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webextensions/webextension2.xml" ContentType="application/vnd.ms-office.webextension+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1" r:id="rId5"/>
    <p:sldMasterId id="2147483677" r:id="rId6"/>
    <p:sldMasterId id="2147483690" r:id="rId7"/>
  </p:sldMasterIdLst>
  <p:notesMasterIdLst>
    <p:notesMasterId r:id="rId46"/>
  </p:notesMasterIdLst>
  <p:sldIdLst>
    <p:sldId id="2123260990" r:id="rId8"/>
    <p:sldId id="2123260996" r:id="rId9"/>
    <p:sldId id="2123260991" r:id="rId10"/>
    <p:sldId id="2123260997" r:id="rId11"/>
    <p:sldId id="2123260998" r:id="rId12"/>
    <p:sldId id="2123261000" r:id="rId13"/>
    <p:sldId id="256" r:id="rId14"/>
    <p:sldId id="2123260994" r:id="rId15"/>
    <p:sldId id="401" r:id="rId16"/>
    <p:sldId id="654" r:id="rId17"/>
    <p:sldId id="2123260970" r:id="rId18"/>
    <p:sldId id="439" r:id="rId19"/>
    <p:sldId id="2123260971" r:id="rId20"/>
    <p:sldId id="2123261003" r:id="rId21"/>
    <p:sldId id="2123260941" r:id="rId22"/>
    <p:sldId id="2123260972" r:id="rId23"/>
    <p:sldId id="2123260973" r:id="rId24"/>
    <p:sldId id="2123260974" r:id="rId25"/>
    <p:sldId id="2123260975" r:id="rId26"/>
    <p:sldId id="2123260976" r:id="rId27"/>
    <p:sldId id="2123260977" r:id="rId28"/>
    <p:sldId id="2123260978" r:id="rId29"/>
    <p:sldId id="2123260986" r:id="rId30"/>
    <p:sldId id="2123260979" r:id="rId31"/>
    <p:sldId id="2123260980" r:id="rId32"/>
    <p:sldId id="2123260981" r:id="rId33"/>
    <p:sldId id="2123260982" r:id="rId34"/>
    <p:sldId id="2123260983" r:id="rId35"/>
    <p:sldId id="2123260957" r:id="rId36"/>
    <p:sldId id="2123261008" r:id="rId37"/>
    <p:sldId id="2123261004" r:id="rId38"/>
    <p:sldId id="2123261005" r:id="rId39"/>
    <p:sldId id="2123260961" r:id="rId40"/>
    <p:sldId id="2123261010" r:id="rId41"/>
    <p:sldId id="2123261007" r:id="rId42"/>
    <p:sldId id="622" r:id="rId43"/>
    <p:sldId id="623" r:id="rId44"/>
    <p:sldId id="624" r:id="rId45"/>
  </p:sldIdLst>
  <p:sldSz cx="12192000" cy="6858000"/>
  <p:notesSz cx="6858000" cy="9144000"/>
  <p:embeddedFontLst>
    <p:embeddedFont>
      <p:font typeface="Gill Sans" panose="020B0502020104020203" charset="0"/>
      <p:regular r:id="rId51"/>
      <p:bold r:id="rId52"/>
      <p:italic r:id="rId53"/>
      <p:boldItalic r:id="rId54"/>
    </p:embeddedFont>
    <p:embeddedFont>
      <p:font typeface="Gill Sans MT" panose="020B0502020104020203"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2" roundtripDataSignature="AMtx7mhd3vIELK+MwFkJRjxp5S0JBeD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5D5A63-7012-4438-94FA-AB2C27DDAFAD}">
  <a:tblStyle styleId="{EE5D5A63-7012-4438-94FA-AB2C27DDAFA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95" autoAdjust="0"/>
    <p:restoredTop sz="70204"/>
  </p:normalViewPr>
  <p:slideViewPr>
    <p:cSldViewPr snapToGrid="0">
      <p:cViewPr varScale="1">
        <p:scale>
          <a:sx n="88" d="100"/>
          <a:sy n="88" d="100"/>
        </p:scale>
        <p:origin x="1680" y="176"/>
      </p:cViewPr>
      <p:guideLst>
        <p:guide orient="horz" pos="2160"/>
        <p:guide pos="3840"/>
      </p:guideLst>
    </p:cSldViewPr>
  </p:slid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55" Type="http://schemas.openxmlformats.org/officeDocument/2006/relationships/font" Target="fonts/font9.fntdata"/><Relationship Id="rId104"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7.fntdata"/><Relationship Id="rId58" Type="http://schemas.openxmlformats.org/officeDocument/2006/relationships/font" Target="fonts/font12.fntdata"/><Relationship Id="rId102" Type="http://customschemas.google.com/relationships/presentationmetadata" Target="metadata"/><Relationship Id="rId5" Type="http://schemas.openxmlformats.org/officeDocument/2006/relationships/slideMaster" Target="slideMasters/slideMaster2.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56" Type="http://schemas.openxmlformats.org/officeDocument/2006/relationships/font" Target="fonts/font10.fntdata"/><Relationship Id="rId105"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103"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57" Type="http://schemas.openxmlformats.org/officeDocument/2006/relationships/font" Target="fonts/font11.fntdata"/><Relationship Id="rId106"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ridgeforbillions.org/?utm_source=chatgpt.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EE536E43-6743-F3D6-26CB-B9EAE4BD8D46}"/>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B24B6C01-12B9-3B21-8D24-57A92E5C5B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0657F51-D416-207C-7D90-6D155A0B64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D116819B-EE7B-B8E1-D738-F3C900A7F9F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097064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A8CF-D00D-713E-B1CC-D2E1DB922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B0CBA-CA64-4B56-0C17-82467C6D5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F75224-9BE0-B3A7-D092-D61B94C702B8}"/>
              </a:ext>
            </a:extLst>
          </p:cNvPr>
          <p:cNvSpPr>
            <a:spLocks noGrp="1"/>
          </p:cNvSpPr>
          <p:nvPr>
            <p:ph type="body" idx="1"/>
          </p:nvPr>
        </p:nvSpPr>
        <p:spPr/>
        <p:txBody>
          <a:bodyPr/>
          <a:lstStyle/>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Second practice question. What is you energy level today? Pick a number from 1 to 5, 5 being the highest of energies and 1 being the lowest level.</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If I see a lot of 1s I might just send you out for coffee… </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862DDB-0B36-DCB8-330A-B92F7F5C9C8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727577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EF778B7F-0EBA-B1F2-4D07-A2D0FF00AE1F}"/>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E68AFF9B-27C0-151C-27AA-C492BFBC6A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9B1EAF8F-B619-D76A-D766-9EE1E4ECDF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When thinking about one´s career this is often one of the most popular frameworks. Perhaps you are familiar with this </a:t>
            </a:r>
            <a:r>
              <a:rPr lang="en-GB" dirty="0" err="1"/>
              <a:t>venn</a:t>
            </a:r>
            <a:r>
              <a:rPr lang="en-GB" dirty="0"/>
              <a:t> diagram, or the popular Ikigai model, that shows the different aspects of a balanced career choice, I find it´s a good and simple starting point to speak about career transition. There are 3 circles: 1. what you are good at already. 2. What motivates you and the kind of work you actually enjoy. 3. And third, what  the world or in this case the private market needs. The spot in the middle is called the intersection or sweet spot. As a career choice, the intersection would be a mix of these 3 elements.</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This last circle, “what the private sector needs” is the main thing I want to show you today. The knowledge of how the private sector is organized. And the aim is to frame it in a way that you can easily see how this piece of the puzzle or </a:t>
            </a:r>
            <a:r>
              <a:rPr lang="en-GB" dirty="0" err="1"/>
              <a:t>venn</a:t>
            </a:r>
            <a:r>
              <a:rPr lang="en-GB" dirty="0"/>
              <a:t> diagram overlaps with the other two. How it might intersect with “what you are good at” and “who you are”, so today you walk out with real career options in the private sector.</a:t>
            </a:r>
          </a:p>
          <a:p>
            <a:endParaRPr lang="en-GB" dirty="0"/>
          </a:p>
          <a:p>
            <a:endParaRPr lang="en-GB" dirty="0"/>
          </a:p>
          <a:p>
            <a:endParaRPr lang="en-GB" dirty="0"/>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80E2EB2B-C581-A3E6-300C-24E1E39150B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037586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Inside the UN, you might feel like you are completely “normal”, but outside the UN, for anybody really looking in, you have, what others would call, superpowers, ok, I call them superpowers, and you can also call them capabilities.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What you see on screen are</a:t>
            </a:r>
            <a:r>
              <a:rPr lang="en-GB" sz="1800" dirty="0"/>
              <a:t> some of the strongest transferable capabilities professionals build in the UN: </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complex coordination, operating under uncertainty, regulatory &amp; political navigation, large-scale operations, and stakeholder trust. </a:t>
            </a:r>
            <a:endParaRPr lang="en-ES" sz="1800" dirty="0"/>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There are many more, obviously, as each area and role in the UN brings its own set of capabilities, but most UN careers repeatedly build combinations of these major ones.  W</a:t>
            </a:r>
            <a:r>
              <a:rPr lang="en-GB" sz="1800" dirty="0"/>
              <a:t>hat makes them particularly valuable is that they are difficult to build, they are scarce in the market, and are increasingly important in the private sector globally.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t>If you would like to know more we have a Career Transition Session on this subject, the link is available in the workbook for you to view on your time.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t>Today I merely want to point you towards capabilities as a solid entry point into the private sector, as they are highly valuable when framed and translated in a language the market understands.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dirty="0"/>
          </a:p>
          <a:p>
            <a:endParaRPr lang="en-ES" dirty="0">
              <a:effectLst/>
            </a:endParaRPr>
          </a:p>
          <a:p>
            <a:endParaRPr lang="en-ES" dirty="0">
              <a:effectLst/>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474179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F2C62106-96E9-2136-CB08-C4F40C79DCDF}"/>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00513854-C6C4-03A3-6EE8-0923A01817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2892E031-662A-F4BB-ADEF-ACBDCE0E82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Who you are is key because a successful transition requires a fit for you in different areas, not just in capabilities. </a:t>
            </a:r>
          </a:p>
          <a:p>
            <a:endParaRPr lang="en-GB" dirty="0"/>
          </a:p>
          <a:p>
            <a:r>
              <a:rPr lang="en-GB" dirty="0"/>
              <a:t>Who You Are, your interests, your capabilities, the culture that might suit you and the compensation that you need, might be a bit difficult to assess if you are not familiar with the private sector. Two professionals with very similar profiles may thrive in completely different environments depending on how they work, what motivates them, and what type of culture brings out their best performance in them. </a:t>
            </a:r>
          </a:p>
          <a:p>
            <a:endParaRPr lang="en-GB" dirty="0"/>
          </a:p>
          <a:p>
            <a:r>
              <a:rPr lang="en-GB" dirty="0"/>
              <a:t>As we go through each piece of the private sector today, I’d like you look at them through this lens. 1. Motivation asks whether the sector aligns with what energizes you. 2. Culture fit looks at where you are likely to feel comfortable and perform well in that environment. 3. Capability fit asks whether your experience and strengths translate naturally into the sector. 4. Finally, compensation fit is a critical and often sensitive dimension. Compensation expectations, family responsibilities, lifestyle, can significantly shape which sectors are realistic options.</a:t>
            </a:r>
          </a:p>
          <a:p>
            <a:endParaRPr lang="en-GB" dirty="0"/>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11C874E0-A308-C6D2-5CA4-BF42378940D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13258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E0E4011C-461D-9570-9D39-45818ABF976C}"/>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2BDB2D4E-9638-3CB6-69EA-BBC9043A16E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E312F452-7BF8-943E-5BDB-541EA10094D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Ok, so </a:t>
            </a:r>
            <a:r>
              <a:rPr lang="es-ES" dirty="0" err="1"/>
              <a:t>this</a:t>
            </a:r>
            <a:r>
              <a:rPr lang="es-ES" dirty="0"/>
              <a:t> </a:t>
            </a:r>
            <a:r>
              <a:rPr lang="es-ES" dirty="0" err="1"/>
              <a:t>is</a:t>
            </a:r>
            <a:r>
              <a:rPr lang="es-ES" dirty="0"/>
              <a:t> </a:t>
            </a:r>
            <a:r>
              <a:rPr lang="es-ES" dirty="0" err="1"/>
              <a:t>interesting</a:t>
            </a:r>
            <a:r>
              <a:rPr lang="es-ES" dirty="0"/>
              <a:t> </a:t>
            </a:r>
            <a:r>
              <a:rPr lang="es-ES" dirty="0" err="1"/>
              <a:t>for</a:t>
            </a:r>
            <a:r>
              <a:rPr lang="es-ES" dirty="0"/>
              <a:t> </a:t>
            </a:r>
            <a:r>
              <a:rPr lang="es-ES" dirty="0" err="1"/>
              <a:t>us</a:t>
            </a:r>
            <a:r>
              <a:rPr lang="es-ES" dirty="0"/>
              <a:t> </a:t>
            </a:r>
            <a:r>
              <a:rPr lang="es-ES" dirty="0" err="1"/>
              <a:t>to</a:t>
            </a:r>
            <a:r>
              <a:rPr lang="es-ES" dirty="0"/>
              <a:t> </a:t>
            </a:r>
            <a:r>
              <a:rPr lang="es-ES" dirty="0" err="1"/>
              <a:t>address</a:t>
            </a:r>
            <a:r>
              <a:rPr lang="es-ES" dirty="0"/>
              <a:t> </a:t>
            </a:r>
            <a:r>
              <a:rPr lang="es-ES" dirty="0" err="1"/>
              <a:t>today</a:t>
            </a:r>
            <a:r>
              <a:rPr lang="es-ES" dirty="0"/>
              <a:t>, </a:t>
            </a:r>
            <a:r>
              <a:rPr lang="es-ES" dirty="0" err="1"/>
              <a:t>what</a:t>
            </a:r>
            <a:r>
              <a:rPr lang="es-ES" dirty="0"/>
              <a:t> </a:t>
            </a:r>
            <a:r>
              <a:rPr lang="en-ES" sz="1200" dirty="0">
                <a:effectLst/>
                <a:latin typeface="Aptos" panose="020B0004020202020204" pitchFamily="34" charset="0"/>
                <a:ea typeface="Aptos" panose="020B0004020202020204" pitchFamily="34" charset="0"/>
                <a:cs typeface="Times New Roman" panose="02020603050405020304" pitchFamily="18" charset="0"/>
              </a:rPr>
              <a:t>professionals in UN usually call “the private sector” is actually not 1 sector, but a set of  SECTORS plural. T</a:t>
            </a:r>
            <a:r>
              <a:rPr lang="en-US" sz="1200" dirty="0">
                <a:effectLst/>
                <a:latin typeface="Aptos" panose="020B0004020202020204" pitchFamily="34" charset="0"/>
                <a:ea typeface="Aptos" panose="020B0004020202020204" pitchFamily="34" charset="0"/>
                <a:cs typeface="Times New Roman" panose="02020603050405020304" pitchFamily="18" charset="0"/>
              </a:rPr>
              <a:t>he framing of private sector vs public sector is a consequence of perhaps an involuntary binary bias, it´s like we pit them against each other when in reality we all live in the world of work. </a:t>
            </a:r>
            <a:endParaRPr lang="en-ES" sz="12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ES" sz="12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ES" sz="1200" dirty="0">
                <a:effectLst/>
                <a:latin typeface="Aptos" panose="020B0004020202020204" pitchFamily="34" charset="0"/>
                <a:ea typeface="Aptos" panose="020B0004020202020204" pitchFamily="34" charset="0"/>
                <a:cs typeface="Times New Roman" panose="02020603050405020304" pitchFamily="18" charset="0"/>
              </a:rPr>
              <a:t>So sectors are grouped together by their business, their products or services, and their culture. On the screen you see a pretty standard list of the main 7 sectors in the private market: Tech, Consulting, Industy, Consumer, Pharma, Finance and Social Impact.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ES" sz="12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ES" sz="1200" dirty="0">
                <a:effectLst/>
                <a:latin typeface="Aptos" panose="020B0004020202020204" pitchFamily="34" charset="0"/>
                <a:ea typeface="Aptos" panose="020B0004020202020204" pitchFamily="34" charset="0"/>
                <a:cs typeface="Times New Roman" panose="02020603050405020304" pitchFamily="18" charset="0"/>
              </a:rPr>
              <a:t>There are other ways of grouping them, but for our purposes this is the list that works, and we are going to go one by one now, ok?</a:t>
            </a:r>
            <a:endParaRPr lang="en-GB" dirty="0"/>
          </a:p>
          <a:p>
            <a:endParaRPr lang="en-GB" dirty="0"/>
          </a:p>
          <a:p>
            <a:r>
              <a:rPr lang="en-GB" dirty="0"/>
              <a:t>So, the question throughout the session is going to be NOT “What is the best sector for UN professionals?” The better question to ask yourself is “What are the best sectors for YOU?</a:t>
            </a:r>
          </a:p>
          <a:p>
            <a:endParaRPr lang="en-GB" dirty="0"/>
          </a:p>
        </p:txBody>
      </p:sp>
      <p:sp>
        <p:nvSpPr>
          <p:cNvPr id="261" name="Google Shape;261;p3:notes">
            <a:extLst>
              <a:ext uri="{FF2B5EF4-FFF2-40B4-BE49-F238E27FC236}">
                <a16:creationId xmlns:a16="http://schemas.microsoft.com/office/drawing/2014/main" id="{80AE4DCA-DB0F-FD04-101E-2DE9517CDB8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000784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75AB83DD-5B7B-59DB-0AC5-4A6B7AF4DA1A}"/>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3E48ADF8-A2CD-95C6-53A5-751B11F08A9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9B4CCC24-15FC-4913-A9A7-5FAE916EC7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t>Technology is one of the sectors that has modernized hiring and talent management the most. Compared to more traditional industries, technology companies have invested heavily in improving how they recruit, onboard, develop, and retain talent. In many of these organizations, the employee experience is carefully designed from day one, with structured onboarding, buddy systems, strong manager support, and regular feedback cycles every three to six months.</a:t>
            </a:r>
          </a:p>
          <a:p>
            <a:r>
              <a:rPr lang="en-GB" b="1" dirty="0"/>
              <a:t>What makes technology particularly interesting is that it combines high structure with cultural informality. Reporting lines, Indicators (KPIs), and performance expectations are usually very clear. At the same time, the environment feels much less formal than traditional sectors. Dress code, hierarchy, and executive presence matter less. What matters much more is performance, execution, problem-solving, and the ability to create value quickly.</a:t>
            </a:r>
          </a:p>
          <a:p>
            <a:r>
              <a:rPr lang="en-GB" b="1" dirty="0"/>
              <a:t>This is also a highly meritocratic environment. In many technology companies, good ideas can come from anywhere in the organization</a:t>
            </a:r>
            <a:r>
              <a:rPr lang="en-GB" dirty="0"/>
              <a:t>..</a:t>
            </a:r>
          </a:p>
          <a:p>
            <a:r>
              <a:rPr lang="en-GB" b="1" dirty="0"/>
              <a:t>I would particularly recommend this sector for some neurodivergent candidates. Technology environments reward structured communication, logical thinking, and measurable performance, but and less so more nuanced social dynamics or informal relationship or status building. For neurodivergent candidates this is a highly enabling environment.</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F47B9F18-B221-4433-60E5-53912ADE80A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87266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10B2D34F-C7CC-748A-4F6A-33FAAF2C4E1F}"/>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E7066BAF-D371-15D3-F50C-226366591C0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47B4E33A-5550-799A-F4C8-C8189A7A5C1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technology is usually very competitive, especially in large tech companies. This is one of the reasons the sector is attractive for professionals transitioning from the UN. These companies pay well because performance is measured closely and in accordance to output. </a:t>
            </a:r>
          </a:p>
          <a:p>
            <a:endParaRPr lang="en-GB" dirty="0"/>
          </a:p>
          <a:p>
            <a:r>
              <a:rPr lang="en-GB" dirty="0"/>
              <a:t>Technical profiles are obviously a natural fit for this sector, but a common misconception is that technology only hires engineers or technical talent. There are many strong entry points for non-technical profiles, especially in partnerships, market expansion, strategy and operations, public policy, regulatory affairs, and business development.</a:t>
            </a:r>
          </a:p>
          <a:p>
            <a:endParaRPr lang="en-GB" dirty="0"/>
          </a:p>
          <a:p>
            <a:r>
              <a:rPr lang="en-GB" dirty="0"/>
              <a:t>A path that is often overlooked is business development. Many professionals hear “business development” and immediately think of aggressive sales. But in technology, business development is very strategic and consultative. It involves understanding client needs, identifying growth opportunities, building partnerships, and helping clients understand what technological solutions they need.</a:t>
            </a:r>
          </a:p>
          <a:p>
            <a:endParaRPr lang="en-GB" dirty="0"/>
          </a:p>
          <a:p>
            <a:r>
              <a:rPr lang="en-GB" dirty="0"/>
              <a:t>Companies like LinkedIn, AWS, SAP, and Salesforce have major hubs in Dublin where professionals support different international markets. For multilingual UN professionals, this can be particularly attractive.</a:t>
            </a:r>
          </a:p>
          <a:p>
            <a:endParaRPr lang="en-GB" dirty="0"/>
          </a:p>
          <a:p>
            <a:r>
              <a:rPr lang="en-GB" dirty="0"/>
              <a:t>And the recruitment process is relatively transparent, companies are very explicit about what they assess and how to prepare effectively. To apply you will need a combination of networking and formal applications, and this may feel somewhat familiar to UN professionals.</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7A57410C-0555-C1CE-1DB2-C28BFB25AB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583488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9DDC948F-F7C3-E92A-445D-45523293B0C6}"/>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C7448A17-2FE2-EA1E-1EEA-DD91C98D60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C6E61411-DB84-328C-A1EF-601A3E4B3E3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Consulting is one of the sectors I most strongly recommend you consider. Many professionals initially resist consulting because they associate it with aggressive cultures, but they might miss why consulting can actually be an exceptionally strong fit.</a:t>
            </a:r>
          </a:p>
          <a:p>
            <a:endParaRPr lang="en-GB" dirty="0"/>
          </a:p>
          <a:p>
            <a:r>
              <a:rPr lang="en-GB" dirty="0"/>
              <a:t>Consulting is fundamentally about solving complex problems for clients. Clients bring consultants in when they need expertise, strategic clarity, transformation, implementation support, or an external perspective. The work is intellectually demanding, fast-moving, and highly structured. Professionals coming from the UN can bring exactly the kind of capabilities consulting firms value: navigating complexity, managing difficult stakeholders, operating in ambiguity, and working in highly complex systems. Many also bring strong international exposure, different languages, and credibility in specialized environments.</a:t>
            </a:r>
          </a:p>
          <a:p>
            <a:r>
              <a:rPr lang="en-GB" dirty="0"/>
              <a:t>The main challenge is intensity. This is a demanding environment but fantastic for professionals that are intellectually curious, resilient, comfortable with pressure, and motivated by challenge.</a:t>
            </a:r>
            <a:endParaRPr dirty="0"/>
          </a:p>
        </p:txBody>
      </p:sp>
      <p:sp>
        <p:nvSpPr>
          <p:cNvPr id="261" name="Google Shape;261;p3:notes">
            <a:extLst>
              <a:ext uri="{FF2B5EF4-FFF2-40B4-BE49-F238E27FC236}">
                <a16:creationId xmlns:a16="http://schemas.microsoft.com/office/drawing/2014/main" id="{9091C729-EE41-4D11-048C-0600C41DE6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54695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1EEF1FF3-C103-9DDC-DF0D-80EF13A8229A}"/>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EDC61047-9F47-D81B-8685-B69774CCC9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A7D19AF9-9E08-F9C2-268B-458F059A945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consulting is usually very strong, particularly in MBB, McKinsey, Bain and BCG, which are the top-tier strategy firms. Even outside top-tier, compensation is highly competitive and in many cases comparable and superior to UN salary levels.</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 major advantage for UN professionals in Consulting is the experience in relationships with governments, and public institutions. Firms value professionals at any level, junior or senior, who can help generate business, build trust, and strengthen client relationships. These relationships you have built with these institutions are extremely valuable to them.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Another advantage is that UN professionals are unique positioned to work in impact consulting and specialized advisory firms that work with the public sector. ICF, Dalberg or </a:t>
            </a:r>
            <a:r>
              <a:rPr lang="en-GB" dirty="0">
                <a:hlinkClick r:id="rId3"/>
              </a:rPr>
              <a:t>Bridge for Billions</a:t>
            </a:r>
            <a:r>
              <a:rPr lang="en-GB" dirty="0"/>
              <a:t> work extensively with institutional clients and mission-driven projects. </a:t>
            </a:r>
          </a:p>
          <a:p>
            <a:endParaRPr lang="en-GB" dirty="0"/>
          </a:p>
          <a:p>
            <a:r>
              <a:rPr lang="en-GB" dirty="0"/>
              <a:t>Note that strong candidates apply with support from someone inside the firm or the local office. Candidates are referred directly and invited to apply through special internal links, or are invited to apply to their open positions. </a:t>
            </a:r>
          </a:p>
          <a:p>
            <a:r>
              <a:rPr lang="en-GB" dirty="0"/>
              <a:t>Interviews are typically structured around case interviews followed by culture fit or behavioural interviews. Preparation matters a lot, and the good news is that there is a huge amount of preparation material available online for case interviews. </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8AFC94DC-58F8-EA8C-151C-18B275EBF75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437894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2D4FC3C7-588F-C958-34F6-22BF18E69991}"/>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68DDCFBC-2896-FD69-36F9-BDEFF2CFC3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E7A517BA-420C-9904-8829-B692FABE556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Industry is a very stable environment with relatively low employee turnover. Many industrial companies design careers to last within the organization, so there is often a strong emphasis on retention, internal mobility, and long-term employee development. Promotions may not be as fast as in consulting but the trade-off is usually stability, and career progression.</a:t>
            </a:r>
          </a:p>
          <a:p>
            <a:endParaRPr lang="en-GB" dirty="0"/>
          </a:p>
          <a:p>
            <a:r>
              <a:rPr lang="en-GB" dirty="0"/>
              <a:t>This is an engineering-led culture but you do not need to be an engineer to work in the sector. These organizations are very structured, highly organized, and built around production sites, supply chains, and commercial offices. Roles and responsibilities tend to be clearly defined.</a:t>
            </a:r>
          </a:p>
          <a:p>
            <a:endParaRPr lang="en-GB" dirty="0"/>
          </a:p>
          <a:p>
            <a:r>
              <a:rPr lang="en-GB" dirty="0"/>
              <a:t>This is a sector where processes, compliance, and operational excellence, matter a lot. This is relevant sector for backgrounds from the UN in operations, logistics, resilience, security, infrastructure, regulation, ESG, or large-scale programme management. Experience in developing countries can be especially valuable because many industrial companies operate in global distribution networks and need professionals who understand local realities, regulatory environments, and operational complexity on the ground.</a:t>
            </a:r>
          </a:p>
          <a:p>
            <a:endParaRPr lang="en-GB" dirty="0"/>
          </a:p>
        </p:txBody>
      </p:sp>
      <p:sp>
        <p:nvSpPr>
          <p:cNvPr id="261" name="Google Shape;261;p3:notes">
            <a:extLst>
              <a:ext uri="{FF2B5EF4-FFF2-40B4-BE49-F238E27FC236}">
                <a16:creationId xmlns:a16="http://schemas.microsoft.com/office/drawing/2014/main" id="{6831C805-3CDE-0BD5-FAB3-49C82AE4BD4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265477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err="1"/>
              <a:t>This</a:t>
            </a:r>
            <a:r>
              <a:rPr lang="es-ES" dirty="0"/>
              <a:t> </a:t>
            </a:r>
            <a:r>
              <a:rPr lang="es-ES" dirty="0" err="1"/>
              <a:t>session</a:t>
            </a:r>
            <a:r>
              <a:rPr lang="es-ES" dirty="0"/>
              <a:t> </a:t>
            </a:r>
            <a:r>
              <a:rPr lang="es-ES" dirty="0" err="1"/>
              <a:t>is</a:t>
            </a:r>
            <a:r>
              <a:rPr lang="es-ES" dirty="0"/>
              <a:t> a bit </a:t>
            </a:r>
            <a:r>
              <a:rPr lang="es-ES" dirty="0" err="1"/>
              <a:t>different</a:t>
            </a:r>
            <a:r>
              <a:rPr lang="es-ES" dirty="0"/>
              <a:t> </a:t>
            </a:r>
            <a:r>
              <a:rPr lang="es-ES" dirty="0" err="1"/>
              <a:t>than</a:t>
            </a:r>
            <a:r>
              <a:rPr lang="es-ES" dirty="0"/>
              <a:t> </a:t>
            </a:r>
            <a:r>
              <a:rPr lang="es-ES" dirty="0" err="1"/>
              <a:t>others</a:t>
            </a:r>
            <a:r>
              <a:rPr lang="es-ES" dirty="0"/>
              <a:t> </a:t>
            </a:r>
            <a:r>
              <a:rPr lang="es-ES" dirty="0" err="1"/>
              <a:t>because</a:t>
            </a:r>
            <a:r>
              <a:rPr lang="es-ES" dirty="0"/>
              <a:t> </a:t>
            </a:r>
            <a:r>
              <a:rPr lang="es-ES" dirty="0" err="1"/>
              <a:t>we</a:t>
            </a:r>
            <a:r>
              <a:rPr lang="es-ES" dirty="0"/>
              <a:t> </a:t>
            </a:r>
            <a:r>
              <a:rPr lang="es-ES" dirty="0" err="1"/>
              <a:t>will</a:t>
            </a:r>
            <a:r>
              <a:rPr lang="es-ES" dirty="0"/>
              <a:t> </a:t>
            </a:r>
            <a:r>
              <a:rPr lang="es-ES" dirty="0" err="1"/>
              <a:t>have</a:t>
            </a:r>
            <a:r>
              <a:rPr lang="es-ES" dirty="0"/>
              <a:t> </a:t>
            </a:r>
            <a:r>
              <a:rPr lang="es-ES" dirty="0" err="1"/>
              <a:t>an</a:t>
            </a:r>
            <a:r>
              <a:rPr lang="es-ES" dirty="0"/>
              <a:t> open chat. </a:t>
            </a:r>
            <a:r>
              <a:rPr lang="es-ES" dirty="0" err="1"/>
              <a:t>The</a:t>
            </a:r>
            <a:r>
              <a:rPr lang="es-ES" dirty="0"/>
              <a:t> </a:t>
            </a:r>
            <a:r>
              <a:rPr lang="es-ES" dirty="0" err="1"/>
              <a:t>team</a:t>
            </a:r>
            <a:r>
              <a:rPr lang="es-ES" dirty="0"/>
              <a:t> has </a:t>
            </a:r>
            <a:r>
              <a:rPr lang="es-ES" dirty="0" err="1"/>
              <a:t>kindly</a:t>
            </a:r>
            <a:r>
              <a:rPr lang="es-ES" dirty="0"/>
              <a:t> </a:t>
            </a:r>
            <a:r>
              <a:rPr lang="es-ES" dirty="0" err="1"/>
              <a:t>agreed</a:t>
            </a:r>
            <a:r>
              <a:rPr lang="es-ES" dirty="0"/>
              <a:t> </a:t>
            </a:r>
            <a:r>
              <a:rPr lang="es-ES" dirty="0" err="1"/>
              <a:t>to</a:t>
            </a:r>
            <a:r>
              <a:rPr lang="es-ES" dirty="0"/>
              <a:t> </a:t>
            </a:r>
            <a:r>
              <a:rPr lang="es-ES" dirty="0" err="1"/>
              <a:t>make</a:t>
            </a:r>
            <a:r>
              <a:rPr lang="es-ES" dirty="0"/>
              <a:t> </a:t>
            </a:r>
            <a:r>
              <a:rPr lang="es-ES" dirty="0" err="1"/>
              <a:t>an</a:t>
            </a:r>
            <a:r>
              <a:rPr lang="es-ES" dirty="0"/>
              <a:t> </a:t>
            </a:r>
            <a:r>
              <a:rPr lang="es-ES" dirty="0" err="1"/>
              <a:t>exception</a:t>
            </a:r>
            <a:r>
              <a:rPr lang="es-ES" dirty="0"/>
              <a:t> </a:t>
            </a:r>
            <a:r>
              <a:rPr lang="es-ES" dirty="0" err="1"/>
              <a:t>for</a:t>
            </a:r>
            <a:r>
              <a:rPr lang="es-ES" dirty="0"/>
              <a:t> </a:t>
            </a:r>
            <a:r>
              <a:rPr lang="es-ES" dirty="0" err="1"/>
              <a:t>us</a:t>
            </a:r>
            <a:r>
              <a:rPr lang="es-ES" dirty="0"/>
              <a:t> </a:t>
            </a:r>
            <a:r>
              <a:rPr lang="es-ES" dirty="0" err="1"/>
              <a:t>today</a:t>
            </a:r>
            <a:r>
              <a:rPr lang="es-ES" dirty="0"/>
              <a:t> so </a:t>
            </a:r>
            <a:r>
              <a:rPr lang="es-ES" dirty="0" err="1"/>
              <a:t>we</a:t>
            </a:r>
            <a:r>
              <a:rPr lang="es-ES" dirty="0"/>
              <a:t> </a:t>
            </a:r>
            <a:r>
              <a:rPr lang="es-ES" dirty="0" err="1"/>
              <a:t>may</a:t>
            </a:r>
            <a:r>
              <a:rPr lang="es-ES" dirty="0"/>
              <a:t> </a:t>
            </a:r>
            <a:r>
              <a:rPr lang="es-ES" dirty="0" err="1"/>
              <a:t>engage</a:t>
            </a:r>
            <a:r>
              <a:rPr lang="es-ES" dirty="0"/>
              <a:t> a bit </a:t>
            </a:r>
            <a:r>
              <a:rPr lang="es-ES" dirty="0" err="1"/>
              <a:t>throughout</a:t>
            </a:r>
            <a:r>
              <a:rPr lang="es-ES" dirty="0"/>
              <a:t> </a:t>
            </a:r>
            <a:r>
              <a:rPr lang="es-ES" dirty="0" err="1"/>
              <a:t>the</a:t>
            </a:r>
            <a:r>
              <a:rPr lang="es-ES" dirty="0"/>
              <a:t> </a:t>
            </a:r>
            <a:r>
              <a:rPr lang="es-ES" dirty="0" err="1"/>
              <a:t>next</a:t>
            </a:r>
            <a:r>
              <a:rPr lang="es-ES" dirty="0"/>
              <a:t> 90 minutes. . </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err="1"/>
              <a:t>Please</a:t>
            </a:r>
            <a:r>
              <a:rPr lang="es-ES" dirty="0"/>
              <a:t> </a:t>
            </a:r>
            <a:r>
              <a:rPr lang="es-ES" dirty="0" err="1"/>
              <a:t>hold</a:t>
            </a:r>
            <a:r>
              <a:rPr lang="es-ES" dirty="0"/>
              <a:t> </a:t>
            </a:r>
            <a:r>
              <a:rPr lang="es-ES" dirty="0" err="1"/>
              <a:t>questions</a:t>
            </a:r>
            <a:r>
              <a:rPr lang="es-ES" dirty="0"/>
              <a:t> </a:t>
            </a:r>
            <a:r>
              <a:rPr lang="es-ES" dirty="0" err="1"/>
              <a:t>until</a:t>
            </a:r>
            <a:r>
              <a:rPr lang="es-ES" dirty="0"/>
              <a:t> </a:t>
            </a:r>
            <a:r>
              <a:rPr lang="es-ES" dirty="0" err="1"/>
              <a:t>the</a:t>
            </a:r>
            <a:r>
              <a:rPr lang="es-ES" dirty="0"/>
              <a:t> </a:t>
            </a:r>
            <a:r>
              <a:rPr lang="es-ES" dirty="0" err="1"/>
              <a:t>end</a:t>
            </a:r>
            <a:r>
              <a:rPr lang="es-ES" dirty="0"/>
              <a:t>, </a:t>
            </a:r>
            <a:r>
              <a:rPr lang="es-ES" dirty="0" err="1"/>
              <a:t>we</a:t>
            </a:r>
            <a:r>
              <a:rPr lang="es-ES" dirty="0"/>
              <a:t> </a:t>
            </a:r>
            <a:r>
              <a:rPr lang="es-ES" dirty="0" err="1"/>
              <a:t>will</a:t>
            </a:r>
            <a:r>
              <a:rPr lang="es-ES" dirty="0"/>
              <a:t> </a:t>
            </a:r>
            <a:r>
              <a:rPr lang="es-ES" dirty="0" err="1"/>
              <a:t>allow</a:t>
            </a:r>
            <a:r>
              <a:rPr lang="es-ES" dirty="0"/>
              <a:t> </a:t>
            </a:r>
            <a:r>
              <a:rPr lang="es-ES" dirty="0" err="1"/>
              <a:t>for</a:t>
            </a:r>
            <a:r>
              <a:rPr lang="es-ES" dirty="0"/>
              <a:t> time </a:t>
            </a:r>
            <a:r>
              <a:rPr lang="es-ES" dirty="0" err="1"/>
              <a:t>to</a:t>
            </a:r>
            <a:r>
              <a:rPr lang="es-ES" dirty="0"/>
              <a:t> </a:t>
            </a:r>
            <a:r>
              <a:rPr lang="es-ES" dirty="0" err="1"/>
              <a:t>address</a:t>
            </a:r>
            <a:r>
              <a:rPr lang="es-ES" dirty="0"/>
              <a:t> </a:t>
            </a:r>
            <a:r>
              <a:rPr lang="es-ES" dirty="0" err="1"/>
              <a:t>them</a:t>
            </a:r>
            <a:r>
              <a:rPr lang="es-ES" dirty="0"/>
              <a:t>, in </a:t>
            </a:r>
            <a:r>
              <a:rPr lang="es-ES" dirty="0" err="1"/>
              <a:t>the</a:t>
            </a:r>
            <a:r>
              <a:rPr lang="es-ES" dirty="0"/>
              <a:t> </a:t>
            </a:r>
            <a:r>
              <a:rPr lang="es-ES" dirty="0" err="1"/>
              <a:t>end</a:t>
            </a:r>
            <a:r>
              <a:rPr lang="es-ES" dirty="0"/>
              <a:t> ok?</a:t>
            </a:r>
          </a:p>
          <a:p>
            <a:pPr marL="0" lvl="0" indent="0" algn="l" rtl="0">
              <a:spcBef>
                <a:spcPts val="0"/>
              </a:spcBef>
              <a:spcAft>
                <a:spcPts val="0"/>
              </a:spcAft>
              <a:buNone/>
            </a:pPr>
            <a:endParaRPr dirty="0"/>
          </a:p>
        </p:txBody>
      </p:sp>
      <p:sp>
        <p:nvSpPr>
          <p:cNvPr id="238" name="Google Shape;2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2852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12E0855E-4FA9-1598-3B01-3661C39C8B16}"/>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0F89EA43-171B-5C96-C0CF-3E4205DDFFD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3F0D0B1A-F635-2324-B71A-6A4447D878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industry is generally attractive. It may not reach the levels of consulting, finance, or top-tier technology, but it is usually strong and often comes with excellent benefits packages. These companies tend to have large, stable budgets and invest seriously in retaining talent. </a:t>
            </a:r>
          </a:p>
          <a:p>
            <a:endParaRPr lang="en-GB" dirty="0"/>
          </a:p>
          <a:p>
            <a:r>
              <a:rPr lang="en-GB" dirty="0"/>
              <a:t>A particularly interesting area is the ecosystem </a:t>
            </a:r>
            <a:r>
              <a:rPr lang="en-GB" dirty="0" err="1"/>
              <a:t>growting</a:t>
            </a:r>
            <a:r>
              <a:rPr lang="en-GB" dirty="0"/>
              <a:t> around industrial transformation. Alongside large industrial corporations, there are also smaller companies and scale-ups focused on ESG, logistics, and industrial technology, like Internet of Things solutions. These companies partner with larger industrial firms to solve operational and sustainability challenges.</a:t>
            </a:r>
          </a:p>
          <a:p>
            <a:endParaRPr lang="en-GB" dirty="0"/>
          </a:p>
          <a:p>
            <a:r>
              <a:rPr lang="en-GB" dirty="0"/>
              <a:t>Interviews are usually structured and practical. Hiring managers focus heavily on past experience, operational judgment, risk management, and problem-solving. Compared to consulting, there is less emphasis on abstract case interviews and more focus on real examples from prior work. </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C85F121C-EFC9-9E85-8A87-BB0E4B10FFF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519676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F3403F3E-8FE1-FE23-B0EA-FEC915CD57B6}"/>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B499CCF3-58F1-6C5A-A40A-DEDC79B806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3B759D24-B828-4DDE-7354-8E3291E1627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Consumer Goods is one of the most commercially driven sectors and it moves fast because it is fundamentally Business2Consumer. Consumer demand drives the business, market trends shift quickly, and companies need to react to maintain growth, market share, and brand relevance.</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culture is strongly shaped by sales and marketing. These are usually the most valued and most incentivized functions because they drive revenue and market growth. Functions such as HR, finance, or support operations are generally less influential in decision-making than sales, and marketing.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r>
              <a:rPr lang="en-GB" dirty="0"/>
              <a:t>Informal influence networks matter a great deal for career progression. Executive presence, polish, and people-savviness matter more here than in sectors like technology or industry. </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An advantage for UN professionals would be to entry through supporting functions such as logistics, supply chain, regulatory affairs, ESG, and public affairs—because of experience navigating complex markets or working with regulators across multiple geographies.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p:txBody>
      </p:sp>
      <p:sp>
        <p:nvSpPr>
          <p:cNvPr id="261" name="Google Shape;261;p3:notes">
            <a:extLst>
              <a:ext uri="{FF2B5EF4-FFF2-40B4-BE49-F238E27FC236}">
                <a16:creationId xmlns:a16="http://schemas.microsoft.com/office/drawing/2014/main" id="{FEF628E2-175A-3A1F-AE5A-E331EC70C37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612821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465FEDEC-28F1-66AF-B027-AF31DBAEA749}"/>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6592B2B3-4C56-F065-C75E-0D6094F5F8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1C62D66D-E960-A1A2-EC4F-EE32C7B8C1F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Consumer Goods is less attractive than people assume. There is a common misconception that luxury or premium consumer brands pay exceptionally well, but this is often not the case. Compared to consulting, finance, or technology, compensation is usually more moderate. The exceptions tend to be companies with products that are generally held in less regard, like alcohol or spirits and tobacco, where compensation can be used as a talent attraction mechanism. </a:t>
            </a:r>
          </a:p>
          <a:p>
            <a:endParaRPr lang="en-GB" dirty="0"/>
          </a:p>
          <a:p>
            <a:r>
              <a:rPr lang="en-GB" dirty="0"/>
              <a:t>Recruitment tends to favour candidates with direct sector experience. Companies usually prefer hiring from within consumer goods or adjacent B2C sectors because they value commercial understanding and consumer mindset very highly. This makes entry more difficult for many UN professionals, especially at senior levels.</a:t>
            </a:r>
          </a:p>
          <a:p>
            <a:endParaRPr lang="en-GB" dirty="0"/>
          </a:p>
          <a:p>
            <a:r>
              <a:rPr lang="en-GB" dirty="0"/>
              <a:t>However agencies that serve large consumer companies, like </a:t>
            </a:r>
            <a:r>
              <a:rPr lang="en-GB" dirty="0" err="1"/>
              <a:t>Dentsu</a:t>
            </a:r>
            <a:r>
              <a:rPr lang="en-GB" dirty="0"/>
              <a:t> Group or Publicis Groupe, value transferable experience more and may not  penalize lack of direct consumer sector experience. This can make them a more accessible bridge into the sector.</a:t>
            </a:r>
          </a:p>
          <a:p>
            <a:endParaRPr lang="en-GB" dirty="0"/>
          </a:p>
          <a:p>
            <a:r>
              <a:rPr lang="en-GB" dirty="0"/>
              <a:t>Entry into this sector is much more likely to happen through networking, referrals, internal sponsorship, and strategic conversations rather than through cold applications. </a:t>
            </a:r>
          </a:p>
          <a:p>
            <a:endParaRPr lang="en-GB" dirty="0"/>
          </a:p>
          <a:p>
            <a:r>
              <a:rPr lang="en-GB" dirty="0"/>
              <a:t>Interviews are usually structured but strongly focused on commercial mindset. Hiring managers want to assess whether the candidate understands consumer </a:t>
            </a:r>
            <a:r>
              <a:rPr lang="en-GB" dirty="0" err="1"/>
              <a:t>behavior</a:t>
            </a:r>
            <a:r>
              <a:rPr lang="en-GB" dirty="0"/>
              <a:t>, and </a:t>
            </a:r>
            <a:r>
              <a:rPr lang="en-GB" dirty="0" err="1"/>
              <a:t>wether</a:t>
            </a:r>
            <a:r>
              <a:rPr lang="en-GB" dirty="0"/>
              <a:t> they can operate in a competitive business setting.</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026BF0B0-AE22-3ED3-1E83-D61606EE49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890068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0ABF6957-84A8-9C45-4CCC-2A8BEE0F2CDE}"/>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522C91C3-1C42-6812-C903-87D8ED9A98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9FCE4D21-7D5A-5A7E-8CEF-37D81AABFD3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Large consumer companies are by the way much more complex organizationally than they appear from the outside. As you can see in the picture, not every brand is a company on its own. I was very interested to learn that all the brands that we might now are owned by a handful of large corporations. A company like Procter &amp; Gamble, P&amp;G, has very many brands, and has intricate structures where teams are organized by product category, sub-category, brand, and market cluster. Understanding how the organization actually works is critical, so I might encourage to find out more about whichever company before you even consider it. </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D05DBC6B-EAF2-1183-0430-7E9DE24703E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4265567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4632C75E-4B41-A501-17F2-A37745F0FFA3}"/>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2FBF5109-5B4D-0158-BB70-DF0DFE24AF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5B21875E-F80C-2DA4-58E8-DB7A763F2B6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Pharma is a highly regulated environment with complex projects, and strong budgets. In many ways, pharma combines elements of industry and consumer goods. It has the operational complexity and process orientation of industry, but also the commercial and marketing focus of consumer businesses.</a:t>
            </a:r>
          </a:p>
          <a:p>
            <a:endParaRPr lang="en-GB" dirty="0"/>
          </a:p>
          <a:p>
            <a:r>
              <a:rPr lang="en-GB" dirty="0"/>
              <a:t>What makes this sector unique is the central role regulation plays in decision-making. Marketing and sales are important, but unlike consumer goods, execution cannot move fast. Regulation shapes almost everything. A large percentage of initiatives proposed by commercial teams may never move forward because of legislation, compliance requirements, or regulatory constraints. This means resilience is essential. Professionals need to be comfortable with delays, setbacks, and long decision cycles.</a:t>
            </a:r>
          </a:p>
          <a:p>
            <a:endParaRPr lang="en-GB" dirty="0"/>
          </a:p>
          <a:p>
            <a:r>
              <a:rPr lang="en-GB" dirty="0"/>
              <a:t>This is where UN professionals can be particularly strong. Experience working in highly regulated environments, navigating legislation, translates extremely well here. Profiles with experience in health, policy, operations, procurement, IT, logistics, or institutional relations can be especially competitive.</a:t>
            </a:r>
          </a:p>
          <a:p>
            <a:endParaRPr lang="en-GB" dirty="0"/>
          </a:p>
          <a:p>
            <a:r>
              <a:rPr lang="en-GB" dirty="0"/>
              <a:t>Pharma is also a highly structured and stable environment. Work is organized clearly, career progression tends to be relatively slow, and major organizational changes are less frequent than in sectors like technology. Informal influence still matters, particularly connections to HQ and visibility in strategic projects. </a:t>
            </a:r>
          </a:p>
          <a:p>
            <a:endParaRPr lang="en-GB" dirty="0"/>
          </a:p>
          <a:p>
            <a:r>
              <a:rPr lang="en-GB" dirty="0"/>
              <a:t>I would especially recommend looking at Switzerland if this is your current station for European large pharma headquarters, as it´s one of the most important hubs.</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FAC4A132-0BAD-32E9-E8AC-268873EA122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757315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75734384-2E11-C76B-8D47-E68FFD512ED5}"/>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503657FB-9372-9BB3-964F-CE85998532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C4268804-99CB-6F74-4EDC-2668A6E7EB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pharma is excellent. Pharma companies tend to have very strong budgets, particularly around R&amp;D, product launches, and strategic initiatives. </a:t>
            </a:r>
          </a:p>
          <a:p>
            <a:r>
              <a:rPr lang="en-GB" dirty="0"/>
              <a:t>Recruitment relies heavily on networking. As with consulting and consumer goods, I would strongly advise against applying without first building contacts inside the company. Having internal visibility or a referral can make a significant difference. </a:t>
            </a:r>
          </a:p>
          <a:p>
            <a:endParaRPr lang="en-GB" dirty="0"/>
          </a:p>
          <a:p>
            <a:r>
              <a:rPr lang="en-GB" dirty="0"/>
              <a:t>There is a particular advantage for professionals from UN information and conference management backgrounds. Because Pharma companies organize a large number of conferences, congresses, and medical events globally. </a:t>
            </a:r>
          </a:p>
          <a:p>
            <a:r>
              <a:rPr lang="en-GB" dirty="0"/>
              <a:t>Pharma also offers strong opportunities in public affairs, regulatory affairs, operations, IT, supply chain, and institutional engagement. Because you might have worked with regulators, legislative bodies, healthcare systems, or close to lobbying environments.</a:t>
            </a:r>
          </a:p>
          <a:p>
            <a:r>
              <a:rPr lang="en-GB" dirty="0"/>
              <a:t>It is also important to distinguish large pharma from health startups. Since COVID, the health startup ecosystem has grown significantly. These organizations can offer exciting opportunities, but culturally they recruit much more like technology companies than traditional pharma companies. The environment is usually faster, less structured, and more dynamic.</a:t>
            </a:r>
          </a:p>
          <a:p>
            <a:endParaRPr lang="en-GB" dirty="0"/>
          </a:p>
        </p:txBody>
      </p:sp>
      <p:sp>
        <p:nvSpPr>
          <p:cNvPr id="261" name="Google Shape;261;p3:notes">
            <a:extLst>
              <a:ext uri="{FF2B5EF4-FFF2-40B4-BE49-F238E27FC236}">
                <a16:creationId xmlns:a16="http://schemas.microsoft.com/office/drawing/2014/main" id="{4C018316-7A2D-D8CA-38AF-9EDBDEC228F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880277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D8F43FE3-43FE-6CB0-52AE-9099069C1927}"/>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CA0D1FE1-B166-D8D2-4E3C-5A2BBCA72A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CB0C4B6D-6580-B603-35BC-B4530B2BD0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Going into Finance there is one important nuance here which is that finance should really be understood as two distinct ecosystems: traditional finance and development finance. The culture in both is highly structured, formal, and performance-oriented, but the fit for UN professionals can be very different.</a:t>
            </a:r>
          </a:p>
          <a:p>
            <a:endParaRPr lang="en-GB" dirty="0"/>
          </a:p>
          <a:p>
            <a:r>
              <a:rPr lang="en-GB" dirty="0"/>
              <a:t>Traditional finance includes investment banking, asset management, private equity, venture capital, and trading. These environments are usually highly competitive, prestige-driven, and difficult to access without direct sector experience or very strong financial credentials.</a:t>
            </a:r>
          </a:p>
          <a:p>
            <a:endParaRPr lang="en-GB" dirty="0"/>
          </a:p>
          <a:p>
            <a:r>
              <a:rPr lang="en-GB" dirty="0"/>
              <a:t>Development finance, however, is a very strong fit for UN professionals. Institutions such as multilateral development banks, and regional development banks, they operate with strong finance logic, but they really value experience in regulation, institutional relations, public policy, and economic development. This makes finance a much more attractive sector for UN professionals than it may initially appear—provided we are clear about which part of finance we are discussing.</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6F7859A9-24C8-3C6D-9684-38DE8016FD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65778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F51E2A59-B984-449E-F034-B48EE847E1FE}"/>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792AE96D-25E1-0498-7258-2A3A1E74115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65D626B0-7040-1B26-C409-E0F11CD42A3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Compensation in finance is usually attractive. Recruitment is formal and highly competitive. Cover letters matter much more here than in many other sectors. Professional certifications such as CFA can add credibility, especially for candidates without traditional finance backgrounds.</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UN professionals are very well positioned for development finance, because they already understand complex institutional environments, and  regulation, and they have the advantage of having worked with with governments, central banks, and regulatory institutions.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 recommend looking closely at organizations like International Finance Corporation, World Bank, European Bank for Reconstruction and Development, and Asian Development Bank because they provide one of the clearest bridges between the UN ecosystem and the private sector. They retain the mission orientation many UN professionals value while operating with much stronger private sector logic, and performance expectations. Their recruitment logic and culture sit much closer to finance than to the broader UN system.</a:t>
            </a:r>
          </a:p>
          <a:p>
            <a:endParaRPr lang="en-GB" dirty="0"/>
          </a:p>
          <a:p>
            <a:r>
              <a:rPr lang="en-GB" dirty="0"/>
              <a:t>Fintech is another important category. These companies can be profitable and attractive, but culturally they recruit much more like technology start-ups companies than traditional finance institutions. The environment is usually faster, less formal, and more innovation-driven.</a:t>
            </a:r>
          </a:p>
          <a:p>
            <a:pPr marL="0" lvl="0" indent="0" algn="l" rtl="0">
              <a:spcBef>
                <a:spcPts val="0"/>
              </a:spcBef>
              <a:spcAft>
                <a:spcPts val="0"/>
              </a:spcAft>
              <a:buNone/>
            </a:pPr>
            <a:endParaRPr dirty="0"/>
          </a:p>
        </p:txBody>
      </p:sp>
      <p:sp>
        <p:nvSpPr>
          <p:cNvPr id="261" name="Google Shape;261;p3:notes">
            <a:extLst>
              <a:ext uri="{FF2B5EF4-FFF2-40B4-BE49-F238E27FC236}">
                <a16:creationId xmlns:a16="http://schemas.microsoft.com/office/drawing/2014/main" id="{201C77FE-6FD0-12CB-8E84-2391C805E7F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943657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F7F0C5B7-F394-D7EE-B126-22AE4DEA7DF7}"/>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FE6375DB-FBE1-B625-B237-01D461C3CC1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08CA3ECF-992A-9020-F408-55C8DCC8656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I want to briefly mention social impact and mission-driven pathways, because for many UN professionals these are naturally attractive options.</a:t>
            </a:r>
          </a:p>
          <a:p>
            <a:r>
              <a:rPr lang="en-GB" dirty="0"/>
              <a:t>The strongest opportunities in this space are usually supranational bodies, development finance institutions, and regional organizations. These environments often value UN experience very highly because the work is  stakeholder-driven, international, and mission-oriented. The transition can therefore feel relatively natural.</a:t>
            </a:r>
          </a:p>
          <a:p>
            <a:endParaRPr lang="en-GB" dirty="0"/>
          </a:p>
          <a:p>
            <a:r>
              <a:rPr lang="en-GB" dirty="0"/>
              <a:t>Beyond this, there are also opportunities in NGOs, foundations, think tanks, and social enterprises. These can be very meaningful career paths, especially for professionals who want to remain close to mission-driven work, policy influence, or advocacy. </a:t>
            </a:r>
          </a:p>
          <a:p>
            <a:r>
              <a:rPr lang="en-GB" dirty="0"/>
              <a:t>The main consideration here is compensation. This is often the biggest trade-off. While supranational bodies and development finance can offer compensation comparable to the UN, NGOs, foundations, and smaller social enterprises often cannot.</a:t>
            </a:r>
          </a:p>
        </p:txBody>
      </p:sp>
      <p:sp>
        <p:nvSpPr>
          <p:cNvPr id="261" name="Google Shape;261;p3:notes">
            <a:extLst>
              <a:ext uri="{FF2B5EF4-FFF2-40B4-BE49-F238E27FC236}">
                <a16:creationId xmlns:a16="http://schemas.microsoft.com/office/drawing/2014/main" id="{1C0B611B-B600-013B-3B90-E03E208E288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809873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C6D7-156B-6223-C9B1-30F40E7EE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1C667-2A28-AEFF-2A4F-CFAE4A8A8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3AAED-B5CD-64DB-6EC8-5481A4D87786}"/>
              </a:ext>
            </a:extLst>
          </p:cNvPr>
          <p:cNvSpPr>
            <a:spLocks noGrp="1"/>
          </p:cNvSpPr>
          <p:nvPr>
            <p:ph type="body" idx="1"/>
          </p:nvPr>
        </p:nvSpPr>
        <p:spPr/>
        <p:txBody>
          <a:bodyPr/>
          <a:lstStyle/>
          <a:p>
            <a:r>
              <a:rPr lang="en-GB" dirty="0"/>
              <a:t>At this point, we have covered a lot of information. We’ve looked at 7 different sectors in the private market. I want to give you some time to breathe, think, and ask questions in the Q&amp;A. </a:t>
            </a:r>
          </a:p>
          <a:p>
            <a:r>
              <a:rPr lang="en-GB" dirty="0"/>
              <a:t>but we are not going into the Q&amp;A just yet, first we have some work to do</a:t>
            </a:r>
            <a:endParaRPr lang="en-ES" dirty="0"/>
          </a:p>
        </p:txBody>
      </p:sp>
      <p:sp>
        <p:nvSpPr>
          <p:cNvPr id="4" name="Slide Number Placeholder 3">
            <a:extLst>
              <a:ext uri="{FF2B5EF4-FFF2-40B4-BE49-F238E27FC236}">
                <a16:creationId xmlns:a16="http://schemas.microsoft.com/office/drawing/2014/main" id="{5047A0FF-F449-F8C7-6C94-A7F792F2201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01318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228692-3704-4496-8AFF-0DFEB06E8ACF}"/>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88BF19B2-6974-5D42-56AF-249BFA4DE6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41B1D777-E4F8-9B69-6F77-0EB7554D74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Thank you for the kind introduction, and thank you for having me. My name is Teresa </a:t>
            </a:r>
            <a:r>
              <a:rPr lang="en-GB" dirty="0" err="1"/>
              <a:t>Callejo</a:t>
            </a:r>
            <a:r>
              <a:rPr lang="en-GB" dirty="0"/>
              <a:t>. </a:t>
            </a:r>
          </a:p>
          <a:p>
            <a:r>
              <a:rPr lang="en-GB" dirty="0"/>
              <a:t>I'm an HR professional with a background in Talent Acquisition, Headhunting and Professional Development.</a:t>
            </a:r>
          </a:p>
          <a:p>
            <a:r>
              <a:rPr lang="en-GB" dirty="0"/>
              <a:t>I spent over 10 years working with international professional from around the world. 1. Helping them understand the market, 2. explore different career paths and 3. ultimately find their place in the private sector. So over these five days I'm hoping to </a:t>
            </a:r>
            <a:r>
              <a:rPr lang="en-GB" b="1" dirty="0"/>
              <a:t>lend you my recruiter glasses</a:t>
            </a:r>
            <a:r>
              <a:rPr lang="en-GB" dirty="0"/>
              <a:t> a little bit: to help you understand how the private sector thinks, how hiring works, where your experience might fit, and how you can start navigating that transition.</a:t>
            </a:r>
          </a:p>
          <a:p>
            <a:r>
              <a:rPr lang="en-GB" dirty="0"/>
              <a:t>And we'll do this very practically, </a:t>
            </a:r>
            <a:r>
              <a:rPr lang="en-GB" b="1" dirty="0"/>
              <a:t>we are not asking you to spend seven and a half hours just listening to me. </a:t>
            </a:r>
            <a:r>
              <a:rPr lang="en-GB" dirty="0"/>
              <a:t>We are going to give you time to </a:t>
            </a:r>
            <a:r>
              <a:rPr lang="en-GB" b="1" dirty="0"/>
              <a:t>work on your own transition as we go.</a:t>
            </a:r>
            <a:endParaRPr lang="en-GB" dirty="0"/>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F9F4A06C-31B4-D034-2E80-1728B0E2FF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3616599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F8274EC9-91B0-2934-65C7-BE3DAD379568}"/>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2B919F20-3212-65EB-0CE7-3BD76E1873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8D1A6804-C6B7-CFF0-E409-DAF36FFCC36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May I ask you now to join me in an exercise. Please open your workbooks and turn to page 6, look for the red pin, with the title REFLECTION next to it. I´ll give you a minute to do that. </a:t>
            </a:r>
          </a:p>
          <a:p>
            <a:endParaRPr lang="en-GB" dirty="0"/>
          </a:p>
          <a:p>
            <a:r>
              <a:rPr lang="en-GB" dirty="0"/>
              <a:t>Are you finding it alright? </a:t>
            </a:r>
          </a:p>
        </p:txBody>
      </p:sp>
      <p:sp>
        <p:nvSpPr>
          <p:cNvPr id="349" name="Google Shape;349;p11:notes">
            <a:extLst>
              <a:ext uri="{FF2B5EF4-FFF2-40B4-BE49-F238E27FC236}">
                <a16:creationId xmlns:a16="http://schemas.microsoft.com/office/drawing/2014/main" id="{384CC831-E3D6-69EB-88B8-17FC4B58A71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671781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0F432052-FC41-9EFF-3B74-CEACA325B20F}"/>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C31465A0-3F2E-1675-44C2-C719BF25B3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415CBDD2-40CB-E218-337D-A9E3C2C6764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Notice there are 4 questions that also spill onto page 7. These are what the questions look like for today: which sector or sectors surprised you the most and why, which sectors would you like to explore further and what makes them interesting to you, which sectors seem to be the best fit for your experience and interests at this stage. </a:t>
            </a:r>
          </a:p>
          <a:p>
            <a:endParaRPr lang="en-GB" dirty="0"/>
          </a:p>
          <a:p>
            <a:endParaRPr lang="en-GB" dirty="0"/>
          </a:p>
          <a:p>
            <a:endParaRPr lang="en-GB" dirty="0"/>
          </a:p>
          <a:p>
            <a:endParaRPr lang="en-GB" dirty="0"/>
          </a:p>
        </p:txBody>
      </p:sp>
      <p:sp>
        <p:nvSpPr>
          <p:cNvPr id="349" name="Google Shape;349;p11:notes">
            <a:extLst>
              <a:ext uri="{FF2B5EF4-FFF2-40B4-BE49-F238E27FC236}">
                <a16:creationId xmlns:a16="http://schemas.microsoft.com/office/drawing/2014/main" id="{D278DBCC-6289-7F33-B463-CD5A74B6A2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676566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994164E9-7FCE-A739-0571-AD74BE3238AD}"/>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E5627D9D-4FAB-5E83-7825-6C1128209F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EEA59513-8213-A360-C924-D822953549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final question is a little chart that you need to fill in, so you might assess how each sector fits you. Please rank the sectors from 1 to 5. 1 being a very poor fit and 5 being the best fit.</a:t>
            </a:r>
          </a:p>
          <a:p>
            <a:r>
              <a:rPr lang="en-GB" dirty="0"/>
              <a:t>I have pre-filled compensation and ease of entry for you, as they are relatively stable criteria from the UN professional standpoint. </a:t>
            </a:r>
          </a:p>
          <a:p>
            <a:endParaRPr lang="en-GB" dirty="0"/>
          </a:p>
          <a:p>
            <a:r>
              <a:rPr lang="en-GB" dirty="0"/>
              <a:t>Are you ready? You are going to have 10 minutes to answer the questions in the workbook.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TERESA, TO ACTIVATE TIMER GO TO SLIDE SHOW</a:t>
            </a:r>
          </a:p>
          <a:p>
            <a:endParaRPr lang="en-GB" dirty="0"/>
          </a:p>
          <a:p>
            <a:endParaRPr lang="en-GB" dirty="0"/>
          </a:p>
        </p:txBody>
      </p:sp>
      <p:sp>
        <p:nvSpPr>
          <p:cNvPr id="349" name="Google Shape;349;p11:notes">
            <a:extLst>
              <a:ext uri="{FF2B5EF4-FFF2-40B4-BE49-F238E27FC236}">
                <a16:creationId xmlns:a16="http://schemas.microsoft.com/office/drawing/2014/main" id="{E8986C34-2739-CDEF-CE3D-DC84145E316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735782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FA813E53-6173-2CC8-70C8-4AA321590B5B}"/>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949B79B4-8593-DB93-609C-A07435DCE80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499F43F4-6AD2-0600-E904-D44208647C4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You have 10 minutes to answer the questions on the workbook. If you have time to spare you may get started with CONTINUE ON YOUR JOURNEY if not, this will be your homework. </a:t>
            </a:r>
          </a:p>
          <a:p>
            <a:endParaRPr lang="en-GB" dirty="0"/>
          </a:p>
          <a:p>
            <a:endParaRPr lang="en-GB" dirty="0"/>
          </a:p>
        </p:txBody>
      </p:sp>
      <p:sp>
        <p:nvSpPr>
          <p:cNvPr id="349" name="Google Shape;349;p11:notes">
            <a:extLst>
              <a:ext uri="{FF2B5EF4-FFF2-40B4-BE49-F238E27FC236}">
                <a16:creationId xmlns:a16="http://schemas.microsoft.com/office/drawing/2014/main" id="{77B3A473-FAE9-49E1-B22B-CBEEF771548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7183457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8B32B468-F616-5E1F-21B1-EA2D527FF55E}"/>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03BF76FF-C199-545E-EC91-BE7C2BA50C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577B4B64-F505-8AE5-5BEC-3FBFE43B29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For next steps, I want to suggest you complete the exercise in CONTINUE YOUR JOURNEY on the following page.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And that was all for today, let´s go into the Q&amp;A piece of the session. </a:t>
            </a:r>
          </a:p>
          <a:p>
            <a:endParaRPr lang="en-GB" dirty="0"/>
          </a:p>
        </p:txBody>
      </p:sp>
      <p:sp>
        <p:nvSpPr>
          <p:cNvPr id="349" name="Google Shape;349;p11:notes">
            <a:extLst>
              <a:ext uri="{FF2B5EF4-FFF2-40B4-BE49-F238E27FC236}">
                <a16:creationId xmlns:a16="http://schemas.microsoft.com/office/drawing/2014/main" id="{F50CBBC0-CC95-E4F0-11A4-7B15AE3E39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5475919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25DACACF-1CCF-F579-3EF3-CBFB1B47EBC5}"/>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F296D93D-D69E-1F77-054A-76C52D83C6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2525C6C2-BA48-55DF-D504-50B10D6DC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783A3E9-5B01-C4E8-6E1B-B693FD9B5FE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949569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312079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UN Geneva, UNDP, UNHCR and IOM</a:t>
            </a:r>
            <a:r>
              <a:rPr lang="en-US" sz="1200" b="1" dirty="0">
                <a:solidFill>
                  <a:schemeClr val="dk1"/>
                </a:solidFill>
                <a:latin typeface="Arial"/>
                <a:ea typeface="Arial"/>
                <a:cs typeface="Arial"/>
                <a:sym typeface="Arial"/>
              </a:rPr>
              <a:t> </a:t>
            </a:r>
            <a:r>
              <a:rPr lang="en-US" sz="1200" b="0" dirty="0">
                <a:solidFill>
                  <a:schemeClr val="dk1"/>
                </a:solidFill>
                <a:latin typeface="Arial"/>
                <a:ea typeface="Arial"/>
                <a:cs typeface="Arial"/>
                <a:sym typeface="Arial"/>
              </a:rPr>
              <a:t>have</a:t>
            </a:r>
            <a:r>
              <a:rPr lang="en-US" sz="1200" b="1" dirty="0">
                <a:solidFill>
                  <a:schemeClr val="dk1"/>
                </a:solidFill>
                <a:latin typeface="Arial"/>
                <a:ea typeface="Arial"/>
                <a:cs typeface="Arial"/>
                <a:sym typeface="Arial"/>
              </a:rPr>
              <a:t> </a:t>
            </a:r>
            <a:r>
              <a:rPr lang="en-US" sz="1200" dirty="0">
                <a:solidFill>
                  <a:schemeClr val="dk1"/>
                </a:solidFill>
                <a:latin typeface="Arial"/>
                <a:ea typeface="Arial"/>
                <a:cs typeface="Arial"/>
                <a:sym typeface="Arial"/>
              </a:rPr>
              <a:t>launched the </a:t>
            </a:r>
            <a:r>
              <a:rPr lang="en-US" sz="1200" b="1" dirty="0">
                <a:solidFill>
                  <a:schemeClr val="dk1"/>
                </a:solidFill>
                <a:latin typeface="Arial"/>
                <a:ea typeface="Arial"/>
                <a:cs typeface="Arial"/>
                <a:sym typeface="Arial"/>
              </a:rPr>
              <a:t>Career Transition Series: Pivoting Outside the UN System. </a:t>
            </a:r>
            <a:r>
              <a:rPr lang="en-US" sz="1200" dirty="0">
                <a:solidFill>
                  <a:schemeClr val="dk1"/>
                </a:solidFill>
                <a:latin typeface="Arial"/>
                <a:ea typeface="Arial"/>
                <a:cs typeface="Arial"/>
                <a:sym typeface="Arial"/>
              </a:rPr>
              <a:t> </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sz="1200" dirty="0">
                <a:solidFill>
                  <a:schemeClr val="dk1"/>
                </a:solidFill>
                <a:latin typeface="Arial"/>
                <a:ea typeface="Arial"/>
                <a:cs typeface="Arial"/>
                <a:sym typeface="Arial"/>
              </a:rPr>
              <a:t>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b="1" dirty="0"/>
              <a:t>Beyond the UN: Global Career Opportunities</a:t>
            </a:r>
            <a:endParaRPr dirty="0">
              <a:solidFill>
                <a:srgbClr val="444444"/>
              </a:solidFill>
            </a:endParaRPr>
          </a:p>
          <a:p>
            <a:pPr marL="0" lvl="0" indent="0" algn="l" rtl="0">
              <a:spcBef>
                <a:spcPts val="0"/>
              </a:spcBef>
              <a:spcAft>
                <a:spcPts val="0"/>
              </a:spcAft>
              <a:buNone/>
            </a:pPr>
            <a:r>
              <a:rPr lang="en-US" i="1" dirty="0"/>
              <a:t>Exploring Professional Pathways Beyond the UN System</a:t>
            </a:r>
            <a:endParaRPr dirty="0">
              <a:solidFill>
                <a:srgbClr val="444444"/>
              </a:solidFill>
            </a:endParaRPr>
          </a:p>
          <a:p>
            <a:pPr marL="0" lvl="0" indent="0" algn="l" rtl="0">
              <a:spcBef>
                <a:spcPts val="0"/>
              </a:spcBef>
              <a:spcAft>
                <a:spcPts val="0"/>
              </a:spcAft>
              <a:buNone/>
            </a:pPr>
            <a:r>
              <a:rPr lang="en-US" b="1" dirty="0"/>
              <a:t>An inter-agency career transition initiative</a:t>
            </a:r>
            <a:endParaRPr dirty="0">
              <a:solidFill>
                <a:srgbClr val="444444"/>
              </a:solidFill>
            </a:endParaRPr>
          </a:p>
          <a:p>
            <a:pPr marL="0" lvl="0" indent="0" algn="l" rtl="0">
              <a:spcBef>
                <a:spcPts val="0"/>
              </a:spcBef>
              <a:spcAft>
                <a:spcPts val="0"/>
              </a:spcAft>
              <a:buNone/>
            </a:pPr>
            <a:r>
              <a:rPr lang="en-US" dirty="0"/>
              <a:t>Jointly led by </a:t>
            </a:r>
            <a:r>
              <a:rPr lang="en-US" b="1" dirty="0"/>
              <a:t>IOM, UNOG / UN Secretariat, UNDP, UNHCR and WHO</a:t>
            </a:r>
            <a:endParaRPr dirty="0">
              <a:solidFill>
                <a:srgbClr val="444444"/>
              </a:solidFill>
            </a:endParaRPr>
          </a:p>
          <a:p>
            <a:pPr marL="0" lvl="0" indent="0" algn="l" rtl="0">
              <a:spcBef>
                <a:spcPts val="0"/>
              </a:spcBef>
              <a:spcAft>
                <a:spcPts val="0"/>
              </a:spcAft>
              <a:buNone/>
            </a:pPr>
            <a:r>
              <a:rPr lang="en-US" dirty="0"/>
              <a:t>With technical and operational support from </a:t>
            </a:r>
            <a:r>
              <a:rPr lang="en-US" b="1" dirty="0"/>
              <a:t>Global Careers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IOM, UN Geneva, UN Secretariat in New York, UNDP and UNHCR are launching the </a:t>
            </a:r>
            <a:r>
              <a:rPr lang="en-US" sz="1200" b="1" i="0" dirty="0">
                <a:solidFill>
                  <a:schemeClr val="dk1"/>
                </a:solidFill>
                <a:latin typeface="Arial"/>
                <a:ea typeface="Arial"/>
                <a:cs typeface="Arial"/>
                <a:sym typeface="Arial"/>
              </a:rPr>
              <a:t>Career Transition Series: Pivoting Outside the UN System</a:t>
            </a:r>
            <a:r>
              <a:rPr lang="en-US" sz="1200" b="0" i="0" dirty="0">
                <a:solidFill>
                  <a:schemeClr val="dk1"/>
                </a:solidFill>
                <a:latin typeface="Arial"/>
                <a:ea typeface="Arial"/>
                <a:cs typeface="Arial"/>
                <a:sym typeface="Arial"/>
              </a:rPr>
              <a:t>.  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Whether you are directly affected or proactively planning your next steps, this series will provide you with practical tools, expert insights, and the confidence to successfully pivot in today's evolving job market.</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65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1E07BB36-9624-BFF7-9496-FA8A5A8CCC89}"/>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61625917-3AC4-BE22-5117-8FFC362D750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317DF753-8D8F-B33E-573A-96845C44DA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We are aware that this programme is a significant investment of your time, and we do not take it lightly. The sessions are 1 hour and a half every day for five days. They are independent, so if you have to miss session you are most welcome on the next ones. </a:t>
            </a:r>
          </a:p>
          <a:p>
            <a:r>
              <a:rPr lang="en-GB" dirty="0"/>
              <a:t>Today we're going to look at the private sector: look at the different environments, how they work and where your experience might fit.</a:t>
            </a:r>
          </a:p>
          <a:p>
            <a:r>
              <a:rPr lang="en-GB" dirty="0"/>
              <a:t>Tomorrow we'll use Design Thinking to explore possible directions. On Wednesday, which is Day 3, we'll turn that exploration into an actionable job search strategy. Thursday, Day 4 is about how you position yourself through your application materials, your CV and your LinkedIn. And on Day 5, we'll look at compensation and salaries in the private sector. </a:t>
            </a:r>
          </a:p>
          <a:p>
            <a:r>
              <a:rPr lang="en-GB" b="1" dirty="0"/>
              <a:t>There is a logic to the sequence, but don't worry if you have to miss a session. Like I said, the sessions stand on their own.</a:t>
            </a:r>
            <a:r>
              <a:rPr lang="en-GB" dirty="0"/>
              <a:t> You will want to review the recordings when we make them available and you have a Workbook. </a:t>
            </a: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F6DF420A-E6A6-28FB-51B2-0D42A4B9997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52895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DC0EBF1E-9776-E98A-6B80-D154B1F2B773}"/>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4EECFEEB-FFAF-8C14-522D-C995BA1ACA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E21DF3C5-3818-14A1-DDA3-67913A63EA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0" dirty="0"/>
              <a:t>The workbook is a complement of the sessions and a practical takeaway of the whole journey. It has content, practical exercises, and post-work.</a:t>
            </a:r>
          </a:p>
          <a:p>
            <a:r>
              <a:rPr lang="en-GB" b="0" dirty="0"/>
              <a:t>Learn is an abridged version of the content, </a:t>
            </a:r>
          </a:p>
          <a:p>
            <a:r>
              <a:rPr lang="en-GB" b="0" dirty="0"/>
              <a:t>Reflect are the practical exercises for each day, this is where I want you to stop and apply what we're discussing to your own transition. We will make time each day to complete the Reflection exercises,</a:t>
            </a:r>
          </a:p>
          <a:p>
            <a:r>
              <a:rPr lang="en-GB" b="0" dirty="0"/>
              <a:t>Continue Your Journey are practical actions you can do between sessions or after the programme.</a:t>
            </a:r>
          </a:p>
          <a:p>
            <a:r>
              <a:rPr lang="en-GB" b="0" dirty="0"/>
              <a:t>As additional post-work, there are 2 additional tools: a Career Transition Roadmap to takes you step-by-step in your transition process. And if at any point you work with a coach, know that this program is perfectly compatible with it and so we´ve included a small checklist to help you work with coaching professionals, whether they be external or UN. </a:t>
            </a:r>
          </a:p>
          <a:p>
            <a:r>
              <a:rPr lang="en-GB" b="0" dirty="0"/>
              <a:t>The workbook is yours to keep and come back to.</a:t>
            </a:r>
          </a:p>
          <a:p>
            <a:endParaRPr lang="en-GB" b="0" dirty="0"/>
          </a:p>
          <a:p>
            <a:r>
              <a:rPr lang="en-GB" b="0" dirty="0"/>
              <a:t>Let´s take a couple minutes to go over it, shall we? </a:t>
            </a:r>
          </a:p>
          <a:p>
            <a:endParaRPr lang="en-GB" dirty="0"/>
          </a:p>
          <a:p>
            <a:r>
              <a:rPr lang="en-GB" dirty="0"/>
              <a:t>.</a:t>
            </a:r>
          </a:p>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01AB815D-69CC-CB45-CDE6-715739C2011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17367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8AFD1B32-F5A3-CE01-C8AB-3DDC0A1E788E}"/>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23EEFB9B-F8C2-B65B-0874-71F5B93070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40049B7-A826-B460-BDC1-C8947F36C26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0" dirty="0"/>
              <a:t>Please download the workbook and open it. I'll give you a moment. You can scroll through a few pages and get a feel for how it's organized.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ALLOW 1 MINUTE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0" dirty="0"/>
          </a:p>
          <a:p>
            <a:r>
              <a:rPr lang="en-GB" b="0" dirty="0"/>
              <a:t>May I have your attention please. Go to PAGE 2 to the Contents page. You should recognize the five modules. </a:t>
            </a:r>
          </a:p>
          <a:p>
            <a:endParaRPr lang="en-GB" b="0" dirty="0"/>
          </a:p>
          <a:p>
            <a:r>
              <a:rPr lang="en-GB" b="0" dirty="0"/>
              <a:t>Now please find the practical exercises for each module, they are called REFLECTIONS. We will do this every day, find the reflection or exercise for the day in the workbook and give you time at the end of the session to do it. </a:t>
            </a:r>
          </a:p>
          <a:p>
            <a:r>
              <a:rPr lang="en-GB" b="0" dirty="0"/>
              <a:t>I you miss a session you can make it up in the workbook and come the following day, no harm done. </a:t>
            </a:r>
          </a:p>
          <a:p>
            <a:endParaRPr lang="en-GB" b="0" dirty="0"/>
          </a:p>
          <a:p>
            <a:r>
              <a:rPr lang="en-GB" b="0" dirty="0"/>
              <a:t>Go to page 6, to find the Reflection for Module 1. That's the Reflection we'll use later today. </a:t>
            </a:r>
          </a:p>
          <a:p>
            <a:r>
              <a:rPr lang="en-GB" b="0" dirty="0"/>
              <a:t>Go to pages 9 and 13, and you´ll see the exercises for Module 2</a:t>
            </a:r>
          </a:p>
          <a:p>
            <a:r>
              <a:rPr lang="en-GB" b="0" dirty="0"/>
              <a:t>Go to page 15 to see the exercises for Module 3, and so on. </a:t>
            </a:r>
          </a:p>
          <a:p>
            <a:r>
              <a:rPr lang="en-GB" b="0" dirty="0"/>
              <a:t>Without further ado, let´s jump into today´s session</a:t>
            </a:r>
          </a:p>
          <a:p>
            <a:endParaRPr lang="en-GB" b="0" dirty="0"/>
          </a:p>
          <a:p>
            <a:endParaRPr lang="en-GB" b="0" dirty="0"/>
          </a:p>
          <a:p>
            <a:r>
              <a:rPr lang="en-GB" b="0" dirty="0"/>
              <a:t>You will have noticed that throughout the workbook there is a rhythm: Learn, Reflect, Continue.</a:t>
            </a:r>
          </a:p>
          <a:p>
            <a:r>
              <a:rPr lang="en-GB" b="0" dirty="0"/>
              <a:t>Let me explain very quickly what that means.</a:t>
            </a:r>
          </a:p>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0E9ABB58-8ACF-20C7-B401-5865F4CF00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375856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a:extLst>
            <a:ext uri="{FF2B5EF4-FFF2-40B4-BE49-F238E27FC236}">
              <a16:creationId xmlns:a16="http://schemas.microsoft.com/office/drawing/2014/main" id="{30AE4E94-36E3-8D5D-24BA-C17FD528D72E}"/>
            </a:ext>
          </a:extLst>
        </p:cNvPr>
        <p:cNvGrpSpPr/>
        <p:nvPr/>
      </p:nvGrpSpPr>
      <p:grpSpPr>
        <a:xfrm>
          <a:off x="0" y="0"/>
          <a:ext cx="0" cy="0"/>
          <a:chOff x="0" y="0"/>
          <a:chExt cx="0" cy="0"/>
        </a:xfrm>
      </p:grpSpPr>
      <p:sp>
        <p:nvSpPr>
          <p:cNvPr id="259" name="Google Shape;259;p3:notes">
            <a:extLst>
              <a:ext uri="{FF2B5EF4-FFF2-40B4-BE49-F238E27FC236}">
                <a16:creationId xmlns:a16="http://schemas.microsoft.com/office/drawing/2014/main" id="{67B9F5A8-ACC5-2206-3467-26F7A300D1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a:extLst>
              <a:ext uri="{FF2B5EF4-FFF2-40B4-BE49-F238E27FC236}">
                <a16:creationId xmlns:a16="http://schemas.microsoft.com/office/drawing/2014/main" id="{50204FFD-5003-3642-02D1-5B627DDFEB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This is the agenda for Mapping the Private Sector. We´ll look at how you might fit in the private sector taking into account different variables, we are going to deep dive into each of the categories that comprise the private sector and finally I will give you time to work on today´s REFLECTION so you can input your findings in the workbook </a:t>
            </a:r>
          </a:p>
          <a:p>
            <a:endParaRPr lang="en-GB" dirty="0"/>
          </a:p>
        </p:txBody>
      </p:sp>
      <p:sp>
        <p:nvSpPr>
          <p:cNvPr id="261" name="Google Shape;261;p3:notes">
            <a:extLst>
              <a:ext uri="{FF2B5EF4-FFF2-40B4-BE49-F238E27FC236}">
                <a16:creationId xmlns:a16="http://schemas.microsoft.com/office/drawing/2014/main" id="{F3E22ED6-33E3-7640-43F9-31D1F3D54F6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770133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Let´s start with a practice question please, Where are you connecting from today? It can be your physical location or your professional location in the UN if that feels more relevant. </a:t>
            </a:r>
          </a:p>
          <a:p>
            <a:pPr>
              <a:spcBef>
                <a:spcPts val="900"/>
              </a:spcBef>
              <a:spcAft>
                <a:spcPts val="900"/>
              </a:spcAft>
            </a:pPr>
            <a:endParaRPr lang="en-US" sz="1800" dirty="0">
              <a:effectLst/>
              <a:latin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cs typeface="Times New Roman" panose="02020603050405020304" pitchFamily="18" charset="0"/>
              </a:rPr>
              <a:t>I am seeing…… I myself am connect from Europe, in my apartment in Madrid, Spain. </a:t>
            </a:r>
            <a:endParaRPr lang="en-E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254678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ULL IMAGE + TEXT BOX">
  <p:cSld name="FULL IMAGE + TEXT BOX">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42"/>
          <p:cNvSpPr>
            <a:spLocks noGrp="1"/>
          </p:cNvSpPr>
          <p:nvPr>
            <p:ph type="pic" idx="2"/>
          </p:nvPr>
        </p:nvSpPr>
        <p:spPr>
          <a:xfrm>
            <a:off x="0" y="11875"/>
            <a:ext cx="12192000" cy="6170264"/>
          </a:xfrm>
          <a:prstGeom prst="rect">
            <a:avLst/>
          </a:prstGeom>
          <a:noFill/>
          <a:ln>
            <a:noFill/>
          </a:ln>
        </p:spPr>
      </p:sp>
      <p:sp>
        <p:nvSpPr>
          <p:cNvPr id="72" name="Google Shape;72;p42"/>
          <p:cNvSpPr txBox="1">
            <a:spLocks noGrp="1"/>
          </p:cNvSpPr>
          <p:nvPr>
            <p:ph type="title"/>
          </p:nvPr>
        </p:nvSpPr>
        <p:spPr>
          <a:xfrm>
            <a:off x="0"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2"/>
          <p:cNvSpPr txBox="1">
            <a:spLocks noGrp="1"/>
          </p:cNvSpPr>
          <p:nvPr>
            <p:ph type="body" idx="1"/>
          </p:nvPr>
        </p:nvSpPr>
        <p:spPr>
          <a:xfrm>
            <a:off x="0"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74"/>
        <p:cNvGrpSpPr/>
        <p:nvPr/>
      </p:nvGrpSpPr>
      <p:grpSpPr>
        <a:xfrm>
          <a:off x="0" y="0"/>
          <a:ext cx="0" cy="0"/>
          <a:chOff x="0" y="0"/>
          <a:chExt cx="0" cy="0"/>
        </a:xfrm>
      </p:grpSpPr>
      <p:pic>
        <p:nvPicPr>
          <p:cNvPr id="75" name="Google Shape;75;p67"/>
          <p:cNvPicPr preferRelativeResize="0"/>
          <p:nvPr/>
        </p:nvPicPr>
        <p:blipFill rotWithShape="1">
          <a:blip r:embed="rId3">
            <a:alphaModFix/>
          </a:blip>
          <a:srcRect/>
          <a:stretch/>
        </p:blipFill>
        <p:spPr>
          <a:xfrm>
            <a:off x="5013066" y="5938861"/>
            <a:ext cx="2165867" cy="526784"/>
          </a:xfrm>
          <a:prstGeom prst="rect">
            <a:avLst/>
          </a:prstGeom>
          <a:noFill/>
          <a:ln>
            <a:noFill/>
          </a:ln>
        </p:spPr>
      </p:pic>
      <p:sp>
        <p:nvSpPr>
          <p:cNvPr id="76" name="Google Shape;76;p67"/>
          <p:cNvSpPr txBox="1">
            <a:spLocks noGrp="1"/>
          </p:cNvSpPr>
          <p:nvPr>
            <p:ph type="title"/>
          </p:nvPr>
        </p:nvSpPr>
        <p:spPr>
          <a:xfrm>
            <a:off x="1111146" y="1031563"/>
            <a:ext cx="9969708"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67"/>
          <p:cNvSpPr txBox="1">
            <a:spLocks noGrp="1"/>
          </p:cNvSpPr>
          <p:nvPr>
            <p:ph type="body" idx="1"/>
          </p:nvPr>
        </p:nvSpPr>
        <p:spPr>
          <a:xfrm>
            <a:off x="1111146" y="2357126"/>
            <a:ext cx="996970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i="1">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p68"/>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80" name="Google Shape;80;p68"/>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8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spTree>
      <p:nvGrpSpPr>
        <p:cNvPr id="1" name="Shape 83"/>
        <p:cNvGrpSpPr/>
        <p:nvPr/>
      </p:nvGrpSpPr>
      <p:grpSpPr>
        <a:xfrm>
          <a:off x="0" y="0"/>
          <a:ext cx="0" cy="0"/>
          <a:chOff x="0" y="0"/>
          <a:chExt cx="0" cy="0"/>
        </a:xfrm>
      </p:grpSpPr>
      <p:sp>
        <p:nvSpPr>
          <p:cNvPr id="84" name="Google Shape;84;p6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86" name="Google Shape;86;p69"/>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87"/>
        <p:cNvGrpSpPr/>
        <p:nvPr/>
      </p:nvGrpSpPr>
      <p:grpSpPr>
        <a:xfrm>
          <a:off x="0" y="0"/>
          <a:ext cx="0" cy="0"/>
          <a:chOff x="0" y="0"/>
          <a:chExt cx="0" cy="0"/>
        </a:xfrm>
      </p:grpSpPr>
      <p:sp>
        <p:nvSpPr>
          <p:cNvPr id="88" name="Google Shape;88;p7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70"/>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 name="Google Shape;90;p70"/>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70"/>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70"/>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7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94"/>
        <p:cNvGrpSpPr/>
        <p:nvPr/>
      </p:nvGrpSpPr>
      <p:grpSpPr>
        <a:xfrm>
          <a:off x="0" y="0"/>
          <a:ext cx="0" cy="0"/>
          <a:chOff x="0" y="0"/>
          <a:chExt cx="0" cy="0"/>
        </a:xfrm>
      </p:grpSpPr>
      <p:sp>
        <p:nvSpPr>
          <p:cNvPr id="95" name="Google Shape;95;p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71"/>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71"/>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8" name="Google Shape;98;p7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99"/>
        <p:cNvGrpSpPr/>
        <p:nvPr/>
      </p:nvGrpSpPr>
      <p:grpSpPr>
        <a:xfrm>
          <a:off x="0" y="0"/>
          <a:ext cx="0" cy="0"/>
          <a:chOff x="0" y="0"/>
          <a:chExt cx="0" cy="0"/>
        </a:xfrm>
      </p:grpSpPr>
      <p:sp>
        <p:nvSpPr>
          <p:cNvPr id="100" name="Google Shape;100;p72"/>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72"/>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 name="Google Shape;102;p7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103"/>
        <p:cNvGrpSpPr/>
        <p:nvPr/>
      </p:nvGrpSpPr>
      <p:grpSpPr>
        <a:xfrm>
          <a:off x="0" y="0"/>
          <a:ext cx="0" cy="0"/>
          <a:chOff x="0" y="0"/>
          <a:chExt cx="0" cy="0"/>
        </a:xfrm>
      </p:grpSpPr>
      <p:sp>
        <p:nvSpPr>
          <p:cNvPr id="104" name="Google Shape;104;p73"/>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73"/>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 name="Google Shape;106;p7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107"/>
        <p:cNvGrpSpPr/>
        <p:nvPr/>
      </p:nvGrpSpPr>
      <p:grpSpPr>
        <a:xfrm>
          <a:off x="0" y="0"/>
          <a:ext cx="0" cy="0"/>
          <a:chOff x="0" y="0"/>
          <a:chExt cx="0" cy="0"/>
        </a:xfrm>
      </p:grpSpPr>
      <p:sp>
        <p:nvSpPr>
          <p:cNvPr id="108" name="Google Shape;108;p74"/>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74"/>
          <p:cNvSpPr>
            <a:spLocks noGrp="1"/>
          </p:cNvSpPr>
          <p:nvPr>
            <p:ph type="pic" idx="2"/>
          </p:nvPr>
        </p:nvSpPr>
        <p:spPr>
          <a:xfrm>
            <a:off x="839788" y="2266251"/>
            <a:ext cx="3265073" cy="2204040"/>
          </a:xfrm>
          <a:prstGeom prst="rect">
            <a:avLst/>
          </a:prstGeom>
          <a:noFill/>
          <a:ln>
            <a:noFill/>
          </a:ln>
        </p:spPr>
      </p:sp>
      <p:sp>
        <p:nvSpPr>
          <p:cNvPr id="110" name="Google Shape;110;p74"/>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 name="Google Shape;111;p74"/>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74"/>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74"/>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74"/>
          <p:cNvSpPr>
            <a:spLocks noGrp="1"/>
          </p:cNvSpPr>
          <p:nvPr>
            <p:ph type="pic" idx="6"/>
          </p:nvPr>
        </p:nvSpPr>
        <p:spPr>
          <a:xfrm>
            <a:off x="8230241" y="2266251"/>
            <a:ext cx="3265073" cy="2204040"/>
          </a:xfrm>
          <a:prstGeom prst="rect">
            <a:avLst/>
          </a:prstGeom>
          <a:noFill/>
          <a:ln>
            <a:noFill/>
          </a:ln>
        </p:spPr>
      </p:sp>
      <p:sp>
        <p:nvSpPr>
          <p:cNvPr id="115" name="Google Shape;115;p74"/>
          <p:cNvSpPr>
            <a:spLocks noGrp="1"/>
          </p:cNvSpPr>
          <p:nvPr>
            <p:ph type="pic" idx="7"/>
          </p:nvPr>
        </p:nvSpPr>
        <p:spPr>
          <a:xfrm>
            <a:off x="4535014" y="2266251"/>
            <a:ext cx="3265073" cy="2204040"/>
          </a:xfrm>
          <a:prstGeom prst="rect">
            <a:avLst/>
          </a:prstGeom>
          <a:noFill/>
          <a:ln>
            <a:noFill/>
          </a:ln>
        </p:spPr>
      </p:sp>
      <p:pic>
        <p:nvPicPr>
          <p:cNvPr id="116" name="Google Shape;116;p7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117"/>
        <p:cNvGrpSpPr/>
        <p:nvPr/>
      </p:nvGrpSpPr>
      <p:grpSpPr>
        <a:xfrm>
          <a:off x="0" y="0"/>
          <a:ext cx="0" cy="0"/>
          <a:chOff x="0" y="0"/>
          <a:chExt cx="0" cy="0"/>
        </a:xfrm>
      </p:grpSpPr>
      <p:sp>
        <p:nvSpPr>
          <p:cNvPr id="118" name="Google Shape;118;p75"/>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75"/>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75"/>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1" name="Google Shape;121;p7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ULL IMAGE + TEXT BOX 2">
  <p:cSld name="FULL IMAGE + TEXT BOX 2">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76"/>
          <p:cNvSpPr>
            <a:spLocks noGrp="1"/>
          </p:cNvSpPr>
          <p:nvPr>
            <p:ph type="pic" idx="2"/>
          </p:nvPr>
        </p:nvSpPr>
        <p:spPr>
          <a:xfrm>
            <a:off x="0" y="0"/>
            <a:ext cx="12192000" cy="6182139"/>
          </a:xfrm>
          <a:prstGeom prst="rect">
            <a:avLst/>
          </a:prstGeom>
          <a:noFill/>
          <a:ln>
            <a:noFill/>
          </a:ln>
        </p:spPr>
      </p:sp>
      <p:sp>
        <p:nvSpPr>
          <p:cNvPr id="124" name="Google Shape;124;p76"/>
          <p:cNvSpPr txBox="1">
            <a:spLocks noGrp="1"/>
          </p:cNvSpPr>
          <p:nvPr>
            <p:ph type="title"/>
          </p:nvPr>
        </p:nvSpPr>
        <p:spPr>
          <a:xfrm>
            <a:off x="8816626"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76"/>
          <p:cNvSpPr txBox="1">
            <a:spLocks noGrp="1"/>
          </p:cNvSpPr>
          <p:nvPr>
            <p:ph type="body" idx="1"/>
          </p:nvPr>
        </p:nvSpPr>
        <p:spPr>
          <a:xfrm>
            <a:off x="8816626"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6" name="Google Shape;126;p76"/>
          <p:cNvPicPr preferRelativeResize="0"/>
          <p:nvPr/>
        </p:nvPicPr>
        <p:blipFill rotWithShape="1">
          <a:blip r:embed="rId3">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EMPTY SLIDE" type="blank">
  <p:cSld name="BLANK">
    <p:spTree>
      <p:nvGrpSpPr>
        <p:cNvPr id="1" name="Shape 127"/>
        <p:cNvGrpSpPr/>
        <p:nvPr/>
      </p:nvGrpSpPr>
      <p:grpSpPr>
        <a:xfrm>
          <a:off x="0" y="0"/>
          <a:ext cx="0" cy="0"/>
          <a:chOff x="0" y="0"/>
          <a:chExt cx="0" cy="0"/>
        </a:xfrm>
      </p:grpSpPr>
      <p:pic>
        <p:nvPicPr>
          <p:cNvPr id="128" name="Google Shape;128;p77"/>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129"/>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0"/>
        <p:cNvGrpSpPr/>
        <p:nvPr/>
      </p:nvGrpSpPr>
      <p:grpSpPr>
        <a:xfrm>
          <a:off x="0" y="0"/>
          <a:ext cx="0" cy="0"/>
          <a:chOff x="0" y="0"/>
          <a:chExt cx="0" cy="0"/>
        </a:xfrm>
      </p:grpSpPr>
      <p:sp>
        <p:nvSpPr>
          <p:cNvPr id="131" name="Google Shape;131;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7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7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4" name="Google Shape;134;p7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5" name="Google Shape;135;p7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Gill Sans"/>
                <a:ea typeface="Gill Sans"/>
                <a:cs typeface="Gill Sans"/>
                <a:sym typeface="Gill Sans"/>
              </a:defRPr>
            </a:lvl1pPr>
            <a:lvl2pPr marL="0" marR="0" lvl="1" indent="0" algn="l" rtl="0">
              <a:spcBef>
                <a:spcPts val="0"/>
              </a:spcBef>
              <a:buNone/>
              <a:defRPr sz="1800">
                <a:solidFill>
                  <a:schemeClr val="dk1"/>
                </a:solidFill>
                <a:latin typeface="Gill Sans"/>
                <a:ea typeface="Gill Sans"/>
                <a:cs typeface="Gill Sans"/>
                <a:sym typeface="Gill Sans"/>
              </a:defRPr>
            </a:lvl2pPr>
            <a:lvl3pPr marL="0" marR="0" lvl="2" indent="0" algn="l" rtl="0">
              <a:spcBef>
                <a:spcPts val="0"/>
              </a:spcBef>
              <a:buNone/>
              <a:defRPr sz="1800">
                <a:solidFill>
                  <a:schemeClr val="dk1"/>
                </a:solidFill>
                <a:latin typeface="Gill Sans"/>
                <a:ea typeface="Gill Sans"/>
                <a:cs typeface="Gill Sans"/>
                <a:sym typeface="Gill Sans"/>
              </a:defRPr>
            </a:lvl3pPr>
            <a:lvl4pPr marL="0" marR="0" lvl="3" indent="0" algn="l" rtl="0">
              <a:spcBef>
                <a:spcPts val="0"/>
              </a:spcBef>
              <a:buNone/>
              <a:defRPr sz="1800">
                <a:solidFill>
                  <a:schemeClr val="dk1"/>
                </a:solidFill>
                <a:latin typeface="Gill Sans"/>
                <a:ea typeface="Gill Sans"/>
                <a:cs typeface="Gill Sans"/>
                <a:sym typeface="Gill Sans"/>
              </a:defRPr>
            </a:lvl4pPr>
            <a:lvl5pPr marL="0" marR="0" lvl="4" indent="0" algn="l" rtl="0">
              <a:spcBef>
                <a:spcPts val="0"/>
              </a:spcBef>
              <a:buNone/>
              <a:defRPr sz="1800">
                <a:solidFill>
                  <a:schemeClr val="dk1"/>
                </a:solidFill>
                <a:latin typeface="Gill Sans"/>
                <a:ea typeface="Gill Sans"/>
                <a:cs typeface="Gill Sans"/>
                <a:sym typeface="Gill Sans"/>
              </a:defRPr>
            </a:lvl5pPr>
            <a:lvl6pPr marL="0" marR="0" lvl="5" indent="0" algn="l" rtl="0">
              <a:spcBef>
                <a:spcPts val="0"/>
              </a:spcBef>
              <a:buNone/>
              <a:defRPr sz="1800">
                <a:solidFill>
                  <a:schemeClr val="dk1"/>
                </a:solidFill>
                <a:latin typeface="Gill Sans"/>
                <a:ea typeface="Gill Sans"/>
                <a:cs typeface="Gill Sans"/>
                <a:sym typeface="Gill Sans"/>
              </a:defRPr>
            </a:lvl6pPr>
            <a:lvl7pPr marL="0" marR="0" lvl="6" indent="0" algn="l" rtl="0">
              <a:spcBef>
                <a:spcPts val="0"/>
              </a:spcBef>
              <a:buNone/>
              <a:defRPr sz="1800">
                <a:solidFill>
                  <a:schemeClr val="dk1"/>
                </a:solidFill>
                <a:latin typeface="Gill Sans"/>
                <a:ea typeface="Gill Sans"/>
                <a:cs typeface="Gill Sans"/>
                <a:sym typeface="Gill Sans"/>
              </a:defRPr>
            </a:lvl7pPr>
            <a:lvl8pPr marL="0" marR="0" lvl="7" indent="0" algn="l" rtl="0">
              <a:spcBef>
                <a:spcPts val="0"/>
              </a:spcBef>
              <a:buNone/>
              <a:defRPr sz="1800">
                <a:solidFill>
                  <a:schemeClr val="dk1"/>
                </a:solidFill>
                <a:latin typeface="Gill Sans"/>
                <a:ea typeface="Gill Sans"/>
                <a:cs typeface="Gill Sans"/>
                <a:sym typeface="Gill Sans"/>
              </a:defRPr>
            </a:lvl8pPr>
            <a:lvl9pPr marL="0" marR="0" lvl="8" indent="0" algn="l" rtl="0">
              <a:spcBef>
                <a:spcPts val="0"/>
              </a:spcBef>
              <a:buNone/>
              <a:defRPr sz="1800">
                <a:solidFill>
                  <a:schemeClr val="dk1"/>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6"/>
        <p:cNvGrpSpPr/>
        <p:nvPr/>
      </p:nvGrpSpPr>
      <p:grpSpPr>
        <a:xfrm>
          <a:off x="0" y="0"/>
          <a:ext cx="0" cy="0"/>
          <a:chOff x="0" y="0"/>
          <a:chExt cx="0" cy="0"/>
        </a:xfrm>
      </p:grpSpPr>
      <p:sp>
        <p:nvSpPr>
          <p:cNvPr id="137" name="Google Shape;137;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8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39" name="Google Shape;139;p8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40" name="Google Shape;140;p8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1" name="Google Shape;141;p8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2" name="Google Shape;142;p8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Gill Sans"/>
                <a:ea typeface="Gill Sans"/>
                <a:cs typeface="Gill Sans"/>
                <a:sym typeface="Gill Sans"/>
              </a:defRPr>
            </a:lvl1pPr>
            <a:lvl2pPr marL="0" marR="0" lvl="1" indent="0" algn="l" rtl="0">
              <a:spcBef>
                <a:spcPts val="0"/>
              </a:spcBef>
              <a:buNone/>
              <a:defRPr sz="1800">
                <a:solidFill>
                  <a:schemeClr val="dk1"/>
                </a:solidFill>
                <a:latin typeface="Gill Sans"/>
                <a:ea typeface="Gill Sans"/>
                <a:cs typeface="Gill Sans"/>
                <a:sym typeface="Gill Sans"/>
              </a:defRPr>
            </a:lvl2pPr>
            <a:lvl3pPr marL="0" marR="0" lvl="2" indent="0" algn="l" rtl="0">
              <a:spcBef>
                <a:spcPts val="0"/>
              </a:spcBef>
              <a:buNone/>
              <a:defRPr sz="1800">
                <a:solidFill>
                  <a:schemeClr val="dk1"/>
                </a:solidFill>
                <a:latin typeface="Gill Sans"/>
                <a:ea typeface="Gill Sans"/>
                <a:cs typeface="Gill Sans"/>
                <a:sym typeface="Gill Sans"/>
              </a:defRPr>
            </a:lvl3pPr>
            <a:lvl4pPr marL="0" marR="0" lvl="3" indent="0" algn="l" rtl="0">
              <a:spcBef>
                <a:spcPts val="0"/>
              </a:spcBef>
              <a:buNone/>
              <a:defRPr sz="1800">
                <a:solidFill>
                  <a:schemeClr val="dk1"/>
                </a:solidFill>
                <a:latin typeface="Gill Sans"/>
                <a:ea typeface="Gill Sans"/>
                <a:cs typeface="Gill Sans"/>
                <a:sym typeface="Gill Sans"/>
              </a:defRPr>
            </a:lvl4pPr>
            <a:lvl5pPr marL="0" marR="0" lvl="4" indent="0" algn="l" rtl="0">
              <a:spcBef>
                <a:spcPts val="0"/>
              </a:spcBef>
              <a:buNone/>
              <a:defRPr sz="1800">
                <a:solidFill>
                  <a:schemeClr val="dk1"/>
                </a:solidFill>
                <a:latin typeface="Gill Sans"/>
                <a:ea typeface="Gill Sans"/>
                <a:cs typeface="Gill Sans"/>
                <a:sym typeface="Gill Sans"/>
              </a:defRPr>
            </a:lvl5pPr>
            <a:lvl6pPr marL="0" marR="0" lvl="5" indent="0" algn="l" rtl="0">
              <a:spcBef>
                <a:spcPts val="0"/>
              </a:spcBef>
              <a:buNone/>
              <a:defRPr sz="1800">
                <a:solidFill>
                  <a:schemeClr val="dk1"/>
                </a:solidFill>
                <a:latin typeface="Gill Sans"/>
                <a:ea typeface="Gill Sans"/>
                <a:cs typeface="Gill Sans"/>
                <a:sym typeface="Gill Sans"/>
              </a:defRPr>
            </a:lvl6pPr>
            <a:lvl7pPr marL="0" marR="0" lvl="6" indent="0" algn="l" rtl="0">
              <a:spcBef>
                <a:spcPts val="0"/>
              </a:spcBef>
              <a:buNone/>
              <a:defRPr sz="1800">
                <a:solidFill>
                  <a:schemeClr val="dk1"/>
                </a:solidFill>
                <a:latin typeface="Gill Sans"/>
                <a:ea typeface="Gill Sans"/>
                <a:cs typeface="Gill Sans"/>
                <a:sym typeface="Gill Sans"/>
              </a:defRPr>
            </a:lvl7pPr>
            <a:lvl8pPr marL="0" marR="0" lvl="7" indent="0" algn="l" rtl="0">
              <a:spcBef>
                <a:spcPts val="0"/>
              </a:spcBef>
              <a:buNone/>
              <a:defRPr sz="1800">
                <a:solidFill>
                  <a:schemeClr val="dk1"/>
                </a:solidFill>
                <a:latin typeface="Gill Sans"/>
                <a:ea typeface="Gill Sans"/>
                <a:cs typeface="Gill Sans"/>
                <a:sym typeface="Gill Sans"/>
              </a:defRPr>
            </a:lvl8pPr>
            <a:lvl9pPr marL="0" marR="0" lvl="8" indent="0" algn="l" rtl="0">
              <a:spcBef>
                <a:spcPts val="0"/>
              </a:spcBef>
              <a:buNone/>
              <a:defRPr sz="1800">
                <a:solidFill>
                  <a:schemeClr val="dk1"/>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
        <p:nvSpPr>
          <p:cNvPr id="189" name="Google Shape;189;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9488334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1103611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30264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86255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8737794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800764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054240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4047918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081233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959286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372923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658252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341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jpg"/><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10"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67"/>
        <p:cNvGrpSpPr/>
        <p:nvPr/>
      </p:nvGrpSpPr>
      <p:grpSpPr>
        <a:xfrm>
          <a:off x="0" y="0"/>
          <a:ext cx="0" cy="0"/>
          <a:chOff x="0" y="0"/>
          <a:chExt cx="0" cy="0"/>
        </a:xfrm>
      </p:grpSpPr>
      <p:sp>
        <p:nvSpPr>
          <p:cNvPr id="68" name="Google Shape;68;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69" name="Google Shape;69;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33A0"/>
              </a:buClr>
              <a:buSzPts val="4800"/>
              <a:buFont typeface="Gill Sans"/>
              <a:buNone/>
              <a:defRPr sz="48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8" r:id="rId1"/>
    <p:sldLayoutId id="2147483680" r:id="rId2"/>
    <p:sldLayoutId id="2147483682" r:id="rId3"/>
    <p:sldLayoutId id="2147483684" r:id="rId4"/>
    <p:sldLayoutId id="2147483685" r:id="rId5"/>
    <p:sldLayoutId id="2147483686" r:id="rId6"/>
    <p:sldLayoutId id="2147483687" r:id="rId7"/>
    <p:sldLayoutId id="2147483688" r:id="rId8"/>
    <p:sldLayoutId id="214748368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367515105"/>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learning.unog.ch/career-transition-serie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6.jpg"/></Relationships>
</file>

<file path=ppt/slides/_rels/slide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19.svg"/></Relationships>
</file>

<file path=ppt/slides/_rels/slide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1.xml"/><Relationship Id="rId1" Type="http://schemas.openxmlformats.org/officeDocument/2006/relationships/slideLayout" Target="../slideLayouts/slideLayout28.xml"/><Relationship Id="rId5" Type="http://schemas.openxmlformats.org/officeDocument/2006/relationships/image" Target="../media/image31.jpg"/><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2.xml"/><Relationship Id="rId1" Type="http://schemas.openxmlformats.org/officeDocument/2006/relationships/slideLayout" Target="../slideLayouts/slideLayout28.xml"/><Relationship Id="rId5" Type="http://schemas.openxmlformats.org/officeDocument/2006/relationships/image" Target="../media/image33.jpg"/><Relationship Id="rId4" Type="http://schemas.openxmlformats.org/officeDocument/2006/relationships/image" Target="../media/image32.jpg"/></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34.jpg"/><Relationship Id="rId2" Type="http://schemas.openxmlformats.org/officeDocument/2006/relationships/notesSlide" Target="../notesSlides/notesSlide33.xml"/><Relationship Id="rId1" Type="http://schemas.openxmlformats.org/officeDocument/2006/relationships/slideLayout" Target="../slideLayouts/slideLayout28.xml"/><Relationship Id="rId5" Type="http://schemas.microsoft.com/office/2011/relationships/webextension" Target="../webextensions/webextension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4.xml"/><Relationship Id="rId1" Type="http://schemas.openxmlformats.org/officeDocument/2006/relationships/slideLayout" Target="../slideLayouts/slideLayout28.xml"/><Relationship Id="rId5" Type="http://schemas.openxmlformats.org/officeDocument/2006/relationships/image" Target="../media/image36.jpg"/><Relationship Id="rId4" Type="http://schemas.openxmlformats.org/officeDocument/2006/relationships/image" Target="../media/image35.jp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forms.office.com/pages/responsepage.aspx?id=2zWeD09UYE-9zF6kFubccAp6CWKdpG1LuLLL1dtE_RFUQTlZQ0ZFQVlXWjZIOTgwU0FUNUdGODdUUCQlQCN0PWcu&amp;route=shorturl" TargetMode="External"/><Relationship Id="rId2" Type="http://schemas.openxmlformats.org/officeDocument/2006/relationships/notesSlide" Target="../notesSlides/notesSlide36.xml"/><Relationship Id="rId1" Type="http://schemas.openxmlformats.org/officeDocument/2006/relationships/slideLayout" Target="../slideLayouts/slideLayout49.xml"/><Relationship Id="rId4" Type="http://schemas.openxmlformats.org/officeDocument/2006/relationships/image" Target="../media/image37.jp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8.jpg"/><Relationship Id="rId7"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3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9C1BEDB3-BB3D-84E5-F497-2F40BB4C0C2D}"/>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4E6218A8-6B2C-ED8D-8C95-041AE7ECE554}"/>
              </a:ext>
            </a:extLst>
          </p:cNvPr>
          <p:cNvSpPr>
            <a:spLocks noGrp="1" noRot="1" noMove="1" noResize="1" noEditPoints="1" noAdjustHandles="1" noChangeArrowheads="1" noChangeShapeType="1"/>
          </p:cNvSpPr>
          <p:nvPr/>
        </p:nvSpPr>
        <p:spPr>
          <a:xfrm>
            <a:off x="464775" y="2768300"/>
            <a:ext cx="11429700" cy="3130839"/>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ctr" rtl="0">
              <a:spcBef>
                <a:spcPts val="0"/>
              </a:spcBef>
              <a:spcAft>
                <a:spcPts val="0"/>
              </a:spcAft>
              <a:buNone/>
            </a:pPr>
            <a:endParaRPr lang="en-US" sz="1800" b="0" i="0" u="none" strike="noStrike" cap="none"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1800"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1800" b="0" i="0" u="none" strike="noStrike" cap="none"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1800"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1800" b="0" i="0" u="none" strike="noStrike" cap="none"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1800" dirty="0">
              <a:solidFill>
                <a:schemeClr val="accent1"/>
              </a:solidFill>
              <a:latin typeface="Gill Sans"/>
              <a:ea typeface="Gill Sans"/>
              <a:cs typeface="Gill Sans"/>
              <a:sym typeface="Gill Sans"/>
            </a:endParaRPr>
          </a:p>
          <a:p>
            <a:pPr marL="0" marR="0" lvl="0" indent="0" algn="ctr" rtl="0">
              <a:spcBef>
                <a:spcPts val="0"/>
              </a:spcBef>
              <a:spcAft>
                <a:spcPts val="0"/>
              </a:spcAft>
              <a:buNone/>
            </a:pPr>
            <a:r>
              <a:rPr lang="en-US" sz="1800" dirty="0">
                <a:solidFill>
                  <a:schemeClr val="accent1"/>
                </a:solidFill>
                <a:latin typeface="Gill Sans"/>
                <a:ea typeface="Gill Sans"/>
                <a:cs typeface="Gill Sans"/>
                <a:sym typeface="Gill Sans"/>
              </a:rPr>
              <a:t>5 MODULES IN 5 DAYS</a:t>
            </a:r>
            <a:endParaRPr lang="en-US" sz="1800" b="0" i="0" u="none" strike="noStrike" cap="none" dirty="0">
              <a:solidFill>
                <a:schemeClr val="accent1"/>
              </a:solidFill>
              <a:latin typeface="Gill Sans"/>
              <a:ea typeface="Gill Sans"/>
              <a:cs typeface="Gill Sans"/>
              <a:sym typeface="Gill Sans"/>
            </a:endParaRPr>
          </a:p>
          <a:p>
            <a:pPr marL="0" marR="0" lvl="0" indent="0" algn="ctr" rtl="0">
              <a:spcBef>
                <a:spcPts val="0"/>
              </a:spcBef>
              <a:spcAft>
                <a:spcPts val="0"/>
              </a:spcAft>
              <a:buNone/>
            </a:pPr>
            <a:endParaRPr lang="en-US" sz="2200" b="1" i="0" u="none" strike="noStrike" cap="none"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lang="fr-CH" sz="2200" b="1"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sz="2400" b="0" i="0" u="none" strike="noStrike" cap="none" dirty="0">
              <a:solidFill>
                <a:schemeClr val="dk2"/>
              </a:solidFill>
              <a:latin typeface="Gill Sans"/>
              <a:ea typeface="Gill Sans"/>
              <a:cs typeface="Gill Sans"/>
              <a:sym typeface="Gill Sans"/>
            </a:endParaRPr>
          </a:p>
        </p:txBody>
      </p:sp>
      <p:sp>
        <p:nvSpPr>
          <p:cNvPr id="229" name="Google Shape;229;p1">
            <a:extLst>
              <a:ext uri="{FF2B5EF4-FFF2-40B4-BE49-F238E27FC236}">
                <a16:creationId xmlns:a16="http://schemas.microsoft.com/office/drawing/2014/main" id="{D8420316-785C-A042-740A-00B97DCB845E}"/>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21E5AD85-D650-C911-1486-C7EF7D6CCD09}"/>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447E611A-FAD6-600F-89B8-8682D7D4C9DF}"/>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D6B6AD02-F577-9083-3C3A-87977F1A676F}"/>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2537F8DA-6D20-7961-9857-1F51A8DCEE6C}"/>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5DEA0338-3D84-A5F2-975D-26BB5852A045}"/>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5" name="TextBox 4">
            <a:extLst>
              <a:ext uri="{FF2B5EF4-FFF2-40B4-BE49-F238E27FC236}">
                <a16:creationId xmlns:a16="http://schemas.microsoft.com/office/drawing/2014/main" id="{D1C7A13D-F23A-2197-B49B-AFE66C658AF3}"/>
              </a:ext>
            </a:extLst>
          </p:cNvPr>
          <p:cNvSpPr txBox="1"/>
          <p:nvPr/>
        </p:nvSpPr>
        <p:spPr>
          <a:xfrm>
            <a:off x="1064734" y="1746601"/>
            <a:ext cx="10118465" cy="2308324"/>
          </a:xfrm>
          <a:prstGeom prst="rect">
            <a:avLst/>
          </a:prstGeom>
          <a:noFill/>
        </p:spPr>
        <p:txBody>
          <a:bodyPr wrap="square" lIns="91440" tIns="45720" rIns="91440" bIns="45720" anchor="t">
            <a:spAutoFit/>
          </a:bodyPr>
          <a:lstStyle/>
          <a:p>
            <a:pPr marL="0" marR="0" lvl="0" indent="0" algn="ctr" rtl="0">
              <a:spcBef>
                <a:spcPts val="0"/>
              </a:spcBef>
              <a:spcAft>
                <a:spcPts val="0"/>
              </a:spcAft>
              <a:buNone/>
            </a:pPr>
            <a:r>
              <a:rPr lang="es-ES" sz="3600" b="1" i="0" u="none" strike="noStrike" cap="none" dirty="0">
                <a:solidFill>
                  <a:schemeClr val="dk2"/>
                </a:solidFill>
                <a:latin typeface="Gill Sans"/>
                <a:ea typeface="Gill Sans"/>
                <a:cs typeface="Gill Sans"/>
                <a:sym typeface="Gill Sans"/>
              </a:rPr>
              <a:t>WELCOME! </a:t>
            </a:r>
            <a:endParaRPr lang="es-ES" sz="3600" b="1"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lang="es-ES" sz="3600" b="1" i="0" u="none" strike="noStrike" cap="none" dirty="0">
              <a:solidFill>
                <a:schemeClr val="dk2"/>
              </a:solidFill>
              <a:latin typeface="Gill Sans"/>
              <a:ea typeface="Gill Sans"/>
              <a:cs typeface="Gill Sans"/>
              <a:sym typeface="Gill Sans"/>
            </a:endParaRPr>
          </a:p>
          <a:p>
            <a:pPr marL="0" marR="0" lvl="0" indent="0" algn="ctr" rtl="0">
              <a:spcBef>
                <a:spcPts val="0"/>
              </a:spcBef>
              <a:spcAft>
                <a:spcPts val="0"/>
              </a:spcAft>
              <a:buNone/>
            </a:pPr>
            <a:r>
              <a:rPr lang="es-ES" sz="3600" b="1" dirty="0">
                <a:solidFill>
                  <a:schemeClr val="dk2"/>
                </a:solidFill>
                <a:latin typeface="Gill Sans"/>
                <a:ea typeface="Gill Sans"/>
                <a:cs typeface="Gill Sans"/>
                <a:sym typeface="Gill Sans"/>
              </a:rPr>
              <a:t>CAREER TRANSITION READINESS PROGRAMME</a:t>
            </a:r>
            <a:endParaRPr lang="en-US" sz="3600" b="0" i="0" u="none" strike="noStrike" cap="none" dirty="0">
              <a:solidFill>
                <a:schemeClr val="dk2"/>
              </a:solidFill>
              <a:latin typeface="Gill Sans"/>
              <a:ea typeface="Gill Sans"/>
              <a:cs typeface="Gill Sans"/>
              <a:sym typeface="Gill Sans"/>
            </a:endParaRPr>
          </a:p>
        </p:txBody>
      </p:sp>
    </p:spTree>
    <p:extLst>
      <p:ext uri="{BB962C8B-B14F-4D97-AF65-F5344CB8AC3E}">
        <p14:creationId xmlns:p14="http://schemas.microsoft.com/office/powerpoint/2010/main" val="254952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272">
          <a:extLst>
            <a:ext uri="{FF2B5EF4-FFF2-40B4-BE49-F238E27FC236}">
              <a16:creationId xmlns:a16="http://schemas.microsoft.com/office/drawing/2014/main" id="{678F632A-30BE-2E83-6A94-866A8C1AC1FB}"/>
            </a:ext>
          </a:extLst>
        </p:cNvPr>
        <p:cNvGrpSpPr/>
        <p:nvPr/>
      </p:nvGrpSpPr>
      <p:grpSpPr>
        <a:xfrm>
          <a:off x="0" y="0"/>
          <a:ext cx="0" cy="0"/>
          <a:chOff x="0" y="0"/>
          <a:chExt cx="0" cy="0"/>
        </a:xfrm>
      </p:grpSpPr>
      <p:sp>
        <p:nvSpPr>
          <p:cNvPr id="273" name="Google Shape;273;p4">
            <a:extLst>
              <a:ext uri="{FF2B5EF4-FFF2-40B4-BE49-F238E27FC236}">
                <a16:creationId xmlns:a16="http://schemas.microsoft.com/office/drawing/2014/main" id="{81773700-B5D3-6775-C8A1-7E756216FD3E}"/>
              </a:ext>
            </a:extLst>
          </p:cNvPr>
          <p:cNvSpPr/>
          <p:nvPr/>
        </p:nvSpPr>
        <p:spPr>
          <a:xfrm>
            <a:off x="6096001" y="-5316"/>
            <a:ext cx="6095999" cy="6863316"/>
          </a:xfrm>
          <a:prstGeom prst="rect">
            <a:avLst/>
          </a:prstGeom>
          <a:gradFill>
            <a:gsLst>
              <a:gs pos="0">
                <a:srgbClr val="FDC855"/>
              </a:gs>
              <a:gs pos="20000">
                <a:schemeClr val="lt1"/>
              </a:gs>
              <a:gs pos="80000">
                <a:schemeClr val="lt1"/>
              </a:gs>
              <a:gs pos="100000">
                <a:srgbClr val="FFEABB"/>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Gill Sans"/>
              <a:cs typeface="Arial"/>
              <a:sym typeface="Arial"/>
            </a:endParaRPr>
          </a:p>
        </p:txBody>
      </p:sp>
      <p:sp>
        <p:nvSpPr>
          <p:cNvPr id="274" name="Google Shape;274;p4">
            <a:extLst>
              <a:ext uri="{FF2B5EF4-FFF2-40B4-BE49-F238E27FC236}">
                <a16:creationId xmlns:a16="http://schemas.microsoft.com/office/drawing/2014/main" id="{26CB18CB-CF50-FCB0-3728-6F3FF6894537}"/>
              </a:ext>
            </a:extLst>
          </p:cNvPr>
          <p:cNvSpPr/>
          <p:nvPr/>
        </p:nvSpPr>
        <p:spPr>
          <a:xfrm>
            <a:off x="0" y="-5316"/>
            <a:ext cx="6096001" cy="6863316"/>
          </a:xfrm>
          <a:prstGeom prst="rect">
            <a:avLst/>
          </a:prstGeom>
          <a:gradFill>
            <a:gsLst>
              <a:gs pos="0">
                <a:schemeClr val="accent1"/>
              </a:gs>
              <a:gs pos="20000">
                <a:schemeClr val="lt1"/>
              </a:gs>
              <a:gs pos="80000">
                <a:schemeClr val="lt1"/>
              </a:gs>
              <a:gs pos="100000">
                <a:srgbClr val="DCE8FA"/>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Gill Sans"/>
              <a:cs typeface="Arial"/>
              <a:sym typeface="Arial"/>
            </a:endParaRPr>
          </a:p>
        </p:txBody>
      </p:sp>
      <p:sp>
        <p:nvSpPr>
          <p:cNvPr id="275" name="Google Shape;275;p4">
            <a:extLst>
              <a:ext uri="{FF2B5EF4-FFF2-40B4-BE49-F238E27FC236}">
                <a16:creationId xmlns:a16="http://schemas.microsoft.com/office/drawing/2014/main" id="{7E33B600-F703-A093-25F4-87C420C7DB6B}"/>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cs typeface="Arial"/>
              <a:sym typeface="Arial"/>
            </a:endParaRPr>
          </a:p>
        </p:txBody>
      </p:sp>
      <p:sp>
        <p:nvSpPr>
          <p:cNvPr id="276" name="Google Shape;276;p4">
            <a:extLst>
              <a:ext uri="{FF2B5EF4-FFF2-40B4-BE49-F238E27FC236}">
                <a16:creationId xmlns:a16="http://schemas.microsoft.com/office/drawing/2014/main" id="{B22B6111-360F-3799-A375-A047263B7B00}"/>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QUESTION FOR YOU</a:t>
            </a:r>
          </a:p>
        </p:txBody>
      </p:sp>
      <p:sp>
        <p:nvSpPr>
          <p:cNvPr id="277" name="Google Shape;277;p4">
            <a:extLst>
              <a:ext uri="{FF2B5EF4-FFF2-40B4-BE49-F238E27FC236}">
                <a16:creationId xmlns:a16="http://schemas.microsoft.com/office/drawing/2014/main" id="{CE646F71-1C0A-90E1-536C-9FBD7A4F269E}"/>
              </a:ext>
            </a:extLst>
          </p:cNvPr>
          <p:cNvSpPr txBox="1"/>
          <p:nvPr/>
        </p:nvSpPr>
        <p:spPr>
          <a:xfrm>
            <a:off x="660990" y="2091146"/>
            <a:ext cx="5039166" cy="83095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What is your energy level today?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Chose one number: </a:t>
            </a:r>
          </a:p>
        </p:txBody>
      </p:sp>
      <p:sp>
        <p:nvSpPr>
          <p:cNvPr id="278" name="Google Shape;278;p4">
            <a:extLst>
              <a:ext uri="{FF2B5EF4-FFF2-40B4-BE49-F238E27FC236}">
                <a16:creationId xmlns:a16="http://schemas.microsoft.com/office/drawing/2014/main" id="{CCB32B05-9E1A-48DF-5830-2AE6273D60D1}"/>
              </a:ext>
            </a:extLst>
          </p:cNvPr>
          <p:cNvSpPr txBox="1"/>
          <p:nvPr/>
        </p:nvSpPr>
        <p:spPr>
          <a:xfrm>
            <a:off x="6685663" y="2091145"/>
            <a:ext cx="4916673"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Share your number in the chat.</a:t>
            </a:r>
          </a:p>
        </p:txBody>
      </p:sp>
      <p:pic>
        <p:nvPicPr>
          <p:cNvPr id="2" name="Picture 1">
            <a:extLst>
              <a:ext uri="{FF2B5EF4-FFF2-40B4-BE49-F238E27FC236}">
                <a16:creationId xmlns:a16="http://schemas.microsoft.com/office/drawing/2014/main" id="{404B090B-2BA1-83F4-EE66-E632309E0BD0}"/>
              </a:ext>
            </a:extLst>
          </p:cNvPr>
          <p:cNvPicPr>
            <a:picLocks noChangeAspect="1"/>
          </p:cNvPicPr>
          <p:nvPr/>
        </p:nvPicPr>
        <p:blipFill>
          <a:blip r:embed="rId3"/>
          <a:stretch>
            <a:fillRect/>
          </a:stretch>
        </p:blipFill>
        <p:spPr>
          <a:xfrm>
            <a:off x="8326471" y="3842575"/>
            <a:ext cx="817528" cy="817528"/>
          </a:xfrm>
          <a:prstGeom prst="rect">
            <a:avLst/>
          </a:prstGeom>
          <a:noFill/>
        </p:spPr>
      </p:pic>
      <p:sp>
        <p:nvSpPr>
          <p:cNvPr id="3" name="Google Shape;278;p4">
            <a:extLst>
              <a:ext uri="{FF2B5EF4-FFF2-40B4-BE49-F238E27FC236}">
                <a16:creationId xmlns:a16="http://schemas.microsoft.com/office/drawing/2014/main" id="{B3CE40C6-B5E2-D832-11A0-5716F415D2CC}"/>
              </a:ext>
            </a:extLst>
          </p:cNvPr>
          <p:cNvSpPr txBox="1"/>
          <p:nvPr/>
        </p:nvSpPr>
        <p:spPr>
          <a:xfrm>
            <a:off x="1575173" y="2974239"/>
            <a:ext cx="4916673" cy="23082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Gill Sans"/>
                <a:ea typeface="Gill Sans"/>
                <a:cs typeface="Gill Sans"/>
                <a:sym typeface="Gill Sans"/>
              </a:rPr>
              <a:t>5</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Very high </a:t>
            </a: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Gill Sans"/>
                <a:ea typeface="Gill Sans"/>
                <a:cs typeface="Gill Sans"/>
                <a:sym typeface="Gill Sans"/>
              </a:rPr>
              <a:t>4</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Ok</a:t>
            </a: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Gill Sans"/>
                <a:ea typeface="Gill Sans"/>
                <a:cs typeface="Gill Sans"/>
                <a:sym typeface="Gill Sans"/>
              </a:rPr>
              <a:t>3</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So-so </a:t>
            </a: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Gill Sans"/>
                <a:ea typeface="Gill Sans"/>
                <a:cs typeface="Gill Sans"/>
                <a:sym typeface="Gill Sans"/>
              </a:rPr>
              <a:t>2</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Not so good</a:t>
            </a: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Gill Sans"/>
                <a:ea typeface="Gill Sans"/>
                <a:cs typeface="Gill Sans"/>
                <a:sym typeface="Gill Sans"/>
              </a:rPr>
              <a:t>1</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I need coffee ASAP </a:t>
            </a:r>
          </a:p>
        </p:txBody>
      </p:sp>
    </p:spTree>
    <p:extLst>
      <p:ext uri="{BB962C8B-B14F-4D97-AF65-F5344CB8AC3E}">
        <p14:creationId xmlns:p14="http://schemas.microsoft.com/office/powerpoint/2010/main" val="3991836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062FC216-B1D5-7760-9433-E8B46D1D4C54}"/>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2519C61A-2146-4073-8DC5-9EBBD7BD6390}"/>
              </a:ext>
            </a:extLst>
          </p:cNvPr>
          <p:cNvSpPr/>
          <p:nvPr/>
        </p:nvSpPr>
        <p:spPr>
          <a:xfrm>
            <a:off x="-5051"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10DB20BB-70C0-083A-755C-278D2FCB128D}"/>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23E532F4-CED2-748D-706D-EB1DEF6CB7D9}"/>
              </a:ext>
            </a:extLst>
          </p:cNvPr>
          <p:cNvSpPr txBox="1"/>
          <p:nvPr/>
        </p:nvSpPr>
        <p:spPr>
          <a:xfrm>
            <a:off x="292459" y="594821"/>
            <a:ext cx="99000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sym typeface="Gill Sans"/>
              </a:rPr>
              <a:t>The Framework </a:t>
            </a:r>
            <a:endParaRPr dirty="0"/>
          </a:p>
        </p:txBody>
      </p:sp>
      <p:sp>
        <p:nvSpPr>
          <p:cNvPr id="13" name="Rectangle 12">
            <a:extLst>
              <a:ext uri="{FF2B5EF4-FFF2-40B4-BE49-F238E27FC236}">
                <a16:creationId xmlns:a16="http://schemas.microsoft.com/office/drawing/2014/main" id="{CB98C246-C35E-CB1E-21EB-78430E5B6DC3}"/>
              </a:ext>
            </a:extLst>
          </p:cNvPr>
          <p:cNvSpPr/>
          <p:nvPr/>
        </p:nvSpPr>
        <p:spPr>
          <a:xfrm>
            <a:off x="3200399" y="5715833"/>
            <a:ext cx="1016000" cy="3987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18" name="Picture 17">
            <a:extLst>
              <a:ext uri="{FF2B5EF4-FFF2-40B4-BE49-F238E27FC236}">
                <a16:creationId xmlns:a16="http://schemas.microsoft.com/office/drawing/2014/main" id="{AB4C7F55-421A-3137-B612-CEB5A1930CA3}"/>
              </a:ext>
            </a:extLst>
          </p:cNvPr>
          <p:cNvPicPr>
            <a:picLocks noChangeAspect="1"/>
          </p:cNvPicPr>
          <p:nvPr/>
        </p:nvPicPr>
        <p:blipFill>
          <a:blip r:embed="rId3"/>
          <a:srcRect b="37082"/>
          <a:stretch/>
        </p:blipFill>
        <p:spPr>
          <a:xfrm>
            <a:off x="726741" y="1398725"/>
            <a:ext cx="11125437" cy="4666563"/>
          </a:xfrm>
          <a:prstGeom prst="rect">
            <a:avLst/>
          </a:prstGeom>
        </p:spPr>
      </p:pic>
      <p:sp>
        <p:nvSpPr>
          <p:cNvPr id="19" name="Google Shape;277;p4">
            <a:extLst>
              <a:ext uri="{FF2B5EF4-FFF2-40B4-BE49-F238E27FC236}">
                <a16:creationId xmlns:a16="http://schemas.microsoft.com/office/drawing/2014/main" id="{7175BBAC-F16C-DB26-A113-8868C2646A1D}"/>
              </a:ext>
            </a:extLst>
          </p:cNvPr>
          <p:cNvSpPr txBox="1"/>
          <p:nvPr/>
        </p:nvSpPr>
        <p:spPr>
          <a:xfrm>
            <a:off x="3066341" y="1829565"/>
            <a:ext cx="1137826" cy="1754286"/>
          </a:xfrm>
          <a:prstGeom prst="rect">
            <a:avLst/>
          </a:prstGeom>
          <a:noFill/>
          <a:ln>
            <a:noFill/>
          </a:ln>
        </p:spPr>
        <p:txBody>
          <a:bodyPr spcFirstLastPara="1" wrap="square" lIns="91425" tIns="45700" rIns="91425" bIns="45700" anchor="t" anchorCtr="0">
            <a:spAutoFit/>
          </a:bodyPr>
          <a:lstStyle/>
          <a:p>
            <a:pPr defTabSz="457200">
              <a:buClrTx/>
              <a:defRPr sz="2400" b="1">
                <a:latin typeface="Calibri"/>
              </a:defRPr>
            </a:pPr>
            <a:r>
              <a:rPr lang="es-ES" sz="3600" b="1" dirty="0">
                <a:solidFill>
                  <a:schemeClr val="dk2"/>
                </a:solidFill>
                <a:latin typeface="Gill Sans"/>
              </a:rPr>
              <a:t>1</a:t>
            </a:r>
            <a:r>
              <a:rPr lang="es-ES" sz="2400" b="1" dirty="0">
                <a:solidFill>
                  <a:schemeClr val="dk2"/>
                </a:solidFill>
                <a:latin typeface="Gill Sans"/>
              </a:rPr>
              <a:t> </a:t>
            </a: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p:txBody>
      </p:sp>
      <p:sp>
        <p:nvSpPr>
          <p:cNvPr id="20" name="Google Shape;277;p4">
            <a:extLst>
              <a:ext uri="{FF2B5EF4-FFF2-40B4-BE49-F238E27FC236}">
                <a16:creationId xmlns:a16="http://schemas.microsoft.com/office/drawing/2014/main" id="{460B30C9-00B3-15D3-4A16-34976AF006D7}"/>
              </a:ext>
            </a:extLst>
          </p:cNvPr>
          <p:cNvSpPr txBox="1"/>
          <p:nvPr/>
        </p:nvSpPr>
        <p:spPr>
          <a:xfrm>
            <a:off x="8919167" y="1977720"/>
            <a:ext cx="1137826" cy="1754286"/>
          </a:xfrm>
          <a:prstGeom prst="rect">
            <a:avLst/>
          </a:prstGeom>
          <a:noFill/>
          <a:ln>
            <a:noFill/>
          </a:ln>
        </p:spPr>
        <p:txBody>
          <a:bodyPr spcFirstLastPara="1" wrap="square" lIns="91425" tIns="45700" rIns="91425" bIns="45700" anchor="t" anchorCtr="0">
            <a:spAutoFit/>
          </a:bodyPr>
          <a:lstStyle/>
          <a:p>
            <a:pPr defTabSz="457200">
              <a:buClrTx/>
              <a:defRPr sz="2400" b="1">
                <a:latin typeface="Calibri"/>
              </a:defRPr>
            </a:pPr>
            <a:r>
              <a:rPr lang="es-ES" sz="3600" b="1" dirty="0">
                <a:solidFill>
                  <a:schemeClr val="dk2"/>
                </a:solidFill>
                <a:latin typeface="Gill Sans"/>
              </a:rPr>
              <a:t>2</a:t>
            </a:r>
            <a:r>
              <a:rPr lang="es-ES" sz="2400" b="1" dirty="0">
                <a:solidFill>
                  <a:schemeClr val="dk2"/>
                </a:solidFill>
                <a:latin typeface="Gill Sans"/>
              </a:rPr>
              <a:t> </a:t>
            </a: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p:txBody>
      </p:sp>
      <p:sp>
        <p:nvSpPr>
          <p:cNvPr id="21" name="Google Shape;277;p4">
            <a:extLst>
              <a:ext uri="{FF2B5EF4-FFF2-40B4-BE49-F238E27FC236}">
                <a16:creationId xmlns:a16="http://schemas.microsoft.com/office/drawing/2014/main" id="{B1710473-1BD0-85D4-EFC0-24286BAA79A7}"/>
              </a:ext>
            </a:extLst>
          </p:cNvPr>
          <p:cNvSpPr txBox="1"/>
          <p:nvPr/>
        </p:nvSpPr>
        <p:spPr>
          <a:xfrm>
            <a:off x="6090949" y="6076915"/>
            <a:ext cx="1137826" cy="1754286"/>
          </a:xfrm>
          <a:prstGeom prst="rect">
            <a:avLst/>
          </a:prstGeom>
          <a:noFill/>
          <a:ln>
            <a:noFill/>
          </a:ln>
        </p:spPr>
        <p:txBody>
          <a:bodyPr spcFirstLastPara="1" wrap="square" lIns="91425" tIns="45700" rIns="91425" bIns="45700" anchor="t" anchorCtr="0">
            <a:spAutoFit/>
          </a:bodyPr>
          <a:lstStyle/>
          <a:p>
            <a:pPr defTabSz="457200">
              <a:buClrTx/>
              <a:defRPr sz="2400" b="1">
                <a:latin typeface="Calibri"/>
              </a:defRPr>
            </a:pPr>
            <a:r>
              <a:rPr lang="es-ES" sz="3600" b="1" dirty="0">
                <a:solidFill>
                  <a:schemeClr val="dk2"/>
                </a:solidFill>
                <a:latin typeface="Gill Sans"/>
              </a:rPr>
              <a:t>3</a:t>
            </a:r>
            <a:r>
              <a:rPr lang="es-ES" sz="2400" b="1" dirty="0">
                <a:solidFill>
                  <a:schemeClr val="dk2"/>
                </a:solidFill>
                <a:latin typeface="Gill Sans"/>
              </a:rPr>
              <a:t> </a:t>
            </a: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a:p>
            <a:pPr defTabSz="457200">
              <a:buClrTx/>
              <a:defRPr sz="2400" b="1">
                <a:latin typeface="Calibri"/>
              </a:defRPr>
            </a:pPr>
            <a:endParaRPr lang="es-ES" sz="2400" b="1" dirty="0">
              <a:solidFill>
                <a:schemeClr val="dk2"/>
              </a:solidFill>
              <a:latin typeface="Gill Sans"/>
            </a:endParaRPr>
          </a:p>
        </p:txBody>
      </p:sp>
    </p:spTree>
    <p:extLst>
      <p:ext uri="{BB962C8B-B14F-4D97-AF65-F5344CB8AC3E}">
        <p14:creationId xmlns:p14="http://schemas.microsoft.com/office/powerpoint/2010/main" val="3959903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bg"/>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Gill Sans"/>
              <a:cs typeface="Arial"/>
              <a:sym typeface="Arial"/>
            </a:endParaRPr>
          </a:p>
        </p:txBody>
      </p:sp>
      <p:sp>
        <p:nvSpPr>
          <p:cNvPr id="353" name="title_ba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54" name="title_text"/>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1. What You are Good </a:t>
            </a:r>
            <a:r>
              <a:rPr lang="en-US" sz="4000" dirty="0">
                <a:solidFill>
                  <a:srgbClr val="FFFFFF"/>
                </a:solidFill>
                <a:latin typeface="Gill Sans"/>
                <a:ea typeface="Gill Sans"/>
                <a:cs typeface="Gill Sans"/>
                <a:sym typeface="Gill Sans"/>
              </a:rPr>
              <a:t>At </a:t>
            </a:r>
            <a:endPar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5" name="body_text"/>
          <p:cNvSpPr txBox="1"/>
          <p:nvPr/>
        </p:nvSpPr>
        <p:spPr>
          <a:xfrm>
            <a:off x="1066241" y="1564284"/>
            <a:ext cx="6215092" cy="5293716"/>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dirty="0">
                <a:ln>
                  <a:noFill/>
                </a:ln>
                <a:solidFill>
                  <a:srgbClr val="0033A0"/>
                </a:solidFill>
                <a:effectLst/>
                <a:uLnTx/>
                <a:uFillTx/>
                <a:latin typeface="Gill Sans"/>
                <a:ea typeface="Gill Sans"/>
                <a:cs typeface="Gill Sans"/>
                <a:sym typeface="Gill Sans"/>
              </a:rPr>
              <a:t>Most UN careers repeatedly build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dirty="0">
                <a:ln>
                  <a:noFill/>
                </a:ln>
                <a:solidFill>
                  <a:srgbClr val="0033A0"/>
                </a:solidFill>
                <a:effectLst/>
                <a:uLnTx/>
                <a:uFillTx/>
                <a:latin typeface="Gill Sans"/>
                <a:ea typeface="Gill Sans"/>
                <a:cs typeface="Gill Sans"/>
                <a:sym typeface="Gill Sans"/>
              </a:rPr>
              <a:t>five major capabilities: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2600" dirty="0">
              <a:latin typeface="Gill Sans"/>
              <a:sym typeface="Gill Sans"/>
            </a:endParaRPr>
          </a:p>
          <a:p>
            <a:pPr marL="0" marR="0" lvl="0" indent="0" algn="l" rtl="0">
              <a:spcBef>
                <a:spcPts val="0"/>
              </a:spcBef>
              <a:spcAft>
                <a:spcPts val="0"/>
              </a:spcAft>
              <a:buNone/>
            </a:pPr>
            <a:r>
              <a:rPr lang="en-US" sz="2600" dirty="0">
                <a:solidFill>
                  <a:schemeClr val="dk1"/>
                </a:solidFill>
                <a:latin typeface="Gill Sans"/>
                <a:ea typeface="Gill Sans"/>
                <a:cs typeface="Gill Sans"/>
                <a:sym typeface="Gill Sans"/>
              </a:rPr>
              <a:t>Complex coordination</a:t>
            </a:r>
          </a:p>
          <a:p>
            <a:pPr marL="0" marR="0" lvl="0" indent="0" algn="l" rtl="0">
              <a:spcBef>
                <a:spcPts val="0"/>
              </a:spcBef>
              <a:spcAft>
                <a:spcPts val="0"/>
              </a:spcAft>
              <a:buNone/>
            </a:pPr>
            <a:endParaRPr lang="en-US" sz="2600" dirty="0">
              <a:solidFill>
                <a:schemeClr val="dk1"/>
              </a:solidFill>
              <a:latin typeface="Gill Sans"/>
              <a:ea typeface="Gill Sans"/>
              <a:cs typeface="Gill Sans"/>
              <a:sym typeface="Gill Sans"/>
            </a:endParaRPr>
          </a:p>
          <a:p>
            <a:pPr marL="0" marR="0" lvl="0" indent="0" algn="l" rtl="0">
              <a:spcBef>
                <a:spcPts val="0"/>
              </a:spcBef>
              <a:spcAft>
                <a:spcPts val="0"/>
              </a:spcAft>
              <a:buNone/>
            </a:pPr>
            <a:r>
              <a:rPr lang="en-US" sz="2600" dirty="0">
                <a:solidFill>
                  <a:schemeClr val="dk1"/>
                </a:solidFill>
                <a:latin typeface="Gill Sans"/>
                <a:ea typeface="Gill Sans"/>
                <a:cs typeface="Gill Sans"/>
                <a:sym typeface="Gill Sans"/>
              </a:rPr>
              <a:t>Operating under uncertainty</a:t>
            </a:r>
          </a:p>
          <a:p>
            <a:pPr marL="0" marR="0" lvl="0" indent="0" algn="l" rtl="0">
              <a:spcBef>
                <a:spcPts val="0"/>
              </a:spcBef>
              <a:spcAft>
                <a:spcPts val="0"/>
              </a:spcAft>
              <a:buNone/>
            </a:pPr>
            <a:endParaRPr lang="en-US" sz="2600" dirty="0">
              <a:solidFill>
                <a:schemeClr val="dk1"/>
              </a:solidFill>
              <a:latin typeface="Gill Sans"/>
            </a:endParaRPr>
          </a:p>
          <a:p>
            <a:pPr marL="0" marR="0" lvl="0" indent="0" algn="l" rtl="0">
              <a:spcBef>
                <a:spcPts val="0"/>
              </a:spcBef>
              <a:spcAft>
                <a:spcPts val="0"/>
              </a:spcAft>
              <a:buNone/>
            </a:pPr>
            <a:r>
              <a:rPr lang="en-US" sz="2600" dirty="0">
                <a:solidFill>
                  <a:schemeClr val="dk1"/>
                </a:solidFill>
                <a:latin typeface="Gill Sans"/>
                <a:ea typeface="Gill Sans"/>
                <a:cs typeface="Gill Sans"/>
                <a:sym typeface="Gill Sans"/>
              </a:rPr>
              <a:t>Regulatory and political navigation </a:t>
            </a:r>
          </a:p>
          <a:p>
            <a:pPr marL="0" marR="0" lvl="0" indent="0" algn="l" rtl="0">
              <a:spcBef>
                <a:spcPts val="0"/>
              </a:spcBef>
              <a:spcAft>
                <a:spcPts val="0"/>
              </a:spcAft>
              <a:buNone/>
            </a:pPr>
            <a:endParaRPr lang="en-US" sz="2600" dirty="0">
              <a:solidFill>
                <a:schemeClr val="dk1"/>
              </a:solidFill>
              <a:latin typeface="Gill Sans"/>
              <a:ea typeface="Gill Sans"/>
              <a:cs typeface="Gill Sans"/>
              <a:sym typeface="Gill Sans"/>
            </a:endParaRPr>
          </a:p>
          <a:p>
            <a:pPr marL="0" marR="0" lvl="0" indent="0" algn="l" rtl="0">
              <a:spcBef>
                <a:spcPts val="0"/>
              </a:spcBef>
              <a:spcAft>
                <a:spcPts val="0"/>
              </a:spcAft>
              <a:buNone/>
            </a:pPr>
            <a:r>
              <a:rPr lang="en-US" sz="2600" dirty="0">
                <a:solidFill>
                  <a:schemeClr val="dk1"/>
                </a:solidFill>
                <a:latin typeface="Gill Sans"/>
                <a:ea typeface="Gill Sans"/>
                <a:cs typeface="Gill Sans"/>
                <a:sym typeface="Gill Sans"/>
              </a:rPr>
              <a:t>Large-scale operational management </a:t>
            </a:r>
          </a:p>
          <a:p>
            <a:pPr marL="0" marR="0" lvl="0" indent="0" algn="l" rtl="0">
              <a:spcBef>
                <a:spcPts val="0"/>
              </a:spcBef>
              <a:spcAft>
                <a:spcPts val="0"/>
              </a:spcAft>
              <a:buNone/>
            </a:pPr>
            <a:endParaRPr lang="en-US" sz="2600" dirty="0">
              <a:solidFill>
                <a:schemeClr val="dk1"/>
              </a:solidFill>
              <a:latin typeface="Gill Sans"/>
              <a:ea typeface="Gill Sans"/>
              <a:cs typeface="Gill Sans"/>
              <a:sym typeface="Gill Sans"/>
            </a:endParaRPr>
          </a:p>
          <a:p>
            <a:pPr marL="0" marR="0" lvl="0" indent="0" algn="l" rtl="0">
              <a:spcBef>
                <a:spcPts val="0"/>
              </a:spcBef>
              <a:spcAft>
                <a:spcPts val="0"/>
              </a:spcAft>
              <a:buNone/>
            </a:pPr>
            <a:r>
              <a:rPr lang="en-US" sz="2600" dirty="0">
                <a:solidFill>
                  <a:schemeClr val="dk1"/>
                </a:solidFill>
                <a:latin typeface="Gill Sans"/>
                <a:ea typeface="Gill Sans"/>
                <a:cs typeface="Gill Sans"/>
                <a:sym typeface="Gill Sans"/>
              </a:rPr>
              <a:t>Stakeholder trust</a:t>
            </a:r>
            <a:endParaRPr lang="en-US" sz="2600" dirty="0">
              <a:solidFill>
                <a:schemeClr val="dk1"/>
              </a:solidFill>
              <a:latin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ES" sz="2600" b="0" i="0" u="none" strike="noStrike" kern="0" cap="none" spc="0" normalizeH="0" baseline="0" noProof="0" dirty="0">
              <a:ln>
                <a:noFill/>
              </a:ln>
              <a:solidFill>
                <a:srgbClr val="000000"/>
              </a:solidFill>
              <a:effectLst/>
              <a:uLnTx/>
              <a:uFillTx/>
              <a:latin typeface="Gill Sans"/>
              <a:cs typeface="Arial"/>
              <a:sym typeface="Arial"/>
            </a:endParaRPr>
          </a:p>
        </p:txBody>
      </p:sp>
      <p:sp>
        <p:nvSpPr>
          <p:cNvPr id="356" name="remark"/>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dirty="0">
              <a:ln>
                <a:noFill/>
              </a:ln>
              <a:solidFill>
                <a:srgbClr val="000000"/>
              </a:solidFill>
              <a:effectLst/>
              <a:uLnTx/>
              <a:uFillTx/>
              <a:latin typeface="Arial"/>
              <a:cs typeface="Arial"/>
              <a:sym typeface="Arial"/>
            </a:endParaRPr>
          </a:p>
        </p:txBody>
      </p:sp>
      <p:pic>
        <p:nvPicPr>
          <p:cNvPr id="8" name="Picture 7">
            <a:extLst>
              <a:ext uri="{FF2B5EF4-FFF2-40B4-BE49-F238E27FC236}">
                <a16:creationId xmlns:a16="http://schemas.microsoft.com/office/drawing/2014/main" id="{D24E4A59-7882-4CDE-58BE-5D90AC481158}"/>
              </a:ext>
            </a:extLst>
          </p:cNvPr>
          <p:cNvPicPr>
            <a:picLocks noChangeAspect="1"/>
          </p:cNvPicPr>
          <p:nvPr/>
        </p:nvPicPr>
        <p:blipFill>
          <a:blip r:embed="rId3"/>
          <a:srcRect l="11722" t="62582" r="62945" b="4927"/>
          <a:stretch/>
        </p:blipFill>
        <p:spPr>
          <a:xfrm>
            <a:off x="7281333" y="1897526"/>
            <a:ext cx="4118108" cy="352114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E12CFE65-B3CD-78DE-0750-A618F460480D}"/>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F53BAE03-763E-DDAD-6998-31757112ED16}"/>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CF9635BD-57C2-82EB-EAAA-FC8DE686F1B9}"/>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496C4340-72D3-00FC-75B4-4C782836F02B}"/>
              </a:ext>
            </a:extLst>
          </p:cNvPr>
          <p:cNvSpPr txBox="1"/>
          <p:nvPr/>
        </p:nvSpPr>
        <p:spPr>
          <a:xfrm>
            <a:off x="292459" y="594821"/>
            <a:ext cx="99000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sym typeface="Gill Sans"/>
              </a:rPr>
              <a:t>2. Who You Are </a:t>
            </a:r>
            <a:endParaRPr dirty="0"/>
          </a:p>
        </p:txBody>
      </p:sp>
      <p:pic>
        <p:nvPicPr>
          <p:cNvPr id="6" name="Picture 5">
            <a:extLst>
              <a:ext uri="{FF2B5EF4-FFF2-40B4-BE49-F238E27FC236}">
                <a16:creationId xmlns:a16="http://schemas.microsoft.com/office/drawing/2014/main" id="{9901B183-42A2-00B7-2CB5-839A70D3A5A3}"/>
              </a:ext>
            </a:extLst>
          </p:cNvPr>
          <p:cNvPicPr>
            <a:picLocks noChangeAspect="1"/>
          </p:cNvPicPr>
          <p:nvPr/>
        </p:nvPicPr>
        <p:blipFill>
          <a:blip r:embed="rId3"/>
          <a:srcRect l="36139" t="62582" r="37335" b="4895"/>
          <a:stretch/>
        </p:blipFill>
        <p:spPr>
          <a:xfrm>
            <a:off x="7145867" y="2024370"/>
            <a:ext cx="4385735" cy="3584988"/>
          </a:xfrm>
          <a:prstGeom prst="rect">
            <a:avLst/>
          </a:prstGeom>
        </p:spPr>
      </p:pic>
      <p:sp>
        <p:nvSpPr>
          <p:cNvPr id="7" name="body_text">
            <a:extLst>
              <a:ext uri="{FF2B5EF4-FFF2-40B4-BE49-F238E27FC236}">
                <a16:creationId xmlns:a16="http://schemas.microsoft.com/office/drawing/2014/main" id="{F10B73E6-107A-58AC-78BF-2C611542D0D8}"/>
              </a:ext>
            </a:extLst>
          </p:cNvPr>
          <p:cNvSpPr txBox="1"/>
          <p:nvPr/>
        </p:nvSpPr>
        <p:spPr>
          <a:xfrm>
            <a:off x="1259609" y="1769682"/>
            <a:ext cx="6215092" cy="4493497"/>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600" b="1" dirty="0">
                <a:solidFill>
                  <a:srgbClr val="0033A0"/>
                </a:solidFill>
                <a:latin typeface="Gill Sans"/>
                <a:sym typeface="Gill Sans"/>
              </a:rPr>
              <a:t>Think about: </a:t>
            </a:r>
            <a:endParaRPr lang="en-US" sz="2600" dirty="0">
              <a:latin typeface="Gill Sans"/>
              <a:sym typeface="Gill Sans"/>
            </a:endParaRPr>
          </a:p>
          <a:p>
            <a:pPr marL="0" marR="0" lvl="0" indent="0" algn="l" rtl="0">
              <a:spcBef>
                <a:spcPts val="0"/>
              </a:spcBef>
              <a:spcAft>
                <a:spcPts val="0"/>
              </a:spcAft>
              <a:buNone/>
            </a:pPr>
            <a:endParaRPr lang="en-US" sz="2600" dirty="0">
              <a:solidFill>
                <a:schemeClr val="dk1"/>
              </a:solidFill>
              <a:latin typeface="Gill Sans"/>
              <a:sym typeface="Gill Sans"/>
            </a:endParaRPr>
          </a:p>
          <a:p>
            <a:pPr marL="0" marR="0" lvl="0" indent="0" algn="l" rtl="0">
              <a:spcBef>
                <a:spcPts val="0"/>
              </a:spcBef>
              <a:spcAft>
                <a:spcPts val="0"/>
              </a:spcAft>
              <a:buNone/>
            </a:pPr>
            <a:r>
              <a:rPr lang="en-US" sz="2600" dirty="0">
                <a:solidFill>
                  <a:schemeClr val="dk1"/>
                </a:solidFill>
                <a:latin typeface="Gill Sans"/>
                <a:sym typeface="Gill Sans"/>
              </a:rPr>
              <a:t>Your interests and motivations</a:t>
            </a:r>
          </a:p>
          <a:p>
            <a:pPr marL="0" marR="0" lvl="0" indent="0" algn="l" rtl="0">
              <a:spcBef>
                <a:spcPts val="0"/>
              </a:spcBef>
              <a:spcAft>
                <a:spcPts val="0"/>
              </a:spcAft>
              <a:buNone/>
            </a:pPr>
            <a:endParaRPr lang="en-US" sz="2600" dirty="0">
              <a:solidFill>
                <a:schemeClr val="dk1"/>
              </a:solidFill>
              <a:latin typeface="Gill Sans"/>
              <a:sym typeface="Gill Sans"/>
            </a:endParaRPr>
          </a:p>
          <a:p>
            <a:pPr marL="0" marR="0" lvl="0" indent="0" algn="l" rtl="0">
              <a:spcBef>
                <a:spcPts val="0"/>
              </a:spcBef>
              <a:spcAft>
                <a:spcPts val="0"/>
              </a:spcAft>
              <a:buNone/>
            </a:pPr>
            <a:r>
              <a:rPr lang="en-US" sz="2600" dirty="0">
                <a:solidFill>
                  <a:schemeClr val="dk1"/>
                </a:solidFill>
                <a:latin typeface="Gill Sans"/>
                <a:sym typeface="Gill Sans"/>
              </a:rPr>
              <a:t>Professional culture where you thrive</a:t>
            </a:r>
          </a:p>
          <a:p>
            <a:pPr marL="0" marR="0" lvl="0" indent="0" algn="l" rtl="0">
              <a:spcBef>
                <a:spcPts val="0"/>
              </a:spcBef>
              <a:spcAft>
                <a:spcPts val="0"/>
              </a:spcAft>
              <a:buNone/>
            </a:pPr>
            <a:endParaRPr lang="en-US" sz="2600" dirty="0">
              <a:solidFill>
                <a:schemeClr val="dk1"/>
              </a:solidFill>
              <a:latin typeface="Gill Sans"/>
              <a:sym typeface="Gill Sans"/>
            </a:endParaRPr>
          </a:p>
          <a:p>
            <a:pPr marL="0" marR="0" lvl="0" indent="0" algn="l" rtl="0">
              <a:spcBef>
                <a:spcPts val="0"/>
              </a:spcBef>
              <a:spcAft>
                <a:spcPts val="0"/>
              </a:spcAft>
              <a:buNone/>
            </a:pPr>
            <a:r>
              <a:rPr lang="en-US" sz="2600" dirty="0">
                <a:solidFill>
                  <a:schemeClr val="dk1"/>
                </a:solidFill>
                <a:latin typeface="Gill Sans"/>
                <a:sym typeface="Gill Sans"/>
              </a:rPr>
              <a:t>Your own capabilities</a:t>
            </a:r>
          </a:p>
          <a:p>
            <a:pPr marL="0" marR="0" lvl="0" indent="0" algn="l" rtl="0">
              <a:spcBef>
                <a:spcPts val="0"/>
              </a:spcBef>
              <a:spcAft>
                <a:spcPts val="0"/>
              </a:spcAft>
              <a:buNone/>
            </a:pPr>
            <a:endParaRPr lang="en-US" sz="2600" dirty="0">
              <a:solidFill>
                <a:schemeClr val="dk1"/>
              </a:solidFill>
              <a:latin typeface="Gill Sans"/>
              <a:sym typeface="Gill Sans"/>
            </a:endParaRPr>
          </a:p>
          <a:p>
            <a:pPr marL="0" marR="0" lvl="0" indent="0" algn="l" rtl="0">
              <a:spcBef>
                <a:spcPts val="0"/>
              </a:spcBef>
              <a:spcAft>
                <a:spcPts val="0"/>
              </a:spcAft>
              <a:buNone/>
            </a:pPr>
            <a:r>
              <a:rPr lang="en-US" sz="2600" dirty="0">
                <a:solidFill>
                  <a:schemeClr val="dk1"/>
                </a:solidFill>
                <a:latin typeface="Gill Sans"/>
                <a:sym typeface="Gill Sans"/>
              </a:rPr>
              <a:t>Compensation that fits you</a:t>
            </a:r>
          </a:p>
          <a:p>
            <a:pPr marL="0" marR="0" lvl="0" indent="0" algn="l" rtl="0">
              <a:spcBef>
                <a:spcPts val="0"/>
              </a:spcBef>
              <a:spcAft>
                <a:spcPts val="0"/>
              </a:spcAft>
              <a:buNone/>
            </a:pPr>
            <a:endParaRPr lang="en-US" sz="2600" dirty="0">
              <a:solidFill>
                <a:schemeClr val="dk1"/>
              </a:solidFill>
              <a:latin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ES" sz="2600" b="0" i="0" u="none" strike="noStrike" kern="0" cap="none" spc="0" normalizeH="0" baseline="0" noProof="0" dirty="0">
              <a:ln>
                <a:noFill/>
              </a:ln>
              <a:solidFill>
                <a:srgbClr val="000000"/>
              </a:solidFill>
              <a:effectLst/>
              <a:uLnTx/>
              <a:uFillTx/>
              <a:latin typeface="Gill Sans"/>
              <a:cs typeface="Arial"/>
              <a:sym typeface="Arial"/>
            </a:endParaRPr>
          </a:p>
        </p:txBody>
      </p:sp>
    </p:spTree>
    <p:extLst>
      <p:ext uri="{BB962C8B-B14F-4D97-AF65-F5344CB8AC3E}">
        <p14:creationId xmlns:p14="http://schemas.microsoft.com/office/powerpoint/2010/main" val="1029714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F828793D-5DB5-D570-4209-2CF282A685F9}"/>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3E88A080-B2BB-71F4-1403-3B58D594208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46618354-B9BA-8EF2-5966-7B708E6653B7}"/>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96AE03B6-BBE3-537B-FE09-F5CFF2E9DCC5}"/>
              </a:ext>
            </a:extLst>
          </p:cNvPr>
          <p:cNvSpPr txBox="1"/>
          <p:nvPr/>
        </p:nvSpPr>
        <p:spPr>
          <a:xfrm>
            <a:off x="292459" y="594821"/>
            <a:ext cx="99000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sym typeface="Gill Sans"/>
              </a:rPr>
              <a:t>3. What the Private Sector Needs</a:t>
            </a:r>
            <a:endParaRPr dirty="0"/>
          </a:p>
        </p:txBody>
      </p:sp>
      <p:pic>
        <p:nvPicPr>
          <p:cNvPr id="4" name="Picture 3">
            <a:extLst>
              <a:ext uri="{FF2B5EF4-FFF2-40B4-BE49-F238E27FC236}">
                <a16:creationId xmlns:a16="http://schemas.microsoft.com/office/drawing/2014/main" id="{3E760D3F-75D8-1720-793B-3F64BC87BF99}"/>
              </a:ext>
            </a:extLst>
          </p:cNvPr>
          <p:cNvPicPr>
            <a:picLocks noChangeAspect="1"/>
          </p:cNvPicPr>
          <p:nvPr/>
        </p:nvPicPr>
        <p:blipFill>
          <a:blip r:embed="rId3"/>
          <a:srcRect l="61292" t="61731" r="11447" b="5224"/>
          <a:stretch/>
        </p:blipFill>
        <p:spPr>
          <a:xfrm>
            <a:off x="7030368" y="1897488"/>
            <a:ext cx="4755232" cy="3842530"/>
          </a:xfrm>
          <a:prstGeom prst="rect">
            <a:avLst/>
          </a:prstGeom>
        </p:spPr>
      </p:pic>
      <p:sp>
        <p:nvSpPr>
          <p:cNvPr id="5" name="body_text">
            <a:extLst>
              <a:ext uri="{FF2B5EF4-FFF2-40B4-BE49-F238E27FC236}">
                <a16:creationId xmlns:a16="http://schemas.microsoft.com/office/drawing/2014/main" id="{352ABE1F-5F61-92F0-C011-4A4B4A15E8FD}"/>
              </a:ext>
            </a:extLst>
          </p:cNvPr>
          <p:cNvSpPr txBox="1"/>
          <p:nvPr/>
        </p:nvSpPr>
        <p:spPr>
          <a:xfrm>
            <a:off x="1276542" y="1993584"/>
            <a:ext cx="6215092" cy="4093388"/>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600" b="1" dirty="0">
                <a:solidFill>
                  <a:srgbClr val="0033A0"/>
                </a:solidFill>
                <a:latin typeface="Gill Sans"/>
                <a:sym typeface="Gill Sans"/>
              </a:rPr>
              <a:t>We call it “private sector” but it´s not one sector… it´s many!   </a:t>
            </a:r>
            <a:endParaRPr lang="en-US" sz="2600" dirty="0">
              <a:latin typeface="Gill Sans"/>
              <a:sym typeface="Gill Sans"/>
            </a:endParaRPr>
          </a:p>
          <a:p>
            <a:pPr marL="0" marR="0" lvl="0" indent="0" algn="l" rtl="0">
              <a:spcBef>
                <a:spcPts val="0"/>
              </a:spcBef>
              <a:spcAft>
                <a:spcPts val="0"/>
              </a:spcAft>
              <a:buNone/>
            </a:pPr>
            <a:endParaRPr lang="en-US" sz="2600" dirty="0">
              <a:solidFill>
                <a:schemeClr val="dk1"/>
              </a:solidFill>
              <a:latin typeface="Gill Sans"/>
              <a:sym typeface="Gill Sans"/>
            </a:endParaRPr>
          </a:p>
          <a:p>
            <a:pPr marL="0" marR="0" lvl="0" indent="0" algn="l" rtl="0">
              <a:spcBef>
                <a:spcPts val="0"/>
              </a:spcBef>
              <a:spcAft>
                <a:spcPts val="0"/>
              </a:spcAft>
              <a:buNone/>
            </a:pPr>
            <a:r>
              <a:rPr lang="en-US" sz="2600" dirty="0">
                <a:solidFill>
                  <a:schemeClr val="dk1"/>
                </a:solidFill>
                <a:latin typeface="Gill Sans"/>
                <a:sym typeface="Gill Sans"/>
              </a:rPr>
              <a:t>Tech</a:t>
            </a:r>
          </a:p>
          <a:p>
            <a:pPr marL="0" marR="0" lvl="0" indent="0" algn="l" rtl="0">
              <a:spcBef>
                <a:spcPts val="0"/>
              </a:spcBef>
              <a:spcAft>
                <a:spcPts val="0"/>
              </a:spcAft>
              <a:buNone/>
            </a:pPr>
            <a:r>
              <a:rPr lang="en-US" sz="2600" dirty="0">
                <a:solidFill>
                  <a:schemeClr val="dk1"/>
                </a:solidFill>
                <a:latin typeface="Gill Sans"/>
                <a:sym typeface="Gill Sans"/>
              </a:rPr>
              <a:t>Consulting </a:t>
            </a:r>
          </a:p>
          <a:p>
            <a:pPr marL="0" marR="0" lvl="0" indent="0" algn="l" rtl="0">
              <a:spcBef>
                <a:spcPts val="0"/>
              </a:spcBef>
              <a:spcAft>
                <a:spcPts val="0"/>
              </a:spcAft>
              <a:buNone/>
            </a:pPr>
            <a:r>
              <a:rPr lang="en-US" sz="2600" dirty="0">
                <a:solidFill>
                  <a:schemeClr val="dk1"/>
                </a:solidFill>
                <a:latin typeface="Gill Sans"/>
                <a:sym typeface="Gill Sans"/>
              </a:rPr>
              <a:t>Industry</a:t>
            </a:r>
          </a:p>
          <a:p>
            <a:pPr marL="0" marR="0" lvl="0" indent="0" algn="l" rtl="0">
              <a:spcBef>
                <a:spcPts val="0"/>
              </a:spcBef>
              <a:spcAft>
                <a:spcPts val="0"/>
              </a:spcAft>
              <a:buNone/>
            </a:pPr>
            <a:r>
              <a:rPr lang="en-US" sz="2600" dirty="0">
                <a:solidFill>
                  <a:schemeClr val="dk1"/>
                </a:solidFill>
                <a:latin typeface="Gill Sans"/>
                <a:sym typeface="Gill Sans"/>
              </a:rPr>
              <a:t>Consumer</a:t>
            </a:r>
          </a:p>
          <a:p>
            <a:pPr marL="0" marR="0" lvl="0" indent="0" algn="l" rtl="0">
              <a:spcBef>
                <a:spcPts val="0"/>
              </a:spcBef>
              <a:spcAft>
                <a:spcPts val="0"/>
              </a:spcAft>
              <a:buNone/>
            </a:pPr>
            <a:r>
              <a:rPr lang="en-US" sz="2600" dirty="0">
                <a:solidFill>
                  <a:schemeClr val="dk1"/>
                </a:solidFill>
                <a:latin typeface="Gill Sans"/>
                <a:sym typeface="Gill Sans"/>
              </a:rPr>
              <a:t>Pharma</a:t>
            </a:r>
          </a:p>
          <a:p>
            <a:pPr marL="0" marR="0" lvl="0" indent="0" algn="l" rtl="0">
              <a:spcBef>
                <a:spcPts val="0"/>
              </a:spcBef>
              <a:spcAft>
                <a:spcPts val="0"/>
              </a:spcAft>
              <a:buNone/>
            </a:pPr>
            <a:r>
              <a:rPr lang="en-US" sz="2600" dirty="0">
                <a:solidFill>
                  <a:schemeClr val="dk1"/>
                </a:solidFill>
                <a:latin typeface="Gill Sans"/>
                <a:sym typeface="Gill Sans"/>
              </a:rPr>
              <a:t>Finance</a:t>
            </a:r>
          </a:p>
          <a:p>
            <a:pPr marL="0" marR="0" lvl="0" indent="0" algn="l" rtl="0">
              <a:spcBef>
                <a:spcPts val="0"/>
              </a:spcBef>
              <a:spcAft>
                <a:spcPts val="0"/>
              </a:spcAft>
              <a:buNone/>
            </a:pPr>
            <a:r>
              <a:rPr lang="en-US" sz="2600" dirty="0">
                <a:solidFill>
                  <a:schemeClr val="dk1"/>
                </a:solidFill>
                <a:latin typeface="Gill Sans"/>
                <a:sym typeface="Gill Sans"/>
              </a:rPr>
              <a:t>Social Impact</a:t>
            </a:r>
            <a:endParaRPr kumimoji="0" lang="en-ES" sz="2600" b="0" i="0" u="none" strike="noStrike" kern="0" cap="none" spc="0" normalizeH="0" baseline="0" noProof="0" dirty="0">
              <a:ln>
                <a:noFill/>
              </a:ln>
              <a:solidFill>
                <a:srgbClr val="000000"/>
              </a:solidFill>
              <a:effectLst/>
              <a:uLnTx/>
              <a:uFillTx/>
              <a:latin typeface="Gill Sans"/>
              <a:cs typeface="Arial"/>
              <a:sym typeface="Arial"/>
            </a:endParaRPr>
          </a:p>
        </p:txBody>
      </p:sp>
    </p:spTree>
    <p:extLst>
      <p:ext uri="{BB962C8B-B14F-4D97-AF65-F5344CB8AC3E}">
        <p14:creationId xmlns:p14="http://schemas.microsoft.com/office/powerpoint/2010/main" val="317985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F5B9234A-37F6-3898-901C-33D049D17D77}"/>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07AFEC15-51F3-82C3-A6A3-D71766C254D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81E7FA62-5B24-DDE7-7961-A56468968FEA}"/>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93D30751-D5C5-E1A0-9C8C-3E56A0A02CEA}"/>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1. Tech</a:t>
            </a:r>
            <a:endParaRPr dirty="0"/>
          </a:p>
        </p:txBody>
      </p:sp>
      <p:pic>
        <p:nvPicPr>
          <p:cNvPr id="5" name="Picture 4">
            <a:extLst>
              <a:ext uri="{FF2B5EF4-FFF2-40B4-BE49-F238E27FC236}">
                <a16:creationId xmlns:a16="http://schemas.microsoft.com/office/drawing/2014/main" id="{E3536E12-2CE0-143D-DB96-942EA82A46C0}"/>
              </a:ext>
            </a:extLst>
          </p:cNvPr>
          <p:cNvPicPr>
            <a:picLocks noChangeAspect="1"/>
          </p:cNvPicPr>
          <p:nvPr/>
        </p:nvPicPr>
        <p:blipFill>
          <a:blip r:embed="rId3"/>
          <a:srcRect b="60550"/>
          <a:stretch/>
        </p:blipFill>
        <p:spPr>
          <a:xfrm>
            <a:off x="1023852" y="2217681"/>
            <a:ext cx="10911745" cy="2422638"/>
          </a:xfrm>
          <a:prstGeom prst="rect">
            <a:avLst/>
          </a:prstGeom>
        </p:spPr>
      </p:pic>
    </p:spTree>
    <p:extLst>
      <p:ext uri="{BB962C8B-B14F-4D97-AF65-F5344CB8AC3E}">
        <p14:creationId xmlns:p14="http://schemas.microsoft.com/office/powerpoint/2010/main" val="231682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1197F6C4-4867-CCB0-6649-097D7DAF602B}"/>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F547F1F5-C0C6-CA1B-6311-5B652C3710F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18CC9323-95CD-3128-F7D4-7E0F50B775FA}"/>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357C2BB2-71D5-FBB1-17AB-6C60A7FF529A}"/>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Tech_ Companies &amp; Recruitment</a:t>
            </a:r>
            <a:endParaRPr dirty="0"/>
          </a:p>
        </p:txBody>
      </p:sp>
      <p:sp>
        <p:nvSpPr>
          <p:cNvPr id="3" name="AutoShape 1" descr="Technology industry recruiting overview">
            <a:extLst>
              <a:ext uri="{FF2B5EF4-FFF2-40B4-BE49-F238E27FC236}">
                <a16:creationId xmlns:a16="http://schemas.microsoft.com/office/drawing/2014/main" id="{3D0C9C31-E2C2-31F8-90FF-F0299CAE1F1B}"/>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E149B12A-0BCC-48B0-37FD-7CDA45585D5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11" name="Picture 10">
            <a:extLst>
              <a:ext uri="{FF2B5EF4-FFF2-40B4-BE49-F238E27FC236}">
                <a16:creationId xmlns:a16="http://schemas.microsoft.com/office/drawing/2014/main" id="{E8B0E7BB-7A96-CA8E-A8BF-B21B344FE6DB}"/>
              </a:ext>
            </a:extLst>
          </p:cNvPr>
          <p:cNvPicPr>
            <a:picLocks noChangeAspect="1"/>
          </p:cNvPicPr>
          <p:nvPr/>
        </p:nvPicPr>
        <p:blipFill>
          <a:blip r:embed="rId3"/>
          <a:srcRect t="53489" b="14010"/>
          <a:stretch/>
        </p:blipFill>
        <p:spPr>
          <a:xfrm>
            <a:off x="75586" y="2320865"/>
            <a:ext cx="12116414" cy="2216269"/>
          </a:xfrm>
          <a:prstGeom prst="rect">
            <a:avLst/>
          </a:prstGeom>
        </p:spPr>
      </p:pic>
    </p:spTree>
    <p:extLst>
      <p:ext uri="{BB962C8B-B14F-4D97-AF65-F5344CB8AC3E}">
        <p14:creationId xmlns:p14="http://schemas.microsoft.com/office/powerpoint/2010/main" val="58207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C97A7BCC-D1C5-FED0-A175-EBD14DBA3AE8}"/>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79DBA733-84DB-57DA-EF4D-B255EC66AA77}"/>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9996D71C-F408-E358-2D43-3A9A13F848E0}"/>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C0AF0D42-1BC4-5AB0-E65B-C11197D351AC}"/>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2. Consulting</a:t>
            </a:r>
            <a:endParaRPr dirty="0"/>
          </a:p>
        </p:txBody>
      </p:sp>
      <p:pic>
        <p:nvPicPr>
          <p:cNvPr id="2" name="Picture 1">
            <a:extLst>
              <a:ext uri="{FF2B5EF4-FFF2-40B4-BE49-F238E27FC236}">
                <a16:creationId xmlns:a16="http://schemas.microsoft.com/office/drawing/2014/main" id="{E2C3925B-0B38-7531-3C87-8E8817474D1D}"/>
              </a:ext>
            </a:extLst>
          </p:cNvPr>
          <p:cNvPicPr>
            <a:picLocks noChangeAspect="1"/>
          </p:cNvPicPr>
          <p:nvPr/>
        </p:nvPicPr>
        <p:blipFill>
          <a:blip r:embed="rId3"/>
          <a:srcRect b="60879"/>
          <a:stretch/>
        </p:blipFill>
        <p:spPr>
          <a:xfrm>
            <a:off x="392147" y="2173175"/>
            <a:ext cx="11407705" cy="2511649"/>
          </a:xfrm>
          <a:prstGeom prst="rect">
            <a:avLst/>
          </a:prstGeom>
        </p:spPr>
      </p:pic>
    </p:spTree>
    <p:extLst>
      <p:ext uri="{BB962C8B-B14F-4D97-AF65-F5344CB8AC3E}">
        <p14:creationId xmlns:p14="http://schemas.microsoft.com/office/powerpoint/2010/main" val="267261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916CC5E7-F6A7-52BC-06B4-8978EC88AAF9}"/>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C3268B21-F184-0656-7E03-DAF47AFD19DE}"/>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DC175632-CA8D-FD6E-D663-3294D0D617DA}"/>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12C17EFC-9370-6732-A3C1-86A8A58676CC}"/>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Consulting_ Companies &amp; Recruitment</a:t>
            </a:r>
            <a:endParaRPr dirty="0"/>
          </a:p>
        </p:txBody>
      </p:sp>
      <p:sp>
        <p:nvSpPr>
          <p:cNvPr id="3" name="AutoShape 1" descr="Technology industry recruiting overview">
            <a:extLst>
              <a:ext uri="{FF2B5EF4-FFF2-40B4-BE49-F238E27FC236}">
                <a16:creationId xmlns:a16="http://schemas.microsoft.com/office/drawing/2014/main" id="{19046E4A-A68C-009C-3669-C0C39AE339C2}"/>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3D8EB785-E017-645D-5CD5-1E785DCC91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2" name="Picture 1">
            <a:extLst>
              <a:ext uri="{FF2B5EF4-FFF2-40B4-BE49-F238E27FC236}">
                <a16:creationId xmlns:a16="http://schemas.microsoft.com/office/drawing/2014/main" id="{B1323668-0AD3-F7CB-529D-CD3F2AB909DF}"/>
              </a:ext>
            </a:extLst>
          </p:cNvPr>
          <p:cNvPicPr>
            <a:picLocks noChangeAspect="1"/>
          </p:cNvPicPr>
          <p:nvPr/>
        </p:nvPicPr>
        <p:blipFill>
          <a:blip r:embed="rId3"/>
          <a:srcRect t="51348" b="15127"/>
          <a:stretch/>
        </p:blipFill>
        <p:spPr>
          <a:xfrm>
            <a:off x="121937" y="2290314"/>
            <a:ext cx="12070063" cy="2277371"/>
          </a:xfrm>
          <a:prstGeom prst="rect">
            <a:avLst/>
          </a:prstGeom>
        </p:spPr>
      </p:pic>
    </p:spTree>
    <p:extLst>
      <p:ext uri="{BB962C8B-B14F-4D97-AF65-F5344CB8AC3E}">
        <p14:creationId xmlns:p14="http://schemas.microsoft.com/office/powerpoint/2010/main" val="879422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3F203B81-FAAD-3E9D-76D4-22E3B4E34A29}"/>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F0BD00BB-77FE-5BDB-671F-A7FEFE99364D}"/>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47725421-B44C-88EA-F5AD-0392435B8ADC}"/>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6065BFAD-7324-412E-09E4-6187BD3B08EC}"/>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3. Industry </a:t>
            </a:r>
            <a:endParaRPr dirty="0"/>
          </a:p>
        </p:txBody>
      </p:sp>
      <p:pic>
        <p:nvPicPr>
          <p:cNvPr id="5" name="Picture 4">
            <a:extLst>
              <a:ext uri="{FF2B5EF4-FFF2-40B4-BE49-F238E27FC236}">
                <a16:creationId xmlns:a16="http://schemas.microsoft.com/office/drawing/2014/main" id="{7671647F-36B6-9F06-8443-FA124E404B94}"/>
              </a:ext>
            </a:extLst>
          </p:cNvPr>
          <p:cNvPicPr>
            <a:picLocks noChangeAspect="1"/>
          </p:cNvPicPr>
          <p:nvPr/>
        </p:nvPicPr>
        <p:blipFill>
          <a:blip r:embed="rId3"/>
          <a:srcRect b="58040"/>
          <a:stretch/>
        </p:blipFill>
        <p:spPr>
          <a:xfrm>
            <a:off x="493401" y="2189283"/>
            <a:ext cx="11206762" cy="2646485"/>
          </a:xfrm>
          <a:prstGeom prst="rect">
            <a:avLst/>
          </a:prstGeom>
        </p:spPr>
      </p:pic>
    </p:spTree>
    <p:extLst>
      <p:ext uri="{BB962C8B-B14F-4D97-AF65-F5344CB8AC3E}">
        <p14:creationId xmlns:p14="http://schemas.microsoft.com/office/powerpoint/2010/main" val="1589321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F8FD"/>
            </a:gs>
            <a:gs pos="80000">
              <a:schemeClr val="lt1"/>
            </a:gs>
            <a:gs pos="100000">
              <a:srgbClr val="CCDDF7"/>
            </a:gs>
          </a:gsLst>
          <a:lin ang="5400000" scaled="0"/>
        </a:gradFill>
        <a:effectLst/>
      </p:bgPr>
    </p:bg>
    <p:spTree>
      <p:nvGrpSpPr>
        <p:cNvPr id="1" name="Shape 239"/>
        <p:cNvGrpSpPr/>
        <p:nvPr/>
      </p:nvGrpSpPr>
      <p:grpSpPr>
        <a:xfrm>
          <a:off x="0" y="0"/>
          <a:ext cx="0" cy="0"/>
          <a:chOff x="0" y="0"/>
          <a:chExt cx="0" cy="0"/>
        </a:xfrm>
      </p:grpSpPr>
      <p:sp>
        <p:nvSpPr>
          <p:cNvPr id="16" name="Google Shape;253;p2">
            <a:extLst>
              <a:ext uri="{FF2B5EF4-FFF2-40B4-BE49-F238E27FC236}">
                <a16:creationId xmlns:a16="http://schemas.microsoft.com/office/drawing/2014/main" id="{EFC56983-D32C-7F31-4069-D9ED9D99DB65}"/>
              </a:ext>
            </a:extLst>
          </p:cNvPr>
          <p:cNvSpPr/>
          <p:nvPr/>
        </p:nvSpPr>
        <p:spPr>
          <a:xfrm>
            <a:off x="6218116" y="3984809"/>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 name="Google Shape;240;p2">
            <a:extLst>
              <a:ext uri="{FF2B5EF4-FFF2-40B4-BE49-F238E27FC236}">
                <a16:creationId xmlns:a16="http://schemas.microsoft.com/office/drawing/2014/main" id="{087BCFDA-5D19-1273-5121-6AAD2BB7B995}"/>
              </a:ext>
            </a:extLst>
          </p:cNvPr>
          <p:cNvGrpSpPr/>
          <p:nvPr/>
        </p:nvGrpSpPr>
        <p:grpSpPr>
          <a:xfrm>
            <a:off x="865430" y="2242216"/>
            <a:ext cx="10250382" cy="4225123"/>
            <a:chOff x="202311" y="113586"/>
            <a:chExt cx="10250382" cy="4225123"/>
          </a:xfrm>
        </p:grpSpPr>
        <p:sp>
          <p:nvSpPr>
            <p:cNvPr id="3" name="Google Shape;241;p2">
              <a:extLst>
                <a:ext uri="{FF2B5EF4-FFF2-40B4-BE49-F238E27FC236}">
                  <a16:creationId xmlns:a16="http://schemas.microsoft.com/office/drawing/2014/main" id="{8CD6805B-259A-B9C2-37FE-0BA5D38E4CA9}"/>
                </a:ext>
              </a:extLst>
            </p:cNvPr>
            <p:cNvSpPr/>
            <p:nvPr/>
          </p:nvSpPr>
          <p:spPr>
            <a:xfrm>
              <a:off x="227613" y="179839"/>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Google Shape;243;p2">
              <a:extLst>
                <a:ext uri="{FF2B5EF4-FFF2-40B4-BE49-F238E27FC236}">
                  <a16:creationId xmlns:a16="http://schemas.microsoft.com/office/drawing/2014/main" id="{415C021E-5643-3719-9108-4379DE680F43}"/>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44;p2">
              <a:extLst>
                <a:ext uri="{FF2B5EF4-FFF2-40B4-BE49-F238E27FC236}">
                  <a16:creationId xmlns:a16="http://schemas.microsoft.com/office/drawing/2014/main" id="{10279CE8-0716-70F4-B916-321F225F1887}"/>
                </a:ext>
              </a:extLst>
            </p:cNvPr>
            <p:cNvSpPr txBox="1"/>
            <p:nvPr/>
          </p:nvSpPr>
          <p:spPr>
            <a:xfrm>
              <a:off x="1782076" y="113586"/>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You are muted by default. The chat function is disabled.​</a:t>
              </a:r>
            </a:p>
          </p:txBody>
        </p:sp>
        <p:sp>
          <p:nvSpPr>
            <p:cNvPr id="6" name="Google Shape;246;p2">
              <a:extLst>
                <a:ext uri="{FF2B5EF4-FFF2-40B4-BE49-F238E27FC236}">
                  <a16:creationId xmlns:a16="http://schemas.microsoft.com/office/drawing/2014/main" id="{5AA50A09-EBAB-9986-C617-DF383FB3AB2F}"/>
                </a:ext>
              </a:extLst>
            </p:cNvPr>
            <p:cNvSpPr/>
            <p:nvPr/>
          </p:nvSpPr>
          <p:spPr>
            <a:xfrm>
              <a:off x="517709" y="398144"/>
              <a:ext cx="774830" cy="774830"/>
            </a:xfrm>
            <a:prstGeom prst="rect">
              <a:avLst/>
            </a:prstGeom>
            <a:blipFill rotWithShape="1">
              <a:blip r:embed="rId3"/>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7;p2">
              <a:extLst>
                <a:ext uri="{FF2B5EF4-FFF2-40B4-BE49-F238E27FC236}">
                  <a16:creationId xmlns:a16="http://schemas.microsoft.com/office/drawing/2014/main" id="{BD40EAED-F134-E572-44DC-FF79C0FC7AFD}"/>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p2">
              <a:extLst>
                <a:ext uri="{FF2B5EF4-FFF2-40B4-BE49-F238E27FC236}">
                  <a16:creationId xmlns:a16="http://schemas.microsoft.com/office/drawing/2014/main" id="{2B57F393-DACD-83B2-1537-22919C736ECA}"/>
                </a:ext>
              </a:extLst>
            </p:cNvPr>
            <p:cNvSpPr/>
            <p:nvPr/>
          </p:nvSpPr>
          <p:spPr>
            <a:xfrm>
              <a:off x="202311" y="2909966"/>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51;p2">
              <a:extLst>
                <a:ext uri="{FF2B5EF4-FFF2-40B4-BE49-F238E27FC236}">
                  <a16:creationId xmlns:a16="http://schemas.microsoft.com/office/drawing/2014/main" id="{85750D49-424F-C363-CB8F-6DFD36012473}"/>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52;p2">
              <a:extLst>
                <a:ext uri="{FF2B5EF4-FFF2-40B4-BE49-F238E27FC236}">
                  <a16:creationId xmlns:a16="http://schemas.microsoft.com/office/drawing/2014/main" id="{9478D71B-A7C1-908E-9A71-627BC1A65496}"/>
                </a:ext>
              </a:extLst>
            </p:cNvPr>
            <p:cNvSpPr txBox="1"/>
            <p:nvPr/>
          </p:nvSpPr>
          <p:spPr>
            <a:xfrm>
              <a:off x="1834760" y="3002669"/>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2" name="Google Shape;253;p2">
              <a:extLst>
                <a:ext uri="{FF2B5EF4-FFF2-40B4-BE49-F238E27FC236}">
                  <a16:creationId xmlns:a16="http://schemas.microsoft.com/office/drawing/2014/main" id="{CEF1DE16-D4DF-9207-B4B7-AE4B9016CBFC}"/>
                </a:ext>
              </a:extLst>
            </p:cNvPr>
            <p:cNvSpPr/>
            <p:nvPr/>
          </p:nvSpPr>
          <p:spPr>
            <a:xfrm>
              <a:off x="5554998" y="113586"/>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54;p2">
              <a:extLst>
                <a:ext uri="{FF2B5EF4-FFF2-40B4-BE49-F238E27FC236}">
                  <a16:creationId xmlns:a16="http://schemas.microsoft.com/office/drawing/2014/main" id="{C86F0227-70D1-B689-963F-B224871EAA47}"/>
                </a:ext>
              </a:extLst>
            </p:cNvPr>
            <p:cNvSpPr/>
            <p:nvPr/>
          </p:nvSpPr>
          <p:spPr>
            <a:xfrm>
              <a:off x="5881721" y="2131461"/>
              <a:ext cx="774830" cy="774830"/>
            </a:xfrm>
            <a:prstGeom prst="rect">
              <a:avLst/>
            </a:prstGeom>
            <a:blipFill rotWithShape="1">
              <a:blip r:embed="rId5"/>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Google Shape;255;p2">
              <a:extLst>
                <a:ext uri="{FF2B5EF4-FFF2-40B4-BE49-F238E27FC236}">
                  <a16:creationId xmlns:a16="http://schemas.microsoft.com/office/drawing/2014/main" id="{5F7DF90E-AC95-F4D3-C519-74D91CBB0964}"/>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6;p2">
              <a:extLst>
                <a:ext uri="{FF2B5EF4-FFF2-40B4-BE49-F238E27FC236}">
                  <a16:creationId xmlns:a16="http://schemas.microsoft.com/office/drawing/2014/main" id="{07DC2EC6-6034-29EB-2A32-1F30669201EF}"/>
                </a:ext>
              </a:extLst>
            </p:cNvPr>
            <p:cNvSpPr txBox="1"/>
            <p:nvPr/>
          </p:nvSpPr>
          <p:spPr>
            <a:xfrm>
              <a:off x="7187446" y="1784809"/>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If you have any questions, please submit them through Zoom Q&amp;A button.​</a:t>
              </a:r>
            </a:p>
          </p:txBody>
        </p:sp>
      </p:grpSp>
      <p:pic>
        <p:nvPicPr>
          <p:cNvPr id="17" name="Graphic 16" descr="Internet with solid fill">
            <a:extLst>
              <a:ext uri="{FF2B5EF4-FFF2-40B4-BE49-F238E27FC236}">
                <a16:creationId xmlns:a16="http://schemas.microsoft.com/office/drawing/2014/main" id="{D4FF5265-F19D-F54D-DCD2-916EF341E88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6188" y="5249354"/>
            <a:ext cx="914400" cy="914400"/>
          </a:xfrm>
          <a:prstGeom prst="rect">
            <a:avLst/>
          </a:prstGeom>
        </p:spPr>
      </p:pic>
      <p:sp>
        <p:nvSpPr>
          <p:cNvPr id="18" name="Google Shape;266;p3">
            <a:extLst>
              <a:ext uri="{FF2B5EF4-FFF2-40B4-BE49-F238E27FC236}">
                <a16:creationId xmlns:a16="http://schemas.microsoft.com/office/drawing/2014/main" id="{FA45B3CA-D349-EA5F-B201-5C110A2BF405}"/>
              </a:ext>
            </a:extLst>
          </p:cNvPr>
          <p:cNvSpPr/>
          <p:nvPr/>
        </p:nvSpPr>
        <p:spPr>
          <a:xfrm>
            <a:off x="5050" y="523260"/>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9" name="Google Shape;267;p3">
            <a:extLst>
              <a:ext uri="{FF2B5EF4-FFF2-40B4-BE49-F238E27FC236}">
                <a16:creationId xmlns:a16="http://schemas.microsoft.com/office/drawing/2014/main" id="{9F8F666C-2C9F-2A6E-C240-F585094CE7D3}"/>
              </a:ext>
            </a:extLst>
          </p:cNvPr>
          <p:cNvSpPr txBox="1"/>
          <p:nvPr/>
        </p:nvSpPr>
        <p:spPr>
          <a:xfrm>
            <a:off x="292459" y="594821"/>
            <a:ext cx="8100427"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33A0"/>
              </a:buClr>
              <a:buSzPts val="4000"/>
              <a:buFont typeface="Gill Sans"/>
              <a:buNone/>
              <a:tabLst/>
              <a:defRPr/>
            </a:pPr>
            <a:r>
              <a:rPr kumimoji="0" lang="en-US" sz="4000" b="1" i="0" u="none" strike="noStrike" kern="0" cap="none" spc="0" normalizeH="0" baseline="0" noProof="0" dirty="0">
                <a:ln>
                  <a:noFill/>
                </a:ln>
                <a:solidFill>
                  <a:srgbClr val="FFFFFF"/>
                </a:solidFill>
                <a:effectLst/>
                <a:uLnTx/>
                <a:uFillTx/>
                <a:latin typeface="Gill Sans"/>
                <a:ea typeface="Gill Sans"/>
                <a:cs typeface="Gill Sans"/>
                <a:sym typeface="Gill Sans"/>
              </a:rPr>
              <a:t>Zoom - Housekeeping rules</a:t>
            </a:r>
            <a:endParaRPr kumimoji="0" lang="en-US" sz="4000" b="0" i="0" u="none" strike="noStrike" kern="0" cap="none" spc="0" normalizeH="0" baseline="0" noProof="0" dirty="0">
              <a:ln>
                <a:noFill/>
              </a:ln>
              <a:solidFill>
                <a:srgbClr val="FFFFFF"/>
              </a:solidFill>
              <a:effectLst/>
              <a:uLnTx/>
              <a:uFillTx/>
              <a:latin typeface="Arial"/>
              <a:cs typeface="Arial"/>
              <a:sym typeface="Arial"/>
            </a:endParaRPr>
          </a:p>
        </p:txBody>
      </p:sp>
      <p:sp>
        <p:nvSpPr>
          <p:cNvPr id="9" name="Google Shape;256;p2">
            <a:extLst>
              <a:ext uri="{FF2B5EF4-FFF2-40B4-BE49-F238E27FC236}">
                <a16:creationId xmlns:a16="http://schemas.microsoft.com/office/drawing/2014/main" id="{BAAF1C2B-C98B-84CF-CA95-0AE85524AC53}"/>
              </a:ext>
            </a:extLst>
          </p:cNvPr>
          <p:cNvSpPr txBox="1"/>
          <p:nvPr/>
        </p:nvSpPr>
        <p:spPr>
          <a:xfrm>
            <a:off x="7817441" y="2308470"/>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Expect to participate dropping words and questions in the chat function. ​</a:t>
            </a:r>
          </a:p>
        </p:txBody>
      </p:sp>
      <p:pic>
        <p:nvPicPr>
          <p:cNvPr id="20" name="Picture 19">
            <a:extLst>
              <a:ext uri="{FF2B5EF4-FFF2-40B4-BE49-F238E27FC236}">
                <a16:creationId xmlns:a16="http://schemas.microsoft.com/office/drawing/2014/main" id="{B8AC4B0C-8918-2CD4-1DFA-F128F994576F}"/>
              </a:ext>
            </a:extLst>
          </p:cNvPr>
          <p:cNvPicPr>
            <a:picLocks noChangeAspect="1"/>
          </p:cNvPicPr>
          <p:nvPr/>
        </p:nvPicPr>
        <p:blipFill>
          <a:blip r:embed="rId7"/>
          <a:stretch>
            <a:fillRect/>
          </a:stretch>
        </p:blipFill>
        <p:spPr>
          <a:xfrm>
            <a:off x="6523491" y="2501409"/>
            <a:ext cx="817528" cy="817528"/>
          </a:xfrm>
          <a:prstGeom prst="rect">
            <a:avLst/>
          </a:prstGeom>
          <a:noFill/>
        </p:spPr>
      </p:pic>
    </p:spTree>
    <p:extLst>
      <p:ext uri="{BB962C8B-B14F-4D97-AF65-F5344CB8AC3E}">
        <p14:creationId xmlns:p14="http://schemas.microsoft.com/office/powerpoint/2010/main" val="3641059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93583504-FEB8-02E6-CF25-D5674FCDB0D2}"/>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0222E8B5-2C14-E67D-6095-129C473730B0}"/>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D1D31E09-EFB9-1936-92A8-0BF9182E851F}"/>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98C33F2C-AA08-8AB3-78C3-41BA0F5637E4}"/>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Industry_ Companies &amp; Recruitment</a:t>
            </a:r>
            <a:endParaRPr dirty="0"/>
          </a:p>
        </p:txBody>
      </p:sp>
      <p:sp>
        <p:nvSpPr>
          <p:cNvPr id="3" name="AutoShape 1" descr="Technology industry recruiting overview">
            <a:extLst>
              <a:ext uri="{FF2B5EF4-FFF2-40B4-BE49-F238E27FC236}">
                <a16:creationId xmlns:a16="http://schemas.microsoft.com/office/drawing/2014/main" id="{B1105E56-A623-4964-8ADC-F7C21550E3CA}"/>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E000505D-1DFF-551C-4063-88219BE8187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2" name="Picture 1">
            <a:extLst>
              <a:ext uri="{FF2B5EF4-FFF2-40B4-BE49-F238E27FC236}">
                <a16:creationId xmlns:a16="http://schemas.microsoft.com/office/drawing/2014/main" id="{C2889F0F-BAF8-DBAC-D055-EA03693DF78A}"/>
              </a:ext>
            </a:extLst>
          </p:cNvPr>
          <p:cNvPicPr>
            <a:picLocks noChangeAspect="1"/>
          </p:cNvPicPr>
          <p:nvPr/>
        </p:nvPicPr>
        <p:blipFill>
          <a:blip r:embed="rId3"/>
          <a:srcRect t="54079" b="11215"/>
          <a:stretch/>
        </p:blipFill>
        <p:spPr>
          <a:xfrm>
            <a:off x="152400" y="2561473"/>
            <a:ext cx="12063643" cy="2356339"/>
          </a:xfrm>
          <a:prstGeom prst="rect">
            <a:avLst/>
          </a:prstGeom>
        </p:spPr>
      </p:pic>
    </p:spTree>
    <p:extLst>
      <p:ext uri="{BB962C8B-B14F-4D97-AF65-F5344CB8AC3E}">
        <p14:creationId xmlns:p14="http://schemas.microsoft.com/office/powerpoint/2010/main" val="2796110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A9F0077E-326F-AD83-E606-FE5E78BD51A6}"/>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8E76DA4E-3F3E-B79B-3977-E23448DBC406}"/>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27A16F3D-2CAC-6143-83E4-ED68388F0ED3}"/>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B5E59F61-8F04-EAC8-C764-FDD78C323829}"/>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4. Consumer Goods </a:t>
            </a:r>
            <a:endParaRPr dirty="0"/>
          </a:p>
        </p:txBody>
      </p:sp>
      <p:pic>
        <p:nvPicPr>
          <p:cNvPr id="4" name="Picture 3">
            <a:extLst>
              <a:ext uri="{FF2B5EF4-FFF2-40B4-BE49-F238E27FC236}">
                <a16:creationId xmlns:a16="http://schemas.microsoft.com/office/drawing/2014/main" id="{BE6DB35F-95C3-FA20-7AF3-48AE29E9FEE5}"/>
              </a:ext>
            </a:extLst>
          </p:cNvPr>
          <p:cNvPicPr>
            <a:picLocks noChangeAspect="1"/>
          </p:cNvPicPr>
          <p:nvPr/>
        </p:nvPicPr>
        <p:blipFill>
          <a:blip r:embed="rId3"/>
          <a:srcRect b="62864"/>
          <a:stretch/>
        </p:blipFill>
        <p:spPr>
          <a:xfrm>
            <a:off x="718912" y="2450784"/>
            <a:ext cx="10754175" cy="2247637"/>
          </a:xfrm>
          <a:prstGeom prst="rect">
            <a:avLst/>
          </a:prstGeom>
        </p:spPr>
      </p:pic>
    </p:spTree>
    <p:extLst>
      <p:ext uri="{BB962C8B-B14F-4D97-AF65-F5344CB8AC3E}">
        <p14:creationId xmlns:p14="http://schemas.microsoft.com/office/powerpoint/2010/main" val="2533220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60C3E799-FBDD-F176-FA54-3487BD2A0F96}"/>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96C0FB4E-521D-7EB7-A48D-CE6F1CFD28FE}"/>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6DEE6967-B8B1-C390-466F-6C0532A8CD2E}"/>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AF28D376-64F1-7386-9A16-7957BAE2AB17}"/>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Consumer_ Companies &amp; Recruitment</a:t>
            </a:r>
            <a:endParaRPr dirty="0"/>
          </a:p>
        </p:txBody>
      </p:sp>
      <p:sp>
        <p:nvSpPr>
          <p:cNvPr id="3" name="AutoShape 1" descr="Technology industry recruiting overview">
            <a:extLst>
              <a:ext uri="{FF2B5EF4-FFF2-40B4-BE49-F238E27FC236}">
                <a16:creationId xmlns:a16="http://schemas.microsoft.com/office/drawing/2014/main" id="{2C5D155A-C1C5-4908-B7A5-26E46D0E83CD}"/>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48331F1F-9919-F332-F19E-70D558DA8F3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2" name="Picture 1">
            <a:extLst>
              <a:ext uri="{FF2B5EF4-FFF2-40B4-BE49-F238E27FC236}">
                <a16:creationId xmlns:a16="http://schemas.microsoft.com/office/drawing/2014/main" id="{425EC339-27F7-4358-278B-675E9421402A}"/>
              </a:ext>
            </a:extLst>
          </p:cNvPr>
          <p:cNvPicPr>
            <a:picLocks noChangeAspect="1"/>
          </p:cNvPicPr>
          <p:nvPr/>
        </p:nvPicPr>
        <p:blipFill>
          <a:blip r:embed="rId3"/>
          <a:srcRect t="50000" b="11810"/>
          <a:stretch/>
        </p:blipFill>
        <p:spPr>
          <a:xfrm>
            <a:off x="1" y="2467806"/>
            <a:ext cx="12192000" cy="2620452"/>
          </a:xfrm>
          <a:prstGeom prst="rect">
            <a:avLst/>
          </a:prstGeom>
        </p:spPr>
      </p:pic>
    </p:spTree>
    <p:extLst>
      <p:ext uri="{BB962C8B-B14F-4D97-AF65-F5344CB8AC3E}">
        <p14:creationId xmlns:p14="http://schemas.microsoft.com/office/powerpoint/2010/main" val="3939721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5F010721-B55B-C990-58E6-B49588A217E4}"/>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C4D23746-FC98-6EB5-1434-B9EDBBBA70A9}"/>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3FE7188E-62A3-F633-ACC8-71E72AF3E48D}"/>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3CDA232E-A005-B01B-8D82-8D3AB1396236}"/>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Consumer_ brands in companies</a:t>
            </a:r>
            <a:endParaRPr dirty="0"/>
          </a:p>
        </p:txBody>
      </p:sp>
      <p:sp>
        <p:nvSpPr>
          <p:cNvPr id="3" name="AutoShape 1" descr="Technology industry recruiting overview">
            <a:extLst>
              <a:ext uri="{FF2B5EF4-FFF2-40B4-BE49-F238E27FC236}">
                <a16:creationId xmlns:a16="http://schemas.microsoft.com/office/drawing/2014/main" id="{0F2F1125-EDFD-FEB8-3AAC-D70EEBE86DD7}"/>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D4723C3B-9DCC-C36A-D42A-81EBCE9907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21508" name="Picture 4" descr="The Power of Monopolies - Market Sentiment">
            <a:extLst>
              <a:ext uri="{FF2B5EF4-FFF2-40B4-BE49-F238E27FC236}">
                <a16:creationId xmlns:a16="http://schemas.microsoft.com/office/drawing/2014/main" id="{BE45F613-9EFA-B101-0342-BD690B186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7720" y="1398725"/>
            <a:ext cx="5876559" cy="5416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392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3616C2F9-9F9B-5427-6E16-447C541ED4E7}"/>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AA2CFEB0-C925-A289-163B-25A45F711198}"/>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B1EC3736-3D03-B323-3C0C-2B5D4E4299D7}"/>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BFDF20CC-3CC6-D3D6-F7A7-511E590B4C75}"/>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5. Pharma </a:t>
            </a:r>
            <a:endParaRPr dirty="0"/>
          </a:p>
        </p:txBody>
      </p:sp>
      <p:pic>
        <p:nvPicPr>
          <p:cNvPr id="3" name="Picture 2">
            <a:extLst>
              <a:ext uri="{FF2B5EF4-FFF2-40B4-BE49-F238E27FC236}">
                <a16:creationId xmlns:a16="http://schemas.microsoft.com/office/drawing/2014/main" id="{FD0D044D-8F35-4B36-ED0B-B4591C2B0B5C}"/>
              </a:ext>
            </a:extLst>
          </p:cNvPr>
          <p:cNvPicPr>
            <a:picLocks noChangeAspect="1"/>
          </p:cNvPicPr>
          <p:nvPr/>
        </p:nvPicPr>
        <p:blipFill>
          <a:blip r:embed="rId3"/>
          <a:srcRect b="59648"/>
          <a:stretch/>
        </p:blipFill>
        <p:spPr>
          <a:xfrm>
            <a:off x="292458" y="2402436"/>
            <a:ext cx="11489079" cy="2609180"/>
          </a:xfrm>
          <a:prstGeom prst="rect">
            <a:avLst/>
          </a:prstGeom>
        </p:spPr>
      </p:pic>
    </p:spTree>
    <p:extLst>
      <p:ext uri="{BB962C8B-B14F-4D97-AF65-F5344CB8AC3E}">
        <p14:creationId xmlns:p14="http://schemas.microsoft.com/office/powerpoint/2010/main" val="1416557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CB3CC9E6-F59D-458B-769E-9CC4CB7AD822}"/>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B4632AD0-69E1-5C29-17A0-04B6D20BB93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DAB0FA3B-741B-E2A1-9551-EA6CA90269C0}"/>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EE958B8D-186C-A78B-C564-7111491F1BFF}"/>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Pharma_ Companies &amp; Recruitment</a:t>
            </a:r>
            <a:endParaRPr dirty="0"/>
          </a:p>
        </p:txBody>
      </p:sp>
      <p:sp>
        <p:nvSpPr>
          <p:cNvPr id="3" name="AutoShape 1" descr="Technology industry recruiting overview">
            <a:extLst>
              <a:ext uri="{FF2B5EF4-FFF2-40B4-BE49-F238E27FC236}">
                <a16:creationId xmlns:a16="http://schemas.microsoft.com/office/drawing/2014/main" id="{3255CEF6-EFA4-6333-0904-B4A3A2C1B174}"/>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95B35F86-9811-A0D4-7821-37758B2A1C7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2" name="Picture 1">
            <a:extLst>
              <a:ext uri="{FF2B5EF4-FFF2-40B4-BE49-F238E27FC236}">
                <a16:creationId xmlns:a16="http://schemas.microsoft.com/office/drawing/2014/main" id="{AF1116B4-A31F-4199-2A46-2005538E298B}"/>
              </a:ext>
            </a:extLst>
          </p:cNvPr>
          <p:cNvPicPr>
            <a:picLocks noChangeAspect="1"/>
          </p:cNvPicPr>
          <p:nvPr/>
        </p:nvPicPr>
        <p:blipFill>
          <a:blip r:embed="rId3"/>
          <a:srcRect t="52815" b="11810"/>
          <a:stretch/>
        </p:blipFill>
        <p:spPr>
          <a:xfrm>
            <a:off x="445081" y="2567081"/>
            <a:ext cx="11746919" cy="2338753"/>
          </a:xfrm>
          <a:prstGeom prst="rect">
            <a:avLst/>
          </a:prstGeom>
        </p:spPr>
      </p:pic>
    </p:spTree>
    <p:extLst>
      <p:ext uri="{BB962C8B-B14F-4D97-AF65-F5344CB8AC3E}">
        <p14:creationId xmlns:p14="http://schemas.microsoft.com/office/powerpoint/2010/main" val="3072219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08BB00CD-5A5C-D6F0-63BB-CF70F4223B91}"/>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CF213524-2E85-22BD-47C7-51E052D89D10}"/>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E6DF4C3E-7456-2C55-808D-0364EC1C275A}"/>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65C3C395-9FCD-D955-E004-04C79C3ACEBE}"/>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6. Finance </a:t>
            </a:r>
            <a:endParaRPr dirty="0"/>
          </a:p>
        </p:txBody>
      </p:sp>
      <p:pic>
        <p:nvPicPr>
          <p:cNvPr id="4" name="Picture 3">
            <a:extLst>
              <a:ext uri="{FF2B5EF4-FFF2-40B4-BE49-F238E27FC236}">
                <a16:creationId xmlns:a16="http://schemas.microsoft.com/office/drawing/2014/main" id="{ACB38257-49B7-7015-7DC9-A67AD96694AF}"/>
              </a:ext>
            </a:extLst>
          </p:cNvPr>
          <p:cNvPicPr>
            <a:picLocks noChangeAspect="1"/>
          </p:cNvPicPr>
          <p:nvPr/>
        </p:nvPicPr>
        <p:blipFill>
          <a:blip r:embed="rId3"/>
          <a:srcRect b="61256"/>
          <a:stretch/>
        </p:blipFill>
        <p:spPr>
          <a:xfrm>
            <a:off x="637160" y="2409092"/>
            <a:ext cx="10917680" cy="2380613"/>
          </a:xfrm>
          <a:prstGeom prst="rect">
            <a:avLst/>
          </a:prstGeom>
        </p:spPr>
      </p:pic>
    </p:spTree>
    <p:extLst>
      <p:ext uri="{BB962C8B-B14F-4D97-AF65-F5344CB8AC3E}">
        <p14:creationId xmlns:p14="http://schemas.microsoft.com/office/powerpoint/2010/main" val="3473904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0DC0100A-C25C-92CF-F1DA-96DBB938B41D}"/>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54671964-8121-2CA4-F072-C7EC65E80712}"/>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F47557C3-D679-2341-1B41-9B947C423EBA}"/>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FBC4203B-0B5D-A13A-4764-F99BC4A87181}"/>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Finance_ Companies &amp; Recruitment</a:t>
            </a:r>
            <a:endParaRPr dirty="0"/>
          </a:p>
        </p:txBody>
      </p:sp>
      <p:sp>
        <p:nvSpPr>
          <p:cNvPr id="3" name="AutoShape 1" descr="Technology industry recruiting overview">
            <a:extLst>
              <a:ext uri="{FF2B5EF4-FFF2-40B4-BE49-F238E27FC236}">
                <a16:creationId xmlns:a16="http://schemas.microsoft.com/office/drawing/2014/main" id="{57773DFF-8B74-41D7-CE22-332B8264EEF3}"/>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ES"/>
          </a:p>
        </p:txBody>
      </p:sp>
      <p:sp>
        <p:nvSpPr>
          <p:cNvPr id="5" name="Rectangle 2">
            <a:extLst>
              <a:ext uri="{FF2B5EF4-FFF2-40B4-BE49-F238E27FC236}">
                <a16:creationId xmlns:a16="http://schemas.microsoft.com/office/drawing/2014/main" id="{7992B462-DEBB-15D3-50C8-CA0D32016F0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ES"/>
          </a:p>
        </p:txBody>
      </p:sp>
      <p:pic>
        <p:nvPicPr>
          <p:cNvPr id="7" name="Picture 6">
            <a:extLst>
              <a:ext uri="{FF2B5EF4-FFF2-40B4-BE49-F238E27FC236}">
                <a16:creationId xmlns:a16="http://schemas.microsoft.com/office/drawing/2014/main" id="{B645BF2A-2D08-FBD4-BF87-4563907C02D3}"/>
              </a:ext>
            </a:extLst>
          </p:cNvPr>
          <p:cNvPicPr>
            <a:picLocks noChangeAspect="1"/>
          </p:cNvPicPr>
          <p:nvPr/>
        </p:nvPicPr>
        <p:blipFill>
          <a:blip r:embed="rId3"/>
          <a:srcRect t="53618" b="11408"/>
          <a:stretch/>
        </p:blipFill>
        <p:spPr>
          <a:xfrm>
            <a:off x="-1" y="2384167"/>
            <a:ext cx="12192001" cy="2399782"/>
          </a:xfrm>
          <a:prstGeom prst="rect">
            <a:avLst/>
          </a:prstGeom>
        </p:spPr>
      </p:pic>
    </p:spTree>
    <p:extLst>
      <p:ext uri="{BB962C8B-B14F-4D97-AF65-F5344CB8AC3E}">
        <p14:creationId xmlns:p14="http://schemas.microsoft.com/office/powerpoint/2010/main" val="3314392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31493E78-D595-9EAE-8AE0-A5D6BBE5B836}"/>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CD0C0142-25BB-B236-EDB5-64DB8FA41976}"/>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6" name="Google Shape;266;p3">
            <a:extLst>
              <a:ext uri="{FF2B5EF4-FFF2-40B4-BE49-F238E27FC236}">
                <a16:creationId xmlns:a16="http://schemas.microsoft.com/office/drawing/2014/main" id="{8DD08C01-9FA4-8031-FE56-DE569C0D15C2}"/>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1C82925E-3778-D418-35A7-2C05DCA60AA2}"/>
              </a:ext>
            </a:extLst>
          </p:cNvPr>
          <p:cNvSpPr txBox="1"/>
          <p:nvPr/>
        </p:nvSpPr>
        <p:spPr>
          <a:xfrm>
            <a:off x="292458" y="594821"/>
            <a:ext cx="11407705"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7. Social Impact</a:t>
            </a:r>
            <a:endParaRPr dirty="0"/>
          </a:p>
        </p:txBody>
      </p:sp>
      <p:pic>
        <p:nvPicPr>
          <p:cNvPr id="3" name="Picture 2">
            <a:extLst>
              <a:ext uri="{FF2B5EF4-FFF2-40B4-BE49-F238E27FC236}">
                <a16:creationId xmlns:a16="http://schemas.microsoft.com/office/drawing/2014/main" id="{D2899063-8975-5BFA-FBEA-BD9139C40084}"/>
              </a:ext>
            </a:extLst>
          </p:cNvPr>
          <p:cNvPicPr>
            <a:picLocks noChangeAspect="1"/>
          </p:cNvPicPr>
          <p:nvPr/>
        </p:nvPicPr>
        <p:blipFill>
          <a:blip r:embed="rId3"/>
          <a:srcRect t="9284" b="16633"/>
          <a:stretch/>
        </p:blipFill>
        <p:spPr>
          <a:xfrm>
            <a:off x="995217" y="1740877"/>
            <a:ext cx="9496938" cy="3959594"/>
          </a:xfrm>
          <a:prstGeom prst="rect">
            <a:avLst/>
          </a:prstGeom>
        </p:spPr>
      </p:pic>
    </p:spTree>
    <p:extLst>
      <p:ext uri="{BB962C8B-B14F-4D97-AF65-F5344CB8AC3E}">
        <p14:creationId xmlns:p14="http://schemas.microsoft.com/office/powerpoint/2010/main" val="2245373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FADD66E-A946-2A12-39EC-4E66D52E474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AB5706F-DB04-3677-C123-F98D49382E2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6" name="remark">
            <a:extLst>
              <a:ext uri="{FF2B5EF4-FFF2-40B4-BE49-F238E27FC236}">
                <a16:creationId xmlns:a16="http://schemas.microsoft.com/office/drawing/2014/main" id="{880E3DA6-1551-6D7A-9CCE-49384BE790D4}"/>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3" name="content_text_box">
            <a:extLst>
              <a:ext uri="{FF2B5EF4-FFF2-40B4-BE49-F238E27FC236}">
                <a16:creationId xmlns:a16="http://schemas.microsoft.com/office/drawing/2014/main" id="{B301EA55-895C-FFCB-4163-007A8701B133}"/>
              </a:ext>
            </a:extLst>
          </p:cNvPr>
          <p:cNvSpPr txBox="1"/>
          <p:nvPr/>
        </p:nvSpPr>
        <p:spPr>
          <a:xfrm>
            <a:off x="2451194" y="6098404"/>
            <a:ext cx="7856588" cy="338514"/>
          </a:xfrm>
          <a:prstGeom prst="rect">
            <a:avLst/>
          </a:prstGeom>
          <a:noFill/>
          <a:ln>
            <a:noFill/>
          </a:ln>
        </p:spPr>
        <p:txBody>
          <a:bodyPr spcFirstLastPara="1" wrap="square" lIns="91425" tIns="45700" rIns="91425" bIns="45700" anchor="t" anchorCtr="0">
            <a:spAutoFit/>
          </a:bodyPr>
          <a:lstStyle/>
          <a:p>
            <a:r>
              <a:rPr lang="en-GB" sz="1600" dirty="0">
                <a:latin typeface="Gill Sans MT" panose="020B0502020104020203" pitchFamily="34" charset="77"/>
              </a:rPr>
              <a:t>Sam Gross</a:t>
            </a:r>
            <a:r>
              <a:rPr lang="en-US" sz="1600" dirty="0">
                <a:solidFill>
                  <a:schemeClr val="dk1"/>
                </a:solidFill>
                <a:latin typeface="Gill Sans MT" panose="020B0502020104020203" pitchFamily="34" charset="77"/>
                <a:ea typeface="Gill Sans"/>
                <a:cs typeface="Gill Sans"/>
                <a:sym typeface="Gill Sans"/>
              </a:rPr>
              <a:t>/The New Yorker Collection/The Cartoon Bank; © Condé Nast </a:t>
            </a:r>
          </a:p>
        </p:txBody>
      </p:sp>
      <p:pic>
        <p:nvPicPr>
          <p:cNvPr id="16388" name="Picture 4" descr="sam gross was so good at making cartoons">
            <a:extLst>
              <a:ext uri="{FF2B5EF4-FFF2-40B4-BE49-F238E27FC236}">
                <a16:creationId xmlns:a16="http://schemas.microsoft.com/office/drawing/2014/main" id="{C25FF116-40B2-1AA4-01CA-A1CDB9034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4778" y="834998"/>
            <a:ext cx="6540500" cy="492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66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D2F543A-FCBD-D28B-5A49-7EA646D0D369}"/>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201BA4B8-35FA-7246-64C4-1BD8C75F5F03}"/>
              </a:ext>
            </a:extLst>
          </p:cNvPr>
          <p:cNvSpPr>
            <a:spLocks/>
          </p:cNvSpPr>
          <p:nvPr/>
        </p:nvSpPr>
        <p:spPr>
          <a:xfrm>
            <a:off x="3774497" y="2331531"/>
            <a:ext cx="11429700" cy="2669174"/>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rtl="0">
              <a:spcBef>
                <a:spcPts val="0"/>
              </a:spcBef>
              <a:spcAft>
                <a:spcPts val="0"/>
              </a:spcAft>
              <a:buNone/>
            </a:pPr>
            <a:r>
              <a:rPr lang="en-US" sz="2400" dirty="0">
                <a:solidFill>
                  <a:schemeClr val="accent1"/>
                </a:solidFill>
                <a:latin typeface="Gill Sans"/>
                <a:ea typeface="Gill Sans"/>
                <a:cs typeface="Gill Sans"/>
                <a:sym typeface="Gill Sans"/>
              </a:rPr>
              <a:t>10+ years helping global professionals gain clarity &amp; confidence: </a:t>
            </a:r>
          </a:p>
          <a:p>
            <a:pPr marL="0" marR="0" lvl="0" indent="0" rtl="0">
              <a:spcBef>
                <a:spcPts val="0"/>
              </a:spcBef>
              <a:spcAft>
                <a:spcPts val="0"/>
              </a:spcAft>
              <a:buNone/>
            </a:pPr>
            <a:endParaRPr lang="en-US" sz="2400" b="0" i="0" u="none" strike="noStrike" cap="none" dirty="0">
              <a:solidFill>
                <a:schemeClr val="accent1"/>
              </a:solidFill>
              <a:latin typeface="Gill Sans"/>
              <a:ea typeface="Gill Sans"/>
              <a:cs typeface="Gill Sans"/>
              <a:sym typeface="Gill Sans"/>
            </a:endParaRPr>
          </a:p>
          <a:p>
            <a:pPr marL="342900" marR="0" lvl="0" indent="-342900" rtl="0">
              <a:spcBef>
                <a:spcPts val="0"/>
              </a:spcBef>
              <a:spcAft>
                <a:spcPts val="0"/>
              </a:spcAft>
              <a:buClr>
                <a:schemeClr val="bg2"/>
              </a:buClr>
              <a:buFont typeface="Wingdings" pitchFamily="2" charset="2"/>
              <a:buChar char="ü"/>
            </a:pPr>
            <a:r>
              <a:rPr lang="en-US" sz="2400" b="0" i="0" u="none" strike="noStrike" cap="none" dirty="0">
                <a:solidFill>
                  <a:schemeClr val="accent1"/>
                </a:solidFill>
                <a:latin typeface="Gill Sans"/>
                <a:ea typeface="Gill Sans"/>
                <a:cs typeface="Gill Sans"/>
                <a:sym typeface="Gill Sans"/>
              </a:rPr>
              <a:t>Navigating growth in transitions</a:t>
            </a:r>
          </a:p>
          <a:p>
            <a:pPr marL="342900" marR="0" lvl="0" indent="-342900" rtl="0">
              <a:spcBef>
                <a:spcPts val="0"/>
              </a:spcBef>
              <a:spcAft>
                <a:spcPts val="0"/>
              </a:spcAft>
              <a:buClr>
                <a:schemeClr val="bg2"/>
              </a:buClr>
              <a:buFont typeface="Wingdings" pitchFamily="2" charset="2"/>
              <a:buChar char="ü"/>
            </a:pPr>
            <a:r>
              <a:rPr lang="en-US" sz="2400" dirty="0">
                <a:solidFill>
                  <a:schemeClr val="accent1"/>
                </a:solidFill>
                <a:latin typeface="Gill Sans"/>
                <a:ea typeface="Gill Sans"/>
                <a:cs typeface="Gill Sans"/>
                <a:sym typeface="Gill Sans"/>
              </a:rPr>
              <a:t>Translating UN experience into market value</a:t>
            </a:r>
            <a:endParaRPr lang="en-US" sz="2400" b="0" i="0" u="none" strike="noStrike" cap="none" dirty="0">
              <a:solidFill>
                <a:schemeClr val="accent1"/>
              </a:solidFill>
              <a:latin typeface="Gill Sans"/>
              <a:ea typeface="Gill Sans"/>
              <a:cs typeface="Gill Sans"/>
              <a:sym typeface="Gill Sans"/>
            </a:endParaRPr>
          </a:p>
          <a:p>
            <a:pPr marL="0" marR="0" lvl="0" indent="0" rtl="0">
              <a:spcBef>
                <a:spcPts val="0"/>
              </a:spcBef>
              <a:spcAft>
                <a:spcPts val="0"/>
              </a:spcAft>
              <a:buNone/>
            </a:pPr>
            <a:endParaRPr lang="en-US" sz="2200" b="1" i="0" u="sng" strike="noStrike" cap="none"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lang="fr-CH" sz="2200" b="1"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sz="2400" b="0" i="0" u="none" strike="noStrike" cap="none" dirty="0">
              <a:solidFill>
                <a:schemeClr val="dk2"/>
              </a:solidFill>
              <a:latin typeface="Gill Sans"/>
              <a:ea typeface="Gill Sans"/>
              <a:cs typeface="Gill Sans"/>
              <a:sym typeface="Gill Sans"/>
            </a:endParaRPr>
          </a:p>
        </p:txBody>
      </p:sp>
      <p:grpSp>
        <p:nvGrpSpPr>
          <p:cNvPr id="3" name="Group 2">
            <a:extLst>
              <a:ext uri="{FF2B5EF4-FFF2-40B4-BE49-F238E27FC236}">
                <a16:creationId xmlns:a16="http://schemas.microsoft.com/office/drawing/2014/main" id="{9F1C1547-CA62-C291-9543-7ED25A1A4FFC}"/>
              </a:ext>
            </a:extLst>
          </p:cNvPr>
          <p:cNvGrpSpPr/>
          <p:nvPr/>
        </p:nvGrpSpPr>
        <p:grpSpPr>
          <a:xfrm>
            <a:off x="244924" y="5074246"/>
            <a:ext cx="11295752" cy="2014039"/>
            <a:chOff x="464779" y="5324384"/>
            <a:chExt cx="11295752" cy="2014039"/>
          </a:xfrm>
        </p:grpSpPr>
        <p:sp>
          <p:nvSpPr>
            <p:cNvPr id="229" name="Google Shape;229;p1">
              <a:extLst>
                <a:ext uri="{FF2B5EF4-FFF2-40B4-BE49-F238E27FC236}">
                  <a16:creationId xmlns:a16="http://schemas.microsoft.com/office/drawing/2014/main" id="{6B79555D-F98E-DB5C-FFAC-7D7F8C78C385}"/>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1C662E52-5953-27C7-40F3-4202835AA75C}"/>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35B3D408-4F3A-76D2-0AB9-76807EB53884}"/>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0499F3C4-9E89-0A72-B7C6-EE0E3C60A603}"/>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445A8CB2-04BB-0705-F44A-171B4D894C1F}"/>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C360518A-4744-184B-4E40-3ED5FC1E6461}"/>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grpSp>
      <p:sp>
        <p:nvSpPr>
          <p:cNvPr id="5" name="TextBox 4">
            <a:extLst>
              <a:ext uri="{FF2B5EF4-FFF2-40B4-BE49-F238E27FC236}">
                <a16:creationId xmlns:a16="http://schemas.microsoft.com/office/drawing/2014/main" id="{40D9A0F6-5BC9-354F-D69E-F5E97AE1DBF9}"/>
              </a:ext>
            </a:extLst>
          </p:cNvPr>
          <p:cNvSpPr txBox="1"/>
          <p:nvPr/>
        </p:nvSpPr>
        <p:spPr>
          <a:xfrm>
            <a:off x="3774497" y="1153967"/>
            <a:ext cx="9873357" cy="2862322"/>
          </a:xfrm>
          <a:prstGeom prst="rect">
            <a:avLst/>
          </a:prstGeom>
          <a:noFill/>
        </p:spPr>
        <p:txBody>
          <a:bodyPr wrap="square" lIns="91440" tIns="45720" rIns="91440" bIns="45720" anchor="t">
            <a:spAutoFit/>
          </a:bodyPr>
          <a:lstStyle/>
          <a:p>
            <a:r>
              <a:rPr lang="en-US" sz="3600" dirty="0">
                <a:solidFill>
                  <a:schemeClr val="dk2"/>
                </a:solidFill>
                <a:latin typeface="Gill Sans"/>
                <a:ea typeface="Gill Sans"/>
                <a:cs typeface="Gill Sans"/>
                <a:sym typeface="Gill Sans"/>
              </a:rPr>
              <a:t>Teresa Callejo</a:t>
            </a:r>
          </a:p>
          <a:p>
            <a:r>
              <a:rPr lang="en-US" sz="3600" dirty="0">
                <a:solidFill>
                  <a:schemeClr val="dk2"/>
                </a:solidFill>
                <a:latin typeface="Gill Sans"/>
                <a:ea typeface="Gill Sans"/>
                <a:cs typeface="Gill Sans"/>
                <a:sym typeface="Gill Sans"/>
              </a:rPr>
              <a:t>Career Strategy &amp; Development</a:t>
            </a:r>
          </a:p>
          <a:p>
            <a:pPr algn="ctr"/>
            <a:endParaRPr lang="en-US" sz="3600" b="0" i="0" u="none" strike="noStrike" cap="none" dirty="0">
              <a:solidFill>
                <a:schemeClr val="dk2"/>
              </a:solidFill>
              <a:latin typeface="Gill Sans"/>
              <a:ea typeface="Gill Sans"/>
              <a:cs typeface="Gill Sans"/>
              <a:sym typeface="Gill Sans"/>
            </a:endParaRPr>
          </a:p>
          <a:p>
            <a:pPr algn="ctr"/>
            <a:endParaRPr lang="en-US" sz="3600" b="0" i="0" u="none" strike="noStrike" cap="none" dirty="0">
              <a:solidFill>
                <a:schemeClr val="dk2"/>
              </a:solidFill>
              <a:latin typeface="Gill Sans"/>
              <a:ea typeface="Gill Sans"/>
              <a:cs typeface="Gill Sans"/>
              <a:sym typeface="Gill Sans"/>
            </a:endParaRPr>
          </a:p>
          <a:p>
            <a:pPr algn="ctr"/>
            <a:endParaRPr lang="en-US" sz="3600" b="0" i="0" u="none" strike="noStrike" cap="none" dirty="0">
              <a:solidFill>
                <a:schemeClr val="dk2"/>
              </a:solidFill>
              <a:latin typeface="Gill Sans"/>
              <a:ea typeface="Gill Sans"/>
              <a:cs typeface="Gill Sans"/>
              <a:sym typeface="Gill Sans"/>
            </a:endParaRPr>
          </a:p>
        </p:txBody>
      </p:sp>
      <p:pic>
        <p:nvPicPr>
          <p:cNvPr id="19458" name="Picture 2" descr="Profile image">
            <a:extLst>
              <a:ext uri="{FF2B5EF4-FFF2-40B4-BE49-F238E27FC236}">
                <a16:creationId xmlns:a16="http://schemas.microsoft.com/office/drawing/2014/main" id="{D2A99210-3E4B-563A-5FDD-78907878B6E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104" t="6715" r="15363" b="22820"/>
          <a:stretch/>
        </p:blipFill>
        <p:spPr bwMode="auto">
          <a:xfrm>
            <a:off x="810774" y="1347944"/>
            <a:ext cx="2398759" cy="254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184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C2C37707-A4EE-36B5-D0AA-204E0B09B980}"/>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628EA6F-17B6-04C6-8CB9-7C7585A3660B}"/>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3EA87167-7674-4617-E414-47F1883001BA}"/>
              </a:ext>
            </a:extLst>
          </p:cNvPr>
          <p:cNvSpPr txBox="1"/>
          <p:nvPr/>
        </p:nvSpPr>
        <p:spPr>
          <a:xfrm>
            <a:off x="1670229" y="2679444"/>
            <a:ext cx="8267478" cy="2169784"/>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b="1" dirty="0">
                <a:solidFill>
                  <a:schemeClr val="bg2"/>
                </a:solidFill>
                <a:latin typeface="Gill Sans"/>
                <a:cs typeface="Gill Sans"/>
              </a:rPr>
              <a:t>REFLECTION_MODULE 1 </a:t>
            </a:r>
          </a:p>
          <a:p>
            <a:pPr>
              <a:spcAft>
                <a:spcPts val="2400"/>
              </a:spcAft>
              <a:defRPr sz="2800">
                <a:latin typeface="Calibri"/>
              </a:defRPr>
            </a:pPr>
            <a:r>
              <a:rPr lang="es-ES" sz="2500" dirty="0" err="1">
                <a:solidFill>
                  <a:schemeClr val="bg2"/>
                </a:solidFill>
                <a:latin typeface="Gill Sans"/>
                <a:cs typeface="Gill Sans"/>
              </a:rPr>
              <a:t>Turn</a:t>
            </a:r>
            <a:r>
              <a:rPr lang="es-ES" sz="2500" dirty="0">
                <a:solidFill>
                  <a:schemeClr val="bg2"/>
                </a:solidFill>
                <a:latin typeface="Gill Sans"/>
                <a:cs typeface="Gill Sans"/>
              </a:rPr>
              <a:t> </a:t>
            </a:r>
            <a:r>
              <a:rPr lang="es-ES" sz="2500" dirty="0" err="1">
                <a:solidFill>
                  <a:schemeClr val="bg2"/>
                </a:solidFill>
                <a:latin typeface="Gill Sans"/>
                <a:cs typeface="Gill Sans"/>
              </a:rPr>
              <a:t>to</a:t>
            </a:r>
            <a:r>
              <a:rPr lang="es-ES" sz="2500" dirty="0">
                <a:solidFill>
                  <a:schemeClr val="bg2"/>
                </a:solidFill>
                <a:latin typeface="Gill Sans"/>
                <a:cs typeface="Gill Sans"/>
              </a:rPr>
              <a:t> page 6 </a:t>
            </a:r>
            <a:r>
              <a:rPr lang="es-ES" sz="2500" dirty="0" err="1">
                <a:solidFill>
                  <a:schemeClr val="bg2"/>
                </a:solidFill>
                <a:latin typeface="Gill Sans"/>
                <a:cs typeface="Gill Sans"/>
              </a:rPr>
              <a:t>of</a:t>
            </a:r>
            <a:r>
              <a:rPr lang="es-ES" sz="2500" dirty="0">
                <a:solidFill>
                  <a:schemeClr val="bg2"/>
                </a:solidFill>
                <a:latin typeface="Gill Sans"/>
                <a:cs typeface="Gill Sans"/>
              </a:rPr>
              <a:t> </a:t>
            </a:r>
            <a:r>
              <a:rPr lang="es-ES" sz="2500" dirty="0" err="1">
                <a:solidFill>
                  <a:schemeClr val="bg2"/>
                </a:solidFill>
                <a:latin typeface="Gill Sans"/>
                <a:cs typeface="Gill Sans"/>
              </a:rPr>
              <a:t>your</a:t>
            </a:r>
            <a:r>
              <a:rPr lang="es-ES" sz="2500" dirty="0">
                <a:solidFill>
                  <a:schemeClr val="bg2"/>
                </a:solidFill>
                <a:latin typeface="Gill Sans"/>
                <a:cs typeface="Gill Sans"/>
              </a:rPr>
              <a:t> </a:t>
            </a:r>
            <a:r>
              <a:rPr lang="es-ES" sz="2500" dirty="0" err="1">
                <a:solidFill>
                  <a:schemeClr val="bg2"/>
                </a:solidFill>
                <a:latin typeface="Gill Sans"/>
                <a:cs typeface="Gill Sans"/>
              </a:rPr>
              <a:t>Career</a:t>
            </a:r>
            <a:r>
              <a:rPr lang="es-ES" sz="2500" dirty="0">
                <a:solidFill>
                  <a:schemeClr val="bg2"/>
                </a:solidFill>
                <a:latin typeface="Gill Sans"/>
                <a:cs typeface="Gill Sans"/>
              </a:rPr>
              <a:t> </a:t>
            </a:r>
            <a:r>
              <a:rPr lang="es-ES" sz="2500" dirty="0" err="1">
                <a:solidFill>
                  <a:schemeClr val="bg2"/>
                </a:solidFill>
                <a:latin typeface="Gill Sans"/>
                <a:cs typeface="Gill Sans"/>
              </a:rPr>
              <a:t>Transition</a:t>
            </a:r>
            <a:r>
              <a:rPr lang="es-ES" sz="2500" dirty="0">
                <a:solidFill>
                  <a:schemeClr val="bg2"/>
                </a:solidFill>
                <a:latin typeface="Gill Sans"/>
                <a:cs typeface="Gill Sans"/>
              </a:rPr>
              <a:t> </a:t>
            </a:r>
            <a:r>
              <a:rPr lang="es-ES" sz="2500" dirty="0" err="1">
                <a:solidFill>
                  <a:schemeClr val="bg2"/>
                </a:solidFill>
                <a:latin typeface="Gill Sans"/>
                <a:cs typeface="Gill Sans"/>
              </a:rPr>
              <a:t>Workbook</a:t>
            </a:r>
            <a:endParaRPr lang="es-ES" sz="2500" dirty="0">
              <a:solidFill>
                <a:schemeClr val="bg2"/>
              </a:solidFill>
              <a:latin typeface="Gill Sans"/>
              <a:cs typeface="Gill Sans"/>
            </a:endParaRPr>
          </a:p>
          <a:p>
            <a:pPr>
              <a:spcAft>
                <a:spcPts val="2400"/>
              </a:spcAft>
              <a:defRPr sz="2800">
                <a:latin typeface="Calibri"/>
              </a:defRPr>
            </a:pPr>
            <a:endParaRPr lang="es-ES" sz="2500" dirty="0">
              <a:solidFill>
                <a:schemeClr val="bg2"/>
              </a:solidFill>
              <a:latin typeface="Gill Sans"/>
              <a:cs typeface="Gill Sans"/>
            </a:endParaRPr>
          </a:p>
        </p:txBody>
      </p:sp>
      <p:sp>
        <p:nvSpPr>
          <p:cNvPr id="353" name="Google Shape;353;p11">
            <a:extLst>
              <a:ext uri="{FF2B5EF4-FFF2-40B4-BE49-F238E27FC236}">
                <a16:creationId xmlns:a16="http://schemas.microsoft.com/office/drawing/2014/main" id="{A6C28EA3-6E3D-DAA6-CF81-8C5F5C91E2F1}"/>
              </a:ext>
            </a:extLst>
          </p:cNvPr>
          <p:cNvSpPr/>
          <p:nvPr/>
        </p:nvSpPr>
        <p:spPr>
          <a:xfrm>
            <a:off x="3770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354" name="Google Shape;354;p11">
            <a:extLst>
              <a:ext uri="{FF2B5EF4-FFF2-40B4-BE49-F238E27FC236}">
                <a16:creationId xmlns:a16="http://schemas.microsoft.com/office/drawing/2014/main" id="{7D1E1D7D-1679-D895-0050-83BD18B0B4D2}"/>
              </a:ext>
            </a:extLst>
          </p:cNvPr>
          <p:cNvSpPr txBox="1"/>
          <p:nvPr/>
        </p:nvSpPr>
        <p:spPr>
          <a:xfrm>
            <a:off x="292457" y="594821"/>
            <a:ext cx="12191999"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000" dirty="0">
                <a:solidFill>
                  <a:schemeClr val="lt1"/>
                </a:solidFill>
                <a:latin typeface="Gill Sans"/>
                <a:ea typeface="Gill Sans"/>
                <a:cs typeface="Gill Sans"/>
                <a:sym typeface="Gill Sans"/>
              </a:rPr>
              <a:t>WORKBOOK_ PAGE 6</a:t>
            </a:r>
            <a:endParaRPr sz="1800" dirty="0">
              <a:solidFill>
                <a:schemeClr val="lt1"/>
              </a:solidFill>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CF180310-9918-9384-0B70-A281AFD479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0" y="2246383"/>
            <a:ext cx="2365234" cy="2365234"/>
          </a:xfrm>
          <a:prstGeom prst="rect">
            <a:avLst/>
          </a:prstGeom>
        </p:spPr>
      </p:pic>
      <p:pic>
        <p:nvPicPr>
          <p:cNvPr id="4" name="Graphic 3" descr="Marker with solid fill">
            <a:extLst>
              <a:ext uri="{FF2B5EF4-FFF2-40B4-BE49-F238E27FC236}">
                <a16:creationId xmlns:a16="http://schemas.microsoft.com/office/drawing/2014/main" id="{76E6816E-D7DC-C680-C659-82EFB63394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0573" y="2246383"/>
            <a:ext cx="914400" cy="914400"/>
          </a:xfrm>
          <a:prstGeom prst="rect">
            <a:avLst/>
          </a:prstGeom>
        </p:spPr>
      </p:pic>
    </p:spTree>
    <p:extLst>
      <p:ext uri="{BB962C8B-B14F-4D97-AF65-F5344CB8AC3E}">
        <p14:creationId xmlns:p14="http://schemas.microsoft.com/office/powerpoint/2010/main" val="3252452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024B770E-F4C5-28A5-3FCB-280EABBAC7D2}"/>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4FAD80C-4FF9-4504-6087-9738D38D649A}"/>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73731395-074F-BEF9-18A8-113FAA3C11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0" y="2246383"/>
            <a:ext cx="2365234" cy="2365234"/>
          </a:xfrm>
          <a:prstGeom prst="rect">
            <a:avLst/>
          </a:prstGeom>
        </p:spPr>
      </p:pic>
      <p:grpSp>
        <p:nvGrpSpPr>
          <p:cNvPr id="6" name="Group 5">
            <a:extLst>
              <a:ext uri="{FF2B5EF4-FFF2-40B4-BE49-F238E27FC236}">
                <a16:creationId xmlns:a16="http://schemas.microsoft.com/office/drawing/2014/main" id="{9BCCBD2D-C27D-3DCC-3B02-2DC5AA2299DE}"/>
              </a:ext>
            </a:extLst>
          </p:cNvPr>
          <p:cNvGrpSpPr/>
          <p:nvPr/>
        </p:nvGrpSpPr>
        <p:grpSpPr>
          <a:xfrm>
            <a:off x="1026851" y="1652628"/>
            <a:ext cx="7772400" cy="5012345"/>
            <a:chOff x="995320" y="722463"/>
            <a:chExt cx="7772400" cy="5012345"/>
          </a:xfrm>
        </p:grpSpPr>
        <p:pic>
          <p:nvPicPr>
            <p:cNvPr id="9" name="Picture 8" descr="A screenshot of a computer&#10;&#10;Description automatically generated">
              <a:extLst>
                <a:ext uri="{FF2B5EF4-FFF2-40B4-BE49-F238E27FC236}">
                  <a16:creationId xmlns:a16="http://schemas.microsoft.com/office/drawing/2014/main" id="{D08613AD-281D-EE6E-464D-21874E444825}"/>
                </a:ext>
              </a:extLst>
            </p:cNvPr>
            <p:cNvPicPr>
              <a:picLocks noChangeAspect="1"/>
            </p:cNvPicPr>
            <p:nvPr/>
          </p:nvPicPr>
          <p:blipFill>
            <a:blip r:embed="rId4"/>
            <a:stretch>
              <a:fillRect/>
            </a:stretch>
          </p:blipFill>
          <p:spPr>
            <a:xfrm>
              <a:off x="995320" y="722463"/>
              <a:ext cx="7772400" cy="3451248"/>
            </a:xfrm>
            <a:prstGeom prst="rect">
              <a:avLst/>
            </a:prstGeom>
          </p:spPr>
        </p:pic>
        <p:pic>
          <p:nvPicPr>
            <p:cNvPr id="3" name="Picture 2" descr="A screen shot of a chart&#10;&#10;Description automatically generated">
              <a:extLst>
                <a:ext uri="{FF2B5EF4-FFF2-40B4-BE49-F238E27FC236}">
                  <a16:creationId xmlns:a16="http://schemas.microsoft.com/office/drawing/2014/main" id="{2B9E0745-40D4-41C3-82C7-D8C256BA6E83}"/>
                </a:ext>
              </a:extLst>
            </p:cNvPr>
            <p:cNvPicPr>
              <a:picLocks noChangeAspect="1"/>
            </p:cNvPicPr>
            <p:nvPr/>
          </p:nvPicPr>
          <p:blipFill>
            <a:blip r:embed="rId5"/>
            <a:srcRect b="72779"/>
            <a:stretch/>
          </p:blipFill>
          <p:spPr>
            <a:xfrm>
              <a:off x="995320" y="4173711"/>
              <a:ext cx="7772400" cy="1561097"/>
            </a:xfrm>
            <a:prstGeom prst="rect">
              <a:avLst/>
            </a:prstGeom>
          </p:spPr>
        </p:pic>
      </p:grpSp>
      <p:sp>
        <p:nvSpPr>
          <p:cNvPr id="5" name="Google Shape;352;p11">
            <a:extLst>
              <a:ext uri="{FF2B5EF4-FFF2-40B4-BE49-F238E27FC236}">
                <a16:creationId xmlns:a16="http://schemas.microsoft.com/office/drawing/2014/main" id="{4DD6E2E2-1C6C-7ADC-6F01-9022551142F3}"/>
              </a:ext>
            </a:extLst>
          </p:cNvPr>
          <p:cNvSpPr txBox="1"/>
          <p:nvPr/>
        </p:nvSpPr>
        <p:spPr>
          <a:xfrm>
            <a:off x="1308527" y="322346"/>
            <a:ext cx="8267478" cy="1477287"/>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b="1" dirty="0">
                <a:solidFill>
                  <a:schemeClr val="bg2"/>
                </a:solidFill>
                <a:latin typeface="Gill Sans"/>
                <a:cs typeface="Gill Sans"/>
              </a:rPr>
              <a:t>REFLECTION_MODULE 1 </a:t>
            </a:r>
          </a:p>
          <a:p>
            <a:pPr>
              <a:spcAft>
                <a:spcPts val="2400"/>
              </a:spcAft>
              <a:defRPr sz="2800">
                <a:latin typeface="Calibri"/>
              </a:defRPr>
            </a:pPr>
            <a:r>
              <a:rPr lang="es-ES" sz="2500" dirty="0" err="1">
                <a:solidFill>
                  <a:schemeClr val="bg2"/>
                </a:solidFill>
                <a:latin typeface="Gill Sans"/>
                <a:cs typeface="Gill Sans"/>
              </a:rPr>
              <a:t>Turn</a:t>
            </a:r>
            <a:r>
              <a:rPr lang="es-ES" sz="2500" dirty="0">
                <a:solidFill>
                  <a:schemeClr val="bg2"/>
                </a:solidFill>
                <a:latin typeface="Gill Sans"/>
                <a:cs typeface="Gill Sans"/>
              </a:rPr>
              <a:t> </a:t>
            </a:r>
            <a:r>
              <a:rPr lang="es-ES" sz="2500" dirty="0" err="1">
                <a:solidFill>
                  <a:schemeClr val="bg2"/>
                </a:solidFill>
                <a:latin typeface="Gill Sans"/>
                <a:cs typeface="Gill Sans"/>
              </a:rPr>
              <a:t>to</a:t>
            </a:r>
            <a:r>
              <a:rPr lang="es-ES" sz="2500" dirty="0">
                <a:solidFill>
                  <a:schemeClr val="bg2"/>
                </a:solidFill>
                <a:latin typeface="Gill Sans"/>
                <a:cs typeface="Gill Sans"/>
              </a:rPr>
              <a:t> page 6 </a:t>
            </a:r>
            <a:r>
              <a:rPr lang="es-ES" sz="2500" dirty="0" err="1">
                <a:solidFill>
                  <a:schemeClr val="bg2"/>
                </a:solidFill>
                <a:latin typeface="Gill Sans"/>
                <a:cs typeface="Gill Sans"/>
              </a:rPr>
              <a:t>of</a:t>
            </a:r>
            <a:r>
              <a:rPr lang="es-ES" sz="2500" dirty="0">
                <a:solidFill>
                  <a:schemeClr val="bg2"/>
                </a:solidFill>
                <a:latin typeface="Gill Sans"/>
                <a:cs typeface="Gill Sans"/>
              </a:rPr>
              <a:t> </a:t>
            </a:r>
            <a:r>
              <a:rPr lang="es-ES" sz="2500" dirty="0" err="1">
                <a:solidFill>
                  <a:schemeClr val="bg2"/>
                </a:solidFill>
                <a:latin typeface="Gill Sans"/>
                <a:cs typeface="Gill Sans"/>
              </a:rPr>
              <a:t>your</a:t>
            </a:r>
            <a:r>
              <a:rPr lang="es-ES" sz="2500" dirty="0">
                <a:solidFill>
                  <a:schemeClr val="bg2"/>
                </a:solidFill>
                <a:latin typeface="Gill Sans"/>
                <a:cs typeface="Gill Sans"/>
              </a:rPr>
              <a:t> </a:t>
            </a:r>
            <a:r>
              <a:rPr lang="es-ES" sz="2500" dirty="0" err="1">
                <a:solidFill>
                  <a:schemeClr val="bg2"/>
                </a:solidFill>
                <a:latin typeface="Gill Sans"/>
                <a:cs typeface="Gill Sans"/>
              </a:rPr>
              <a:t>Career</a:t>
            </a:r>
            <a:r>
              <a:rPr lang="es-ES" sz="2500" dirty="0">
                <a:solidFill>
                  <a:schemeClr val="bg2"/>
                </a:solidFill>
                <a:latin typeface="Gill Sans"/>
                <a:cs typeface="Gill Sans"/>
              </a:rPr>
              <a:t> </a:t>
            </a:r>
            <a:r>
              <a:rPr lang="es-ES" sz="2500" dirty="0" err="1">
                <a:solidFill>
                  <a:schemeClr val="bg2"/>
                </a:solidFill>
                <a:latin typeface="Gill Sans"/>
                <a:cs typeface="Gill Sans"/>
              </a:rPr>
              <a:t>Transition</a:t>
            </a:r>
            <a:r>
              <a:rPr lang="es-ES" sz="2500" dirty="0">
                <a:solidFill>
                  <a:schemeClr val="bg2"/>
                </a:solidFill>
                <a:latin typeface="Gill Sans"/>
                <a:cs typeface="Gill Sans"/>
              </a:rPr>
              <a:t> </a:t>
            </a:r>
            <a:r>
              <a:rPr lang="es-ES" sz="2500" dirty="0" err="1">
                <a:solidFill>
                  <a:schemeClr val="bg2"/>
                </a:solidFill>
                <a:latin typeface="Gill Sans"/>
                <a:cs typeface="Gill Sans"/>
              </a:rPr>
              <a:t>Workbook</a:t>
            </a:r>
            <a:r>
              <a:rPr lang="es-ES" sz="2500" dirty="0">
                <a:solidFill>
                  <a:schemeClr val="bg2"/>
                </a:solidFill>
                <a:latin typeface="Gill Sans"/>
                <a:cs typeface="Gill Sans"/>
              </a:rPr>
              <a:t> </a:t>
            </a:r>
            <a:endParaRPr lang="es-ES" sz="2500" dirty="0">
              <a:solidFill>
                <a:schemeClr val="tx1"/>
              </a:solidFill>
              <a:latin typeface="Gill Sans"/>
              <a:cs typeface="Gill Sans"/>
            </a:endParaRPr>
          </a:p>
        </p:txBody>
      </p:sp>
    </p:spTree>
    <p:extLst>
      <p:ext uri="{BB962C8B-B14F-4D97-AF65-F5344CB8AC3E}">
        <p14:creationId xmlns:p14="http://schemas.microsoft.com/office/powerpoint/2010/main" val="924386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22FDFD1-78C4-C557-701C-35F6C1FDE4F6}"/>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40899D26-555F-9D09-3FBA-0F3B965170FB}"/>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9B8E2B32-BB01-8B03-863D-604E529276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0" y="2246383"/>
            <a:ext cx="2365234" cy="2365234"/>
          </a:xfrm>
          <a:prstGeom prst="rect">
            <a:avLst/>
          </a:prstGeom>
        </p:spPr>
      </p:pic>
      <p:grpSp>
        <p:nvGrpSpPr>
          <p:cNvPr id="11" name="Group 10">
            <a:extLst>
              <a:ext uri="{FF2B5EF4-FFF2-40B4-BE49-F238E27FC236}">
                <a16:creationId xmlns:a16="http://schemas.microsoft.com/office/drawing/2014/main" id="{F16A62CF-5D17-B54D-1A5B-DD498A743133}"/>
              </a:ext>
            </a:extLst>
          </p:cNvPr>
          <p:cNvGrpSpPr/>
          <p:nvPr/>
        </p:nvGrpSpPr>
        <p:grpSpPr>
          <a:xfrm>
            <a:off x="874783" y="1552742"/>
            <a:ext cx="7772400" cy="4923368"/>
            <a:chOff x="874783" y="967316"/>
            <a:chExt cx="7772400" cy="4923368"/>
          </a:xfrm>
        </p:grpSpPr>
        <p:pic>
          <p:nvPicPr>
            <p:cNvPr id="5" name="Picture 4" descr="A screenshot of a fitness framework&#10;&#10;Description automatically generated">
              <a:extLst>
                <a:ext uri="{FF2B5EF4-FFF2-40B4-BE49-F238E27FC236}">
                  <a16:creationId xmlns:a16="http://schemas.microsoft.com/office/drawing/2014/main" id="{E888D26A-E3FA-D033-2BC9-9B2A5E370F02}"/>
                </a:ext>
              </a:extLst>
            </p:cNvPr>
            <p:cNvPicPr>
              <a:picLocks noChangeAspect="1"/>
            </p:cNvPicPr>
            <p:nvPr/>
          </p:nvPicPr>
          <p:blipFill>
            <a:blip r:embed="rId4"/>
            <a:stretch>
              <a:fillRect/>
            </a:stretch>
          </p:blipFill>
          <p:spPr>
            <a:xfrm>
              <a:off x="874783" y="967316"/>
              <a:ext cx="7772400" cy="4155643"/>
            </a:xfrm>
            <a:prstGeom prst="rect">
              <a:avLst/>
            </a:prstGeom>
          </p:spPr>
        </p:pic>
        <p:pic>
          <p:nvPicPr>
            <p:cNvPr id="8" name="Picture 7">
              <a:extLst>
                <a:ext uri="{FF2B5EF4-FFF2-40B4-BE49-F238E27FC236}">
                  <a16:creationId xmlns:a16="http://schemas.microsoft.com/office/drawing/2014/main" id="{69D68670-6802-AC5B-D4D4-0299D31313CE}"/>
                </a:ext>
              </a:extLst>
            </p:cNvPr>
            <p:cNvPicPr>
              <a:picLocks noChangeAspect="1"/>
            </p:cNvPicPr>
            <p:nvPr/>
          </p:nvPicPr>
          <p:blipFill>
            <a:blip r:embed="rId5"/>
            <a:stretch>
              <a:fillRect/>
            </a:stretch>
          </p:blipFill>
          <p:spPr>
            <a:xfrm>
              <a:off x="1060732" y="1656912"/>
              <a:ext cx="7586451" cy="4233772"/>
            </a:xfrm>
            <a:prstGeom prst="rect">
              <a:avLst/>
            </a:prstGeom>
          </p:spPr>
        </p:pic>
      </p:grpSp>
      <p:sp>
        <p:nvSpPr>
          <p:cNvPr id="10" name="Google Shape;352;p11">
            <a:extLst>
              <a:ext uri="{FF2B5EF4-FFF2-40B4-BE49-F238E27FC236}">
                <a16:creationId xmlns:a16="http://schemas.microsoft.com/office/drawing/2014/main" id="{A58B95D5-AA52-2113-85D6-099DD2956DE2}"/>
              </a:ext>
            </a:extLst>
          </p:cNvPr>
          <p:cNvSpPr txBox="1"/>
          <p:nvPr/>
        </p:nvSpPr>
        <p:spPr>
          <a:xfrm>
            <a:off x="1060732" y="224235"/>
            <a:ext cx="8267478" cy="1477287"/>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b="1" dirty="0">
                <a:solidFill>
                  <a:schemeClr val="bg2"/>
                </a:solidFill>
                <a:latin typeface="Gill Sans"/>
                <a:cs typeface="Gill Sans"/>
              </a:rPr>
              <a:t>REFLECTION_MODULE 1 </a:t>
            </a:r>
          </a:p>
          <a:p>
            <a:pPr>
              <a:spcAft>
                <a:spcPts val="2400"/>
              </a:spcAft>
              <a:defRPr sz="2800">
                <a:latin typeface="Calibri"/>
              </a:defRPr>
            </a:pPr>
            <a:r>
              <a:rPr lang="es-ES" sz="2500" dirty="0" err="1">
                <a:solidFill>
                  <a:schemeClr val="bg2"/>
                </a:solidFill>
                <a:latin typeface="Gill Sans"/>
                <a:cs typeface="Gill Sans"/>
              </a:rPr>
              <a:t>Turn</a:t>
            </a:r>
            <a:r>
              <a:rPr lang="es-ES" sz="2500" dirty="0">
                <a:solidFill>
                  <a:schemeClr val="bg2"/>
                </a:solidFill>
                <a:latin typeface="Gill Sans"/>
                <a:cs typeface="Gill Sans"/>
              </a:rPr>
              <a:t> </a:t>
            </a:r>
            <a:r>
              <a:rPr lang="es-ES" sz="2500" dirty="0" err="1">
                <a:solidFill>
                  <a:schemeClr val="bg2"/>
                </a:solidFill>
                <a:latin typeface="Gill Sans"/>
                <a:cs typeface="Gill Sans"/>
              </a:rPr>
              <a:t>to</a:t>
            </a:r>
            <a:r>
              <a:rPr lang="es-ES" sz="2500" dirty="0">
                <a:solidFill>
                  <a:schemeClr val="bg2"/>
                </a:solidFill>
                <a:latin typeface="Gill Sans"/>
                <a:cs typeface="Gill Sans"/>
              </a:rPr>
              <a:t> page 6 </a:t>
            </a:r>
            <a:r>
              <a:rPr lang="es-ES" sz="2500" dirty="0" err="1">
                <a:solidFill>
                  <a:schemeClr val="bg2"/>
                </a:solidFill>
                <a:latin typeface="Gill Sans"/>
                <a:cs typeface="Gill Sans"/>
              </a:rPr>
              <a:t>of</a:t>
            </a:r>
            <a:r>
              <a:rPr lang="es-ES" sz="2500" dirty="0">
                <a:solidFill>
                  <a:schemeClr val="bg2"/>
                </a:solidFill>
                <a:latin typeface="Gill Sans"/>
                <a:cs typeface="Gill Sans"/>
              </a:rPr>
              <a:t> </a:t>
            </a:r>
            <a:r>
              <a:rPr lang="es-ES" sz="2500" dirty="0" err="1">
                <a:solidFill>
                  <a:schemeClr val="bg2"/>
                </a:solidFill>
                <a:latin typeface="Gill Sans"/>
                <a:cs typeface="Gill Sans"/>
              </a:rPr>
              <a:t>your</a:t>
            </a:r>
            <a:r>
              <a:rPr lang="es-ES" sz="2500" dirty="0">
                <a:solidFill>
                  <a:schemeClr val="bg2"/>
                </a:solidFill>
                <a:latin typeface="Gill Sans"/>
                <a:cs typeface="Gill Sans"/>
              </a:rPr>
              <a:t> </a:t>
            </a:r>
            <a:r>
              <a:rPr lang="es-ES" sz="2500" dirty="0" err="1">
                <a:solidFill>
                  <a:schemeClr val="bg2"/>
                </a:solidFill>
                <a:latin typeface="Gill Sans"/>
                <a:cs typeface="Gill Sans"/>
              </a:rPr>
              <a:t>Career</a:t>
            </a:r>
            <a:r>
              <a:rPr lang="es-ES" sz="2500" dirty="0">
                <a:solidFill>
                  <a:schemeClr val="bg2"/>
                </a:solidFill>
                <a:latin typeface="Gill Sans"/>
                <a:cs typeface="Gill Sans"/>
              </a:rPr>
              <a:t> </a:t>
            </a:r>
            <a:r>
              <a:rPr lang="es-ES" sz="2500" dirty="0" err="1">
                <a:solidFill>
                  <a:schemeClr val="bg2"/>
                </a:solidFill>
                <a:latin typeface="Gill Sans"/>
                <a:cs typeface="Gill Sans"/>
              </a:rPr>
              <a:t>Transition</a:t>
            </a:r>
            <a:r>
              <a:rPr lang="es-ES" sz="2500" dirty="0">
                <a:solidFill>
                  <a:schemeClr val="bg2"/>
                </a:solidFill>
                <a:latin typeface="Gill Sans"/>
                <a:cs typeface="Gill Sans"/>
              </a:rPr>
              <a:t> </a:t>
            </a:r>
            <a:r>
              <a:rPr lang="es-ES" sz="2500" dirty="0" err="1">
                <a:solidFill>
                  <a:schemeClr val="bg2"/>
                </a:solidFill>
                <a:latin typeface="Gill Sans"/>
                <a:cs typeface="Gill Sans"/>
              </a:rPr>
              <a:t>Workbook</a:t>
            </a:r>
            <a:r>
              <a:rPr lang="es-ES" sz="2500" dirty="0">
                <a:solidFill>
                  <a:schemeClr val="bg2"/>
                </a:solidFill>
                <a:latin typeface="Gill Sans"/>
                <a:cs typeface="Gill Sans"/>
              </a:rPr>
              <a:t> </a:t>
            </a:r>
            <a:endParaRPr lang="es-ES" sz="2500" dirty="0">
              <a:solidFill>
                <a:schemeClr val="tx1"/>
              </a:solidFill>
              <a:latin typeface="Gill Sans"/>
              <a:cs typeface="Gill Sans"/>
            </a:endParaRPr>
          </a:p>
        </p:txBody>
      </p:sp>
    </p:spTree>
    <p:extLst>
      <p:ext uri="{BB962C8B-B14F-4D97-AF65-F5344CB8AC3E}">
        <p14:creationId xmlns:p14="http://schemas.microsoft.com/office/powerpoint/2010/main" val="2736030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D0E4A7B6-5CC8-16F3-0351-1676730EC635}"/>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374E5FF-6F59-9BA0-E359-A3041F05402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B0CF68A-579D-85BC-C474-63A083258E31}"/>
              </a:ext>
            </a:extLst>
          </p:cNvPr>
          <p:cNvSpPr txBox="1"/>
          <p:nvPr/>
        </p:nvSpPr>
        <p:spPr>
          <a:xfrm>
            <a:off x="1271645" y="448158"/>
            <a:ext cx="8267478" cy="784790"/>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b="1" dirty="0">
                <a:solidFill>
                  <a:schemeClr val="bg2"/>
                </a:solidFill>
                <a:latin typeface="Gill Sans"/>
                <a:cs typeface="Gill Sans"/>
              </a:rPr>
              <a:t>REFLECTION_MODULE 1_ PAGE 6</a:t>
            </a:r>
            <a:endParaRPr lang="es-ES" sz="2500" dirty="0">
              <a:solidFill>
                <a:schemeClr val="bg2"/>
              </a:solidFill>
              <a:latin typeface="Gill Sans"/>
              <a:cs typeface="Gill Sans"/>
            </a:endParaRPr>
          </a:p>
        </p:txBody>
      </p:sp>
      <p:pic>
        <p:nvPicPr>
          <p:cNvPr id="4" name="Graphic 3" descr="Marker with solid fill">
            <a:extLst>
              <a:ext uri="{FF2B5EF4-FFF2-40B4-BE49-F238E27FC236}">
                <a16:creationId xmlns:a16="http://schemas.microsoft.com/office/drawing/2014/main" id="{865BA2C9-FF21-4B4B-62D5-26EF1F1E7F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7156" y="161293"/>
            <a:ext cx="914400" cy="914400"/>
          </a:xfrm>
          <a:prstGeom prst="rect">
            <a:avLst/>
          </a:prstGeom>
        </p:spPr>
      </p:pic>
      <p:sp>
        <p:nvSpPr>
          <p:cNvPr id="10" name="Google Shape;352;p11">
            <a:extLst>
              <a:ext uri="{FF2B5EF4-FFF2-40B4-BE49-F238E27FC236}">
                <a16:creationId xmlns:a16="http://schemas.microsoft.com/office/drawing/2014/main" id="{50D9EF97-421B-272E-D26C-335CD7DE71EC}"/>
              </a:ext>
            </a:extLst>
          </p:cNvPr>
          <p:cNvSpPr txBox="1"/>
          <p:nvPr/>
        </p:nvSpPr>
        <p:spPr>
          <a:xfrm>
            <a:off x="2951387" y="5736537"/>
            <a:ext cx="6289226" cy="1169511"/>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i="1" dirty="0" err="1">
                <a:solidFill>
                  <a:schemeClr val="bg2"/>
                </a:solidFill>
                <a:latin typeface="Gill Sans"/>
                <a:cs typeface="Gill Sans"/>
              </a:rPr>
              <a:t>If</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a:t>
            </a:r>
            <a:r>
              <a:rPr lang="es-ES" sz="2500" i="1" dirty="0" err="1">
                <a:solidFill>
                  <a:schemeClr val="bg2"/>
                </a:solidFill>
                <a:latin typeface="Gill Sans"/>
                <a:cs typeface="Gill Sans"/>
              </a:rPr>
              <a:t>have</a:t>
            </a:r>
            <a:r>
              <a:rPr lang="es-ES" sz="2500" i="1" dirty="0">
                <a:solidFill>
                  <a:schemeClr val="bg2"/>
                </a:solidFill>
                <a:latin typeface="Gill Sans"/>
                <a:cs typeface="Gill Sans"/>
              </a:rPr>
              <a:t> time </a:t>
            </a:r>
            <a:r>
              <a:rPr lang="es-ES" sz="2500" i="1" dirty="0" err="1">
                <a:solidFill>
                  <a:schemeClr val="bg2"/>
                </a:solidFill>
                <a:latin typeface="Gill Sans"/>
                <a:cs typeface="Gill Sans"/>
              </a:rPr>
              <a:t>to</a:t>
            </a:r>
            <a:r>
              <a:rPr lang="es-ES" sz="2500" i="1" dirty="0">
                <a:solidFill>
                  <a:schemeClr val="bg2"/>
                </a:solidFill>
                <a:latin typeface="Gill Sans"/>
                <a:cs typeface="Gill Sans"/>
              </a:rPr>
              <a:t> </a:t>
            </a:r>
            <a:r>
              <a:rPr lang="es-ES" sz="2500" i="1" dirty="0" err="1">
                <a:solidFill>
                  <a:schemeClr val="bg2"/>
                </a:solidFill>
                <a:latin typeface="Gill Sans"/>
                <a:cs typeface="Gill Sans"/>
              </a:rPr>
              <a:t>spare</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a:t>
            </a:r>
            <a:r>
              <a:rPr lang="es-ES" sz="2500" i="1" dirty="0" err="1">
                <a:solidFill>
                  <a:schemeClr val="bg2"/>
                </a:solidFill>
                <a:latin typeface="Gill Sans"/>
                <a:cs typeface="Gill Sans"/>
              </a:rPr>
              <a:t>may</a:t>
            </a:r>
            <a:r>
              <a:rPr lang="es-ES" sz="2500" i="1" dirty="0">
                <a:solidFill>
                  <a:schemeClr val="bg2"/>
                </a:solidFill>
                <a:latin typeface="Gill Sans"/>
                <a:cs typeface="Gill Sans"/>
              </a:rPr>
              <a:t> </a:t>
            </a:r>
            <a:r>
              <a:rPr lang="es-ES" sz="2500" i="1" dirty="0" err="1">
                <a:solidFill>
                  <a:schemeClr val="bg2"/>
                </a:solidFill>
                <a:latin typeface="Gill Sans"/>
                <a:cs typeface="Gill Sans"/>
              </a:rPr>
              <a:t>start</a:t>
            </a:r>
            <a:r>
              <a:rPr lang="es-ES" sz="2500" i="1" dirty="0">
                <a:solidFill>
                  <a:schemeClr val="bg2"/>
                </a:solidFill>
                <a:latin typeface="Gill Sans"/>
                <a:cs typeface="Gill Sans"/>
              </a:rPr>
              <a:t> </a:t>
            </a:r>
            <a:r>
              <a:rPr lang="es-ES" sz="2500" i="1" dirty="0" err="1">
                <a:solidFill>
                  <a:schemeClr val="bg2"/>
                </a:solidFill>
                <a:latin typeface="Gill Sans"/>
                <a:cs typeface="Gill Sans"/>
              </a:rPr>
              <a:t>with</a:t>
            </a:r>
            <a:r>
              <a:rPr lang="es-ES" sz="2500" i="1" dirty="0">
                <a:solidFill>
                  <a:schemeClr val="bg2"/>
                </a:solidFill>
                <a:latin typeface="Gill Sans"/>
                <a:cs typeface="Gill Sans"/>
              </a:rPr>
              <a:t> Continue </a:t>
            </a:r>
            <a:r>
              <a:rPr lang="es-ES" sz="2500" i="1" dirty="0" err="1">
                <a:solidFill>
                  <a:schemeClr val="bg2"/>
                </a:solidFill>
                <a:latin typeface="Gill Sans"/>
                <a:cs typeface="Gill Sans"/>
              </a:rPr>
              <a:t>Your</a:t>
            </a:r>
            <a:r>
              <a:rPr lang="es-ES" sz="2500" i="1" dirty="0">
                <a:solidFill>
                  <a:schemeClr val="bg2"/>
                </a:solidFill>
                <a:latin typeface="Gill Sans"/>
                <a:cs typeface="Gill Sans"/>
              </a:rPr>
              <a:t> </a:t>
            </a:r>
            <a:r>
              <a:rPr lang="es-ES" sz="2500" i="1" dirty="0" err="1">
                <a:solidFill>
                  <a:schemeClr val="bg2"/>
                </a:solidFill>
                <a:latin typeface="Gill Sans"/>
                <a:cs typeface="Gill Sans"/>
              </a:rPr>
              <a:t>Journey</a:t>
            </a:r>
            <a:r>
              <a:rPr lang="es-ES" sz="2500" i="1" dirty="0">
                <a:solidFill>
                  <a:schemeClr val="bg2"/>
                </a:solidFill>
                <a:latin typeface="Gill Sans"/>
                <a:cs typeface="Gill Sans"/>
              </a:rPr>
              <a:t>  </a:t>
            </a:r>
            <a:r>
              <a:rPr lang="es-ES" sz="2500" i="1" dirty="0" err="1">
                <a:solidFill>
                  <a:schemeClr val="bg2"/>
                </a:solidFill>
                <a:latin typeface="Gill Sans"/>
                <a:cs typeface="Gill Sans"/>
              </a:rPr>
              <a:t>questions</a:t>
            </a:r>
            <a:r>
              <a:rPr lang="es-ES" sz="2500" i="1" dirty="0">
                <a:solidFill>
                  <a:schemeClr val="bg2"/>
                </a:solidFill>
                <a:latin typeface="Gill Sans"/>
                <a:cs typeface="Gill Sans"/>
              </a:rPr>
              <a:t> </a:t>
            </a:r>
            <a:r>
              <a:rPr lang="es-ES" sz="2500" i="1" dirty="0" err="1">
                <a:solidFill>
                  <a:schemeClr val="bg2"/>
                </a:solidFill>
                <a:latin typeface="Gill Sans"/>
                <a:cs typeface="Gill Sans"/>
              </a:rPr>
              <a:t>directly</a:t>
            </a:r>
            <a:r>
              <a:rPr lang="es-ES" sz="2500" i="1" dirty="0">
                <a:solidFill>
                  <a:schemeClr val="bg2"/>
                </a:solidFill>
                <a:latin typeface="Gill Sans"/>
                <a:cs typeface="Gill Sans"/>
              </a:rPr>
              <a:t> </a:t>
            </a:r>
            <a:r>
              <a:rPr lang="es-ES" sz="2500" i="1" dirty="0" err="1">
                <a:solidFill>
                  <a:schemeClr val="bg2"/>
                </a:solidFill>
                <a:latin typeface="Gill Sans"/>
                <a:cs typeface="Gill Sans"/>
              </a:rPr>
              <a:t>below</a:t>
            </a:r>
            <a:endParaRPr lang="es-ES" sz="2500" i="1" dirty="0">
              <a:solidFill>
                <a:schemeClr val="tx1"/>
              </a:solidFill>
              <a:latin typeface="Gill Sans"/>
              <a:cs typeface="Gill Sans"/>
            </a:endParaRPr>
          </a:p>
        </p:txBody>
      </p:sp>
      <p:pic>
        <p:nvPicPr>
          <p:cNvPr id="11" name="Picture 10">
            <a:extLst>
              <a:ext uri="{FF2B5EF4-FFF2-40B4-BE49-F238E27FC236}">
                <a16:creationId xmlns:a16="http://schemas.microsoft.com/office/drawing/2014/main" id="{58F71AE8-C5EB-2A86-CC72-4DA83CAE90CA}"/>
              </a:ext>
            </a:extLst>
          </p:cNvPr>
          <p:cNvPicPr>
            <a:picLocks noChangeAspect="1"/>
          </p:cNvPicPr>
          <p:nvPr/>
        </p:nvPicPr>
        <p:blipFill>
          <a:blip r:embed="rId4"/>
          <a:srcRect l="10900" t="76631" r="82649" b="11223"/>
          <a:stretch/>
        </p:blipFill>
        <p:spPr>
          <a:xfrm>
            <a:off x="2315956" y="5736537"/>
            <a:ext cx="635431" cy="673305"/>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17" name="Add-in 16">
                <a:extLst>
                  <a:ext uri="{FF2B5EF4-FFF2-40B4-BE49-F238E27FC236}">
                    <a16:creationId xmlns:a16="http://schemas.microsoft.com/office/drawing/2014/main" id="{6FA23241-BA1F-1586-BE41-8B9F2F91ACEE}"/>
                  </a:ext>
                </a:extLst>
              </p:cNvPr>
              <p:cNvGraphicFramePr>
                <a:graphicFrameLocks noGrp="1"/>
              </p:cNvGraphicFramePr>
              <p:nvPr>
                <p:extLst>
                  <p:ext uri="{D42A27DB-BD31-4B8C-83A1-F6EECF244321}">
                    <p14:modId xmlns:p14="http://schemas.microsoft.com/office/powerpoint/2010/main" val="1703208126"/>
                  </p:ext>
                </p:extLst>
              </p:nvPr>
            </p:nvGraphicFramePr>
            <p:xfrm>
              <a:off x="2633671" y="1781114"/>
              <a:ext cx="6606942" cy="3290456"/>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xmlns="">
          <p:pic>
            <p:nvPicPr>
              <p:cNvPr id="17" name="Add-in 16">
                <a:extLst>
                  <a:ext uri="{FF2B5EF4-FFF2-40B4-BE49-F238E27FC236}">
                    <a16:creationId xmlns:a16="http://schemas.microsoft.com/office/drawing/2014/main" id="{6FA23241-BA1F-1586-BE41-8B9F2F91ACEE}"/>
                  </a:ext>
                </a:extLst>
              </p:cNvPr>
              <p:cNvPicPr>
                <a:picLocks noGrp="1" noRot="1" noChangeAspect="1" noMove="1" noResize="1" noEditPoints="1" noAdjustHandles="1" noChangeArrowheads="1" noChangeShapeType="1"/>
              </p:cNvPicPr>
              <p:nvPr/>
            </p:nvPicPr>
            <p:blipFill>
              <a:blip r:embed="rId7"/>
              <a:stretch>
                <a:fillRect/>
              </a:stretch>
            </p:blipFill>
            <p:spPr>
              <a:xfrm>
                <a:off x="2633671" y="1781114"/>
                <a:ext cx="6606942" cy="3290456"/>
              </a:xfrm>
              <a:prstGeom prst="rect">
                <a:avLst/>
              </a:prstGeom>
            </p:spPr>
          </p:pic>
        </mc:Fallback>
      </mc:AlternateContent>
    </p:spTree>
    <p:extLst>
      <p:ext uri="{BB962C8B-B14F-4D97-AF65-F5344CB8AC3E}">
        <p14:creationId xmlns:p14="http://schemas.microsoft.com/office/powerpoint/2010/main" val="2408202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1A78C1A-D058-22C2-8521-CD5B63D1489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9CFF27DC-6DDF-56F5-C0EA-7078068048C7}"/>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1DC7031-7AAF-E940-BDB9-3C8069150551}"/>
              </a:ext>
            </a:extLst>
          </p:cNvPr>
          <p:cNvSpPr txBox="1"/>
          <p:nvPr/>
        </p:nvSpPr>
        <p:spPr>
          <a:xfrm>
            <a:off x="1670228" y="1903051"/>
            <a:ext cx="9899999" cy="2169784"/>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b="1" dirty="0">
                <a:solidFill>
                  <a:schemeClr val="bg2"/>
                </a:solidFill>
                <a:latin typeface="Gill Sans"/>
                <a:cs typeface="Gill Sans"/>
              </a:rPr>
              <a:t>CONTINUE YOUR JOURNEY</a:t>
            </a:r>
          </a:p>
          <a:p>
            <a:pPr>
              <a:spcAft>
                <a:spcPts val="2400"/>
              </a:spcAft>
              <a:defRPr sz="2800">
                <a:latin typeface="Calibri"/>
              </a:defRPr>
            </a:pPr>
            <a:r>
              <a:rPr lang="es-ES" sz="2500" dirty="0" err="1">
                <a:solidFill>
                  <a:schemeClr val="bg2"/>
                </a:solidFill>
                <a:latin typeface="Gill Sans"/>
                <a:cs typeface="Gill Sans"/>
              </a:rPr>
              <a:t>Turn</a:t>
            </a:r>
            <a:r>
              <a:rPr lang="es-ES" sz="2500" dirty="0">
                <a:solidFill>
                  <a:schemeClr val="bg2"/>
                </a:solidFill>
                <a:latin typeface="Gill Sans"/>
                <a:cs typeface="Gill Sans"/>
              </a:rPr>
              <a:t> </a:t>
            </a:r>
            <a:r>
              <a:rPr lang="es-ES" sz="2500" dirty="0" err="1">
                <a:solidFill>
                  <a:schemeClr val="bg2"/>
                </a:solidFill>
                <a:latin typeface="Gill Sans"/>
                <a:cs typeface="Gill Sans"/>
              </a:rPr>
              <a:t>to</a:t>
            </a:r>
            <a:r>
              <a:rPr lang="es-ES" sz="2500" dirty="0">
                <a:solidFill>
                  <a:schemeClr val="bg2"/>
                </a:solidFill>
                <a:latin typeface="Gill Sans"/>
                <a:cs typeface="Gill Sans"/>
              </a:rPr>
              <a:t> page 7 </a:t>
            </a:r>
            <a:r>
              <a:rPr lang="es-ES" sz="2500" dirty="0" err="1">
                <a:solidFill>
                  <a:schemeClr val="bg2"/>
                </a:solidFill>
                <a:latin typeface="Gill Sans"/>
                <a:cs typeface="Gill Sans"/>
              </a:rPr>
              <a:t>of</a:t>
            </a:r>
            <a:r>
              <a:rPr lang="es-ES" sz="2500" dirty="0">
                <a:solidFill>
                  <a:schemeClr val="bg2"/>
                </a:solidFill>
                <a:latin typeface="Gill Sans"/>
                <a:cs typeface="Gill Sans"/>
              </a:rPr>
              <a:t> </a:t>
            </a:r>
            <a:r>
              <a:rPr lang="es-ES" sz="2500" dirty="0" err="1">
                <a:solidFill>
                  <a:schemeClr val="bg2"/>
                </a:solidFill>
                <a:latin typeface="Gill Sans"/>
                <a:cs typeface="Gill Sans"/>
              </a:rPr>
              <a:t>your</a:t>
            </a:r>
            <a:r>
              <a:rPr lang="es-ES" sz="2500" dirty="0">
                <a:solidFill>
                  <a:schemeClr val="bg2"/>
                </a:solidFill>
                <a:latin typeface="Gill Sans"/>
                <a:cs typeface="Gill Sans"/>
              </a:rPr>
              <a:t> </a:t>
            </a:r>
            <a:r>
              <a:rPr lang="es-ES" sz="2500" dirty="0" err="1">
                <a:solidFill>
                  <a:schemeClr val="bg2"/>
                </a:solidFill>
                <a:latin typeface="Gill Sans"/>
                <a:cs typeface="Gill Sans"/>
              </a:rPr>
              <a:t>Career</a:t>
            </a:r>
            <a:r>
              <a:rPr lang="es-ES" sz="2500" dirty="0">
                <a:solidFill>
                  <a:schemeClr val="bg2"/>
                </a:solidFill>
                <a:latin typeface="Gill Sans"/>
                <a:cs typeface="Gill Sans"/>
              </a:rPr>
              <a:t> </a:t>
            </a:r>
            <a:r>
              <a:rPr lang="es-ES" sz="2500" dirty="0" err="1">
                <a:solidFill>
                  <a:schemeClr val="bg2"/>
                </a:solidFill>
                <a:latin typeface="Gill Sans"/>
                <a:cs typeface="Gill Sans"/>
              </a:rPr>
              <a:t>Transition</a:t>
            </a:r>
            <a:r>
              <a:rPr lang="es-ES" sz="2500" dirty="0">
                <a:solidFill>
                  <a:schemeClr val="bg2"/>
                </a:solidFill>
                <a:latin typeface="Gill Sans"/>
                <a:cs typeface="Gill Sans"/>
              </a:rPr>
              <a:t> </a:t>
            </a:r>
            <a:r>
              <a:rPr lang="es-ES" sz="2500" dirty="0" err="1">
                <a:solidFill>
                  <a:schemeClr val="bg2"/>
                </a:solidFill>
                <a:latin typeface="Gill Sans"/>
                <a:cs typeface="Gill Sans"/>
              </a:rPr>
              <a:t>Workbook</a:t>
            </a:r>
            <a:endParaRPr lang="es-ES" sz="2500" dirty="0">
              <a:solidFill>
                <a:schemeClr val="bg2"/>
              </a:solidFill>
              <a:latin typeface="Gill Sans"/>
              <a:cs typeface="Gill Sans"/>
            </a:endParaRPr>
          </a:p>
          <a:p>
            <a:pPr>
              <a:spcAft>
                <a:spcPts val="2400"/>
              </a:spcAft>
              <a:defRPr sz="2800">
                <a:latin typeface="Calibri"/>
              </a:defRPr>
            </a:pPr>
            <a:endParaRPr lang="es-ES" sz="2500" dirty="0">
              <a:solidFill>
                <a:schemeClr val="bg2"/>
              </a:solidFill>
              <a:latin typeface="Gill Sans"/>
              <a:cs typeface="Gill Sans"/>
            </a:endParaRPr>
          </a:p>
        </p:txBody>
      </p:sp>
      <p:sp>
        <p:nvSpPr>
          <p:cNvPr id="353" name="Google Shape;353;p11">
            <a:extLst>
              <a:ext uri="{FF2B5EF4-FFF2-40B4-BE49-F238E27FC236}">
                <a16:creationId xmlns:a16="http://schemas.microsoft.com/office/drawing/2014/main" id="{FFE8E6D7-B4A9-AC3A-9D4B-23033430FE3F}"/>
              </a:ext>
            </a:extLst>
          </p:cNvPr>
          <p:cNvSpPr/>
          <p:nvPr/>
        </p:nvSpPr>
        <p:spPr>
          <a:xfrm>
            <a:off x="3770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354" name="Google Shape;354;p11">
            <a:extLst>
              <a:ext uri="{FF2B5EF4-FFF2-40B4-BE49-F238E27FC236}">
                <a16:creationId xmlns:a16="http://schemas.microsoft.com/office/drawing/2014/main" id="{8F0AAFAC-AD2E-B8F8-5B4E-0C02244DBC77}"/>
              </a:ext>
            </a:extLst>
          </p:cNvPr>
          <p:cNvSpPr txBox="1"/>
          <p:nvPr/>
        </p:nvSpPr>
        <p:spPr>
          <a:xfrm>
            <a:off x="292457" y="594821"/>
            <a:ext cx="12191999"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4000" dirty="0">
                <a:solidFill>
                  <a:schemeClr val="lt1"/>
                </a:solidFill>
                <a:latin typeface="Gill Sans"/>
                <a:ea typeface="Gill Sans"/>
                <a:cs typeface="Gill Sans"/>
                <a:sym typeface="Gill Sans"/>
              </a:rPr>
              <a:t>Post-</a:t>
            </a:r>
            <a:r>
              <a:rPr lang="es-ES" sz="4000" dirty="0" err="1">
                <a:solidFill>
                  <a:schemeClr val="lt1"/>
                </a:solidFill>
                <a:latin typeface="Gill Sans"/>
                <a:ea typeface="Gill Sans"/>
                <a:cs typeface="Gill Sans"/>
                <a:sym typeface="Gill Sans"/>
              </a:rPr>
              <a:t>work</a:t>
            </a:r>
            <a:r>
              <a:rPr lang="es-ES" sz="4000" dirty="0">
                <a:solidFill>
                  <a:schemeClr val="lt1"/>
                </a:solidFill>
                <a:latin typeface="Gill Sans"/>
                <a:ea typeface="Gill Sans"/>
                <a:cs typeface="Gill Sans"/>
                <a:sym typeface="Gill Sans"/>
              </a:rPr>
              <a:t> </a:t>
            </a:r>
            <a:r>
              <a:rPr lang="es-ES" sz="4000" dirty="0" err="1">
                <a:solidFill>
                  <a:schemeClr val="lt1"/>
                </a:solidFill>
                <a:latin typeface="Gill Sans"/>
                <a:ea typeface="Gill Sans"/>
                <a:cs typeface="Gill Sans"/>
                <a:sym typeface="Gill Sans"/>
              </a:rPr>
              <a:t>or</a:t>
            </a:r>
            <a:r>
              <a:rPr lang="es-ES" sz="4000" dirty="0">
                <a:solidFill>
                  <a:schemeClr val="lt1"/>
                </a:solidFill>
                <a:latin typeface="Gill Sans"/>
                <a:ea typeface="Gill Sans"/>
                <a:cs typeface="Gill Sans"/>
                <a:sym typeface="Gill Sans"/>
              </a:rPr>
              <a:t> </a:t>
            </a:r>
            <a:r>
              <a:rPr lang="es-ES" sz="4000" dirty="0" err="1">
                <a:solidFill>
                  <a:schemeClr val="lt1"/>
                </a:solidFill>
                <a:latin typeface="Gill Sans"/>
                <a:ea typeface="Gill Sans"/>
                <a:cs typeface="Gill Sans"/>
                <a:sym typeface="Gill Sans"/>
              </a:rPr>
              <a:t>homework</a:t>
            </a:r>
            <a:r>
              <a:rPr lang="es-ES" sz="4000" dirty="0">
                <a:solidFill>
                  <a:schemeClr val="lt1"/>
                </a:solidFill>
                <a:latin typeface="Gill Sans"/>
                <a:ea typeface="Gill Sans"/>
                <a:cs typeface="Gill Sans"/>
                <a:sym typeface="Gill Sans"/>
              </a:rPr>
              <a:t> </a:t>
            </a:r>
            <a:endParaRPr sz="1800" dirty="0">
              <a:solidFill>
                <a:schemeClr val="lt1"/>
              </a:solidFill>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31E78DBC-5606-CE6B-F59B-B1BC577A33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0" y="2246383"/>
            <a:ext cx="2365234" cy="2365234"/>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072321C2-2FCD-3E64-4F01-CCC6B720C1DC}"/>
              </a:ext>
            </a:extLst>
          </p:cNvPr>
          <p:cNvPicPr>
            <a:picLocks noChangeAspect="1"/>
          </p:cNvPicPr>
          <p:nvPr/>
        </p:nvPicPr>
        <p:blipFill>
          <a:blip r:embed="rId4"/>
          <a:srcRect l="19043" t="13806" r="21870" b="38944"/>
          <a:stretch/>
        </p:blipFill>
        <p:spPr>
          <a:xfrm>
            <a:off x="1280131" y="4217159"/>
            <a:ext cx="4592431" cy="2295266"/>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F5865D8F-F11F-383E-0774-E355427B6094}"/>
              </a:ext>
            </a:extLst>
          </p:cNvPr>
          <p:cNvPicPr>
            <a:picLocks noChangeAspect="1"/>
          </p:cNvPicPr>
          <p:nvPr/>
        </p:nvPicPr>
        <p:blipFill>
          <a:blip r:embed="rId5"/>
          <a:srcRect l="19043" t="17818" r="21870" b="34933"/>
          <a:stretch/>
        </p:blipFill>
        <p:spPr>
          <a:xfrm>
            <a:off x="6165018" y="4217159"/>
            <a:ext cx="4592431" cy="2295266"/>
          </a:xfrm>
          <a:prstGeom prst="rect">
            <a:avLst/>
          </a:prstGeom>
        </p:spPr>
      </p:pic>
    </p:spTree>
    <p:extLst>
      <p:ext uri="{BB962C8B-B14F-4D97-AF65-F5344CB8AC3E}">
        <p14:creationId xmlns:p14="http://schemas.microsoft.com/office/powerpoint/2010/main" val="3402841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6C59959-D2E4-4EEF-24D8-CA4DAF7ADF37}"/>
            </a:ext>
          </a:extLst>
        </p:cNvPr>
        <p:cNvGrpSpPr/>
        <p:nvPr/>
      </p:nvGrpSpPr>
      <p:grpSpPr>
        <a:xfrm>
          <a:off x="0" y="0"/>
          <a:ext cx="0" cy="0"/>
          <a:chOff x="0" y="0"/>
          <a:chExt cx="0" cy="0"/>
        </a:xfrm>
      </p:grpSpPr>
      <p:sp>
        <p:nvSpPr>
          <p:cNvPr id="20" name="Google Shape;351;p11">
            <a:extLst>
              <a:ext uri="{FF2B5EF4-FFF2-40B4-BE49-F238E27FC236}">
                <a16:creationId xmlns:a16="http://schemas.microsoft.com/office/drawing/2014/main" id="{3EDD9377-23D5-F36D-E95B-898217CA225E}"/>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pic>
        <p:nvPicPr>
          <p:cNvPr id="16" name="Picture 15">
            <a:extLst>
              <a:ext uri="{FF2B5EF4-FFF2-40B4-BE49-F238E27FC236}">
                <a16:creationId xmlns:a16="http://schemas.microsoft.com/office/drawing/2014/main" id="{403C9E42-58F9-C7D9-682B-9B952FB46C7F}"/>
              </a:ext>
            </a:extLst>
          </p:cNvPr>
          <p:cNvPicPr>
            <a:picLocks noChangeAspect="1"/>
          </p:cNvPicPr>
          <p:nvPr/>
        </p:nvPicPr>
        <p:blipFill>
          <a:blip r:embed="rId3"/>
          <a:srcRect t="73051"/>
          <a:stretch/>
        </p:blipFill>
        <p:spPr>
          <a:xfrm>
            <a:off x="1171238" y="5577625"/>
            <a:ext cx="9849523" cy="1493845"/>
          </a:xfrm>
          <a:prstGeom prst="rect">
            <a:avLst/>
          </a:prstGeom>
        </p:spPr>
      </p:pic>
      <p:grpSp>
        <p:nvGrpSpPr>
          <p:cNvPr id="19" name="Group 18">
            <a:extLst>
              <a:ext uri="{FF2B5EF4-FFF2-40B4-BE49-F238E27FC236}">
                <a16:creationId xmlns:a16="http://schemas.microsoft.com/office/drawing/2014/main" id="{73684D10-5568-B88B-15FE-D94927FF4D81}"/>
              </a:ext>
            </a:extLst>
          </p:cNvPr>
          <p:cNvGrpSpPr/>
          <p:nvPr/>
        </p:nvGrpSpPr>
        <p:grpSpPr>
          <a:xfrm>
            <a:off x="1171238" y="1398725"/>
            <a:ext cx="9849523" cy="4747065"/>
            <a:chOff x="1305784" y="1143977"/>
            <a:chExt cx="9849523" cy="4747065"/>
          </a:xfrm>
        </p:grpSpPr>
        <p:sp>
          <p:nvSpPr>
            <p:cNvPr id="2" name="TextBox 1">
              <a:extLst>
                <a:ext uri="{FF2B5EF4-FFF2-40B4-BE49-F238E27FC236}">
                  <a16:creationId xmlns:a16="http://schemas.microsoft.com/office/drawing/2014/main" id="{A79DFCD9-9835-5F25-BDE3-FD76C19370BC}"/>
                </a:ext>
              </a:extLst>
            </p:cNvPr>
            <p:cNvSpPr txBox="1"/>
            <p:nvPr/>
          </p:nvSpPr>
          <p:spPr>
            <a:xfrm>
              <a:off x="2535947" y="3172565"/>
              <a:ext cx="3113812" cy="255454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2800" dirty="0">
                <a:solidFill>
                  <a:srgbClr val="0033A0"/>
                </a:solidFill>
                <a:latin typeface="Gill Sans"/>
                <a:ea typeface="Gill Sans"/>
                <a:cs typeface="Gill Sans"/>
                <a:sym typeface="Gill Sans"/>
              </a:endParaRPr>
            </a:p>
            <a:p>
              <a:pPr lvl="0" algn="ctr"/>
              <a:r>
                <a:rPr lang="es-ES" sz="2000" dirty="0">
                  <a:solidFill>
                    <a:srgbClr val="0033A0"/>
                  </a:solidFill>
                  <a:latin typeface="Gill Sans"/>
                  <a:ea typeface="Gill Sans"/>
                  <a:cs typeface="Gill Sans"/>
                  <a:sym typeface="Gill Sans"/>
                </a:rPr>
                <a:t>ROSA YLIMAULA</a:t>
              </a:r>
            </a:p>
            <a:p>
              <a:pPr lvl="0" algn="ct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UNOG</a:t>
              </a: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7" name="Picture 16">
              <a:extLst>
                <a:ext uri="{FF2B5EF4-FFF2-40B4-BE49-F238E27FC236}">
                  <a16:creationId xmlns:a16="http://schemas.microsoft.com/office/drawing/2014/main" id="{4605A889-FEDA-C0E7-0747-3EACC919A753}"/>
                </a:ext>
              </a:extLst>
            </p:cNvPr>
            <p:cNvPicPr>
              <a:picLocks noChangeAspect="1"/>
            </p:cNvPicPr>
            <p:nvPr/>
          </p:nvPicPr>
          <p:blipFill>
            <a:blip r:embed="rId3"/>
            <a:srcRect t="15393" b="36404"/>
            <a:stretch/>
          </p:blipFill>
          <p:spPr>
            <a:xfrm>
              <a:off x="1305784" y="1143977"/>
              <a:ext cx="9849523" cy="2672015"/>
            </a:xfrm>
            <a:prstGeom prst="rect">
              <a:avLst/>
            </a:prstGeom>
          </p:spPr>
        </p:pic>
        <p:sp>
          <p:nvSpPr>
            <p:cNvPr id="18" name="TextBox 17">
              <a:extLst>
                <a:ext uri="{FF2B5EF4-FFF2-40B4-BE49-F238E27FC236}">
                  <a16:creationId xmlns:a16="http://schemas.microsoft.com/office/drawing/2014/main" id="{EC7577F7-AFF5-662C-9621-8C400453B5C5}"/>
                </a:ext>
              </a:extLst>
            </p:cNvPr>
            <p:cNvSpPr txBox="1"/>
            <p:nvPr/>
          </p:nvSpPr>
          <p:spPr>
            <a:xfrm>
              <a:off x="7343398" y="2905609"/>
              <a:ext cx="215612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2800" dirty="0">
                <a:solidFill>
                  <a:srgbClr val="0033A0"/>
                </a:solidFill>
                <a:latin typeface="Gill Sans"/>
                <a:ea typeface="Gill Sans"/>
                <a:cs typeface="Gill Sans"/>
                <a:sym typeface="Gill Sans"/>
              </a:endParaRPr>
            </a:p>
            <a:p>
              <a:pPr lvl="0"/>
              <a:endPar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lvl="0"/>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TERESA CALLEJO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grpSp>
      <p:sp>
        <p:nvSpPr>
          <p:cNvPr id="26" name="Google Shape;290;p5">
            <a:extLst>
              <a:ext uri="{FF2B5EF4-FFF2-40B4-BE49-F238E27FC236}">
                <a16:creationId xmlns:a16="http://schemas.microsoft.com/office/drawing/2014/main" id="{F1991DD5-8047-8317-CD99-DA374A1C4E22}"/>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7" name="Google Shape;644;p37">
            <a:extLst>
              <a:ext uri="{FF2B5EF4-FFF2-40B4-BE49-F238E27FC236}">
                <a16:creationId xmlns:a16="http://schemas.microsoft.com/office/drawing/2014/main" id="{869D9D14-70EE-6865-F2A1-D09B59D8FB93}"/>
              </a:ext>
            </a:extLst>
          </p:cNvPr>
          <p:cNvSpPr txBox="1"/>
          <p:nvPr/>
        </p:nvSpPr>
        <p:spPr>
          <a:xfrm>
            <a:off x="292459" y="594821"/>
            <a:ext cx="9338504"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solidFill>
                  <a:srgbClr val="FFFFFF"/>
                </a:solidFill>
                <a:latin typeface="Gill Sans"/>
                <a:ea typeface="Gill Sans"/>
                <a:cs typeface="Gill Sans"/>
                <a:sym typeface="Gill Sans"/>
              </a:rPr>
              <a:t>Q&amp;A_Mapping</a:t>
            </a:r>
            <a:r>
              <a:rPr lang="en-US" sz="4000" dirty="0">
                <a:solidFill>
                  <a:srgbClr val="FFFFFF"/>
                </a:solidFill>
                <a:latin typeface="Gill Sans"/>
                <a:ea typeface="Gill Sans"/>
                <a:cs typeface="Gill Sans"/>
                <a:sym typeface="Gill Sans"/>
              </a:rPr>
              <a:t> the Private Sector </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470428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9" y="594821"/>
            <a:ext cx="9338504"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FFFFFF"/>
                </a:solidFill>
                <a:latin typeface="Gill Sans"/>
                <a:ea typeface="Gill Sans"/>
                <a:cs typeface="Gill Sans"/>
                <a:sym typeface="Gill Sans"/>
              </a:rPr>
              <a:t>Survey</a:t>
            </a: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 Form</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2" name="Google Shape;599;p33">
            <a:extLst>
              <a:ext uri="{FF2B5EF4-FFF2-40B4-BE49-F238E27FC236}">
                <a16:creationId xmlns:a16="http://schemas.microsoft.com/office/drawing/2014/main" id="{91FAF404-B17D-9B68-EC71-2B5B3EBEC82F}"/>
              </a:ext>
            </a:extLst>
          </p:cNvPr>
          <p:cNvSpPr txBox="1"/>
          <p:nvPr/>
        </p:nvSpPr>
        <p:spPr>
          <a:xfrm>
            <a:off x="1104900" y="2198562"/>
            <a:ext cx="5548682"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Gill Sans"/>
                <a:ea typeface="Gill Sans"/>
                <a:cs typeface="Gill Sans"/>
                <a:sym typeface="Gill Sans"/>
              </a:rPr>
              <a:t>Let us know your thoughts about the session!​</a:t>
            </a:r>
            <a:endParaRPr kumimoji="0" sz="36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5" name="Google Shape;624;p35">
            <a:extLst>
              <a:ext uri="{FF2B5EF4-FFF2-40B4-BE49-F238E27FC236}">
                <a16:creationId xmlns:a16="http://schemas.microsoft.com/office/drawing/2014/main" id="{3F822E00-ABD3-16DE-155F-6F379DFA31E2}"/>
              </a:ext>
            </a:extLst>
          </p:cNvPr>
          <p:cNvSpPr txBox="1"/>
          <p:nvPr/>
        </p:nvSpPr>
        <p:spPr>
          <a:xfrm>
            <a:off x="890341" y="4963900"/>
            <a:ext cx="59778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Click </a:t>
            </a:r>
            <a:r>
              <a:rPr kumimoji="0" lang="en-US" sz="3000" b="1" i="1" u="none" strike="noStrike" kern="0" cap="none" spc="0" normalizeH="0" baseline="0" noProof="0" dirty="0">
                <a:ln>
                  <a:noFill/>
                </a:ln>
                <a:solidFill>
                  <a:srgbClr val="0033A0"/>
                </a:solidFill>
                <a:effectLst/>
                <a:uLnTx/>
                <a:uFillTx/>
                <a:latin typeface="Calibri"/>
                <a:ea typeface="Calibri"/>
                <a:cs typeface="Calibri"/>
                <a:sym typeface="Gill Sans"/>
                <a:hlinkClick r:id="rId3">
                  <a:extLst>
                    <a:ext uri="{A12FA001-AC4F-418D-AE19-62706E023703}">
                      <ahyp:hlinkClr xmlns:ahyp="http://schemas.microsoft.com/office/drawing/2018/hyperlinkcolor" val="tx"/>
                    </a:ext>
                  </a:extLst>
                </a:hlinkClick>
              </a:rPr>
              <a:t>here</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 or scan the QR code.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9" name="Picture 8" descr="A qr code on a white background  Description automatically generated">
            <a:extLst>
              <a:ext uri="{FF2B5EF4-FFF2-40B4-BE49-F238E27FC236}">
                <a16:creationId xmlns:a16="http://schemas.microsoft.com/office/drawing/2014/main" id="{FF287EC9-9339-38CF-EF2F-5FA2DBFDE6D9}"/>
              </a:ext>
            </a:extLst>
          </p:cNvPr>
          <p:cNvPicPr>
            <a:picLocks noChangeAspect="1"/>
          </p:cNvPicPr>
          <p:nvPr/>
        </p:nvPicPr>
        <p:blipFill>
          <a:blip r:embed="rId4"/>
          <a:stretch>
            <a:fillRect/>
          </a:stretch>
        </p:blipFill>
        <p:spPr>
          <a:xfrm>
            <a:off x="8177459" y="2198562"/>
            <a:ext cx="3124200" cy="31242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8" y="594821"/>
            <a:ext cx="12803432"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0" i="0" u="none" strike="noStrike" kern="0" cap="none" spc="0" normalizeH="0" baseline="0" noProof="0" dirty="0">
                <a:ln>
                  <a:noFill/>
                </a:ln>
                <a:solidFill>
                  <a:srgbClr val="FFFFFF"/>
                </a:solidFill>
                <a:effectLst/>
                <a:uLnTx/>
                <a:uFillTx/>
                <a:latin typeface="Gill Sans"/>
                <a:ea typeface="Gill Sans"/>
                <a:cs typeface="Gill Sans"/>
                <a:sym typeface="Gill Sans"/>
              </a:rPr>
              <a:t>Coming up tomorrow:</a:t>
            </a:r>
          </a:p>
        </p:txBody>
      </p:sp>
      <p:sp>
        <p:nvSpPr>
          <p:cNvPr id="4" name="TextBox 3">
            <a:extLst>
              <a:ext uri="{FF2B5EF4-FFF2-40B4-BE49-F238E27FC236}">
                <a16:creationId xmlns:a16="http://schemas.microsoft.com/office/drawing/2014/main" id="{EF23D80A-2CD1-BCD9-1658-E0332B841782}"/>
              </a:ext>
            </a:extLst>
          </p:cNvPr>
          <p:cNvSpPr txBox="1"/>
          <p:nvPr/>
        </p:nvSpPr>
        <p:spPr>
          <a:xfrm>
            <a:off x="1453166" y="2598288"/>
            <a:ext cx="11917233" cy="2862322"/>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bg2">
                    <a:lumMod val="20000"/>
                    <a:lumOff val="80000"/>
                  </a:schemeClr>
                </a:solidFill>
                <a:latin typeface="Gill Sans"/>
                <a:ea typeface="Gill Sans"/>
                <a:cs typeface="Gill Sans"/>
                <a:sym typeface="Gill Sans"/>
              </a:rPr>
              <a:t>DAY 1. </a:t>
            </a:r>
            <a:r>
              <a:rPr lang="es-ES" sz="3600" dirty="0">
                <a:solidFill>
                  <a:schemeClr val="bg2">
                    <a:lumMod val="20000"/>
                    <a:lumOff val="80000"/>
                  </a:schemeClr>
                </a:solidFill>
                <a:latin typeface="Gill Sans"/>
                <a:ea typeface="Gill Sans"/>
                <a:cs typeface="Gill Sans"/>
                <a:sym typeface="Gill Sans"/>
              </a:rPr>
              <a:t>MAPPING THE PRIVATE SECTOR</a:t>
            </a:r>
          </a:p>
          <a:p>
            <a:pPr marL="0" marR="0" lvl="0" indent="0" rtl="0">
              <a:spcBef>
                <a:spcPts val="0"/>
              </a:spcBef>
              <a:spcAft>
                <a:spcPts val="0"/>
              </a:spcAft>
              <a:buNone/>
            </a:pPr>
            <a:r>
              <a:rPr lang="es-ES" sz="3600" b="1" i="0" u="none" strike="noStrike" cap="none" dirty="0">
                <a:solidFill>
                  <a:srgbClr val="0033A0"/>
                </a:solidFill>
                <a:latin typeface="Gill Sans"/>
                <a:ea typeface="Gill Sans"/>
                <a:cs typeface="Gill Sans"/>
                <a:sym typeface="Gill Sans"/>
              </a:rPr>
              <a:t>DAY 2. </a:t>
            </a:r>
            <a:r>
              <a:rPr lang="es-ES" sz="3600" i="0" u="none" strike="noStrike" cap="none" dirty="0">
                <a:solidFill>
                  <a:srgbClr val="0033A0"/>
                </a:solidFill>
                <a:latin typeface="Gill Sans"/>
                <a:ea typeface="Gill Sans"/>
                <a:cs typeface="Gill Sans"/>
                <a:sym typeface="Gill Sans"/>
              </a:rPr>
              <a:t>DESIGN THINKING YOUR CAREER </a:t>
            </a:r>
          </a:p>
          <a:p>
            <a:pPr marL="0" marR="0" lvl="0" indent="0" rtl="0">
              <a:spcBef>
                <a:spcPts val="0"/>
              </a:spcBef>
              <a:spcAft>
                <a:spcPts val="0"/>
              </a:spcAft>
              <a:buNone/>
            </a:pPr>
            <a:r>
              <a:rPr lang="es-ES" sz="3600" b="1" dirty="0">
                <a:solidFill>
                  <a:schemeClr val="bg2">
                    <a:lumMod val="20000"/>
                    <a:lumOff val="80000"/>
                  </a:schemeClr>
                </a:solidFill>
                <a:latin typeface="Gill Sans"/>
                <a:ea typeface="Gill Sans"/>
                <a:cs typeface="Gill Sans"/>
                <a:sym typeface="Gill Sans"/>
              </a:rPr>
              <a:t>DAY 3. </a:t>
            </a:r>
            <a:r>
              <a:rPr lang="es-ES" sz="3600" dirty="0">
                <a:solidFill>
                  <a:schemeClr val="bg2">
                    <a:lumMod val="20000"/>
                    <a:lumOff val="80000"/>
                  </a:schemeClr>
                </a:solidFill>
                <a:latin typeface="Gill Sans"/>
                <a:ea typeface="Gill Sans"/>
                <a:cs typeface="Gill Sans"/>
                <a:sym typeface="Gill Sans"/>
              </a:rPr>
              <a:t>JOB SEARCH STRATEGY</a:t>
            </a:r>
          </a:p>
          <a:p>
            <a:pPr marL="0" marR="0" lvl="0" indent="0" rtl="0">
              <a:spcBef>
                <a:spcPts val="0"/>
              </a:spcBef>
              <a:spcAft>
                <a:spcPts val="0"/>
              </a:spcAft>
              <a:buNone/>
            </a:pPr>
            <a:r>
              <a:rPr lang="es-ES" sz="3600" b="1" i="0" u="none" strike="noStrike" cap="none" dirty="0">
                <a:solidFill>
                  <a:schemeClr val="bg2">
                    <a:lumMod val="20000"/>
                    <a:lumOff val="80000"/>
                  </a:schemeClr>
                </a:solidFill>
                <a:latin typeface="Gill Sans"/>
                <a:ea typeface="Gill Sans"/>
                <a:cs typeface="Gill Sans"/>
                <a:sym typeface="Gill Sans"/>
              </a:rPr>
              <a:t>DAY 4. </a:t>
            </a:r>
            <a:r>
              <a:rPr lang="es-ES" sz="3600" i="0" u="none" strike="noStrike" cap="none" dirty="0">
                <a:solidFill>
                  <a:schemeClr val="bg2">
                    <a:lumMod val="20000"/>
                    <a:lumOff val="80000"/>
                  </a:schemeClr>
                </a:solidFill>
                <a:latin typeface="Gill Sans"/>
                <a:ea typeface="Gill Sans"/>
                <a:cs typeface="Gill Sans"/>
                <a:sym typeface="Gill Sans"/>
              </a:rPr>
              <a:t>APPLICATION MATERIALS</a:t>
            </a:r>
          </a:p>
          <a:p>
            <a:pPr marL="0" marR="0" lvl="0" indent="0" rtl="0">
              <a:spcBef>
                <a:spcPts val="0"/>
              </a:spcBef>
              <a:spcAft>
                <a:spcPts val="0"/>
              </a:spcAft>
              <a:buNone/>
            </a:pPr>
            <a:r>
              <a:rPr lang="es-ES" sz="3600" b="1" dirty="0">
                <a:solidFill>
                  <a:schemeClr val="bg2">
                    <a:lumMod val="20000"/>
                    <a:lumOff val="80000"/>
                  </a:schemeClr>
                </a:solidFill>
                <a:latin typeface="Gill Sans"/>
                <a:ea typeface="Gill Sans"/>
                <a:cs typeface="Gill Sans"/>
                <a:sym typeface="Gill Sans"/>
              </a:rPr>
              <a:t>DAY 5. </a:t>
            </a:r>
            <a:r>
              <a:rPr lang="es-ES" sz="3600" dirty="0">
                <a:solidFill>
                  <a:schemeClr val="bg2">
                    <a:lumMod val="20000"/>
                    <a:lumOff val="80000"/>
                  </a:schemeClr>
                </a:solidFill>
                <a:latin typeface="Gill Sans"/>
                <a:ea typeface="Gill Sans"/>
                <a:cs typeface="Gill Sans"/>
                <a:sym typeface="Gill Sans"/>
              </a:rPr>
              <a:t>COMPENSATION</a:t>
            </a:r>
            <a:endParaRPr lang="en-US" sz="3600" i="0" u="none" strike="noStrike" cap="none" dirty="0">
              <a:solidFill>
                <a:schemeClr val="bg2">
                  <a:lumMod val="20000"/>
                  <a:lumOff val="80000"/>
                </a:schemeClr>
              </a:solidFill>
              <a:latin typeface="Gill Sans"/>
              <a:ea typeface="Gill Sans"/>
              <a:cs typeface="Gill Sans"/>
              <a:sym typeface="Gill Sans"/>
            </a:endParaRPr>
          </a:p>
        </p:txBody>
      </p:sp>
      <p:sp>
        <p:nvSpPr>
          <p:cNvPr id="5" name="TextBox 4">
            <a:extLst>
              <a:ext uri="{FF2B5EF4-FFF2-40B4-BE49-F238E27FC236}">
                <a16:creationId xmlns:a16="http://schemas.microsoft.com/office/drawing/2014/main" id="{FB859CC6-BA91-3480-6310-45399635294B}"/>
              </a:ext>
            </a:extLst>
          </p:cNvPr>
          <p:cNvSpPr txBox="1"/>
          <p:nvPr/>
        </p:nvSpPr>
        <p:spPr>
          <a:xfrm>
            <a:off x="449335" y="1627312"/>
            <a:ext cx="11917233" cy="646331"/>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CAREER TRANSITION READINESS PROGRAMME</a:t>
            </a:r>
            <a:endParaRPr lang="en-US" sz="3600" b="0" i="0" u="none" strike="noStrike" cap="none" dirty="0">
              <a:solidFill>
                <a:schemeClr val="dk2"/>
              </a:solidFill>
              <a:latin typeface="Gill Sans"/>
              <a:ea typeface="Gill Sans"/>
              <a:cs typeface="Gill Sans"/>
              <a:sym typeface="Gill Sans"/>
            </a:endParaRPr>
          </a:p>
        </p:txBody>
      </p:sp>
      <p:sp>
        <p:nvSpPr>
          <p:cNvPr id="6" name="Google Shape;352;p11">
            <a:extLst>
              <a:ext uri="{FF2B5EF4-FFF2-40B4-BE49-F238E27FC236}">
                <a16:creationId xmlns:a16="http://schemas.microsoft.com/office/drawing/2014/main" id="{131EE71D-7910-A8E8-3558-E2B663089DF2}"/>
              </a:ext>
            </a:extLst>
          </p:cNvPr>
          <p:cNvSpPr txBox="1"/>
          <p:nvPr/>
        </p:nvSpPr>
        <p:spPr>
          <a:xfrm>
            <a:off x="2228672" y="5848454"/>
            <a:ext cx="8052410" cy="1169511"/>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i="1" dirty="0">
                <a:solidFill>
                  <a:schemeClr val="bg2"/>
                </a:solidFill>
                <a:latin typeface="Gill Sans"/>
                <a:cs typeface="Gill Sans"/>
              </a:rPr>
              <a:t>HOMEWORK: Complete </a:t>
            </a:r>
            <a:r>
              <a:rPr lang="es-ES" sz="2500" b="1" i="1" dirty="0">
                <a:solidFill>
                  <a:schemeClr val="bg2"/>
                </a:solidFill>
                <a:latin typeface="Gill Sans"/>
                <a:cs typeface="Gill Sans"/>
              </a:rPr>
              <a:t>Continue </a:t>
            </a:r>
            <a:r>
              <a:rPr lang="es-ES" sz="2500" b="1" i="1" dirty="0" err="1">
                <a:solidFill>
                  <a:schemeClr val="bg2"/>
                </a:solidFill>
                <a:latin typeface="Gill Sans"/>
                <a:cs typeface="Gill Sans"/>
              </a:rPr>
              <a:t>Your</a:t>
            </a:r>
            <a:r>
              <a:rPr lang="es-ES" sz="2500" b="1" i="1" dirty="0">
                <a:solidFill>
                  <a:schemeClr val="bg2"/>
                </a:solidFill>
                <a:latin typeface="Gill Sans"/>
                <a:cs typeface="Gill Sans"/>
              </a:rPr>
              <a:t> </a:t>
            </a:r>
            <a:r>
              <a:rPr lang="es-ES" sz="2500" b="1" i="1" dirty="0" err="1">
                <a:solidFill>
                  <a:schemeClr val="bg2"/>
                </a:solidFill>
                <a:latin typeface="Gill Sans"/>
                <a:cs typeface="Gill Sans"/>
              </a:rPr>
              <a:t>Journey</a:t>
            </a:r>
            <a:r>
              <a:rPr lang="es-ES" sz="2500" b="1" i="1" dirty="0">
                <a:solidFill>
                  <a:schemeClr val="bg2"/>
                </a:solidFill>
                <a:latin typeface="Gill Sans"/>
                <a:cs typeface="Gill Sans"/>
              </a:rPr>
              <a:t>  </a:t>
            </a:r>
            <a:r>
              <a:rPr lang="es-ES" sz="2500" i="1" dirty="0" err="1">
                <a:solidFill>
                  <a:schemeClr val="bg2"/>
                </a:solidFill>
                <a:latin typeface="Gill Sans"/>
                <a:cs typeface="Gill Sans"/>
              </a:rPr>
              <a:t>questions</a:t>
            </a:r>
            <a:r>
              <a:rPr lang="es-ES" sz="2500" i="1" dirty="0">
                <a:solidFill>
                  <a:schemeClr val="bg2"/>
                </a:solidFill>
                <a:latin typeface="Gill Sans"/>
                <a:cs typeface="Gill Sans"/>
              </a:rPr>
              <a:t> </a:t>
            </a:r>
            <a:r>
              <a:rPr lang="es-ES" sz="2500" i="1" dirty="0" err="1">
                <a:solidFill>
                  <a:schemeClr val="bg2"/>
                </a:solidFill>
                <a:latin typeface="Gill Sans"/>
                <a:cs typeface="Gill Sans"/>
              </a:rPr>
              <a:t>on</a:t>
            </a:r>
            <a:r>
              <a:rPr lang="es-ES" sz="2500" i="1" dirty="0">
                <a:solidFill>
                  <a:schemeClr val="bg2"/>
                </a:solidFill>
                <a:latin typeface="Gill Sans"/>
                <a:cs typeface="Gill Sans"/>
              </a:rPr>
              <a:t> </a:t>
            </a:r>
            <a:r>
              <a:rPr lang="es-ES" sz="2500" i="1" dirty="0" err="1">
                <a:solidFill>
                  <a:schemeClr val="bg2"/>
                </a:solidFill>
                <a:latin typeface="Gill Sans"/>
                <a:cs typeface="Gill Sans"/>
              </a:rPr>
              <a:t>Workbook</a:t>
            </a:r>
            <a:r>
              <a:rPr lang="es-ES" sz="2500" i="1" dirty="0">
                <a:solidFill>
                  <a:schemeClr val="bg2"/>
                </a:solidFill>
                <a:latin typeface="Gill Sans"/>
                <a:cs typeface="Gill Sans"/>
              </a:rPr>
              <a:t> page 7</a:t>
            </a:r>
            <a:endParaRPr lang="es-ES" sz="2500" i="1" dirty="0">
              <a:solidFill>
                <a:schemeClr val="tx1"/>
              </a:solidFill>
              <a:latin typeface="Gill Sans"/>
              <a:cs typeface="Gill Sans"/>
            </a:endParaRPr>
          </a:p>
        </p:txBody>
      </p:sp>
      <p:pic>
        <p:nvPicPr>
          <p:cNvPr id="7" name="Picture 6">
            <a:extLst>
              <a:ext uri="{FF2B5EF4-FFF2-40B4-BE49-F238E27FC236}">
                <a16:creationId xmlns:a16="http://schemas.microsoft.com/office/drawing/2014/main" id="{02A479FF-9ECE-9C5E-573A-435C634E18C3}"/>
              </a:ext>
            </a:extLst>
          </p:cNvPr>
          <p:cNvPicPr>
            <a:picLocks noChangeAspect="1"/>
          </p:cNvPicPr>
          <p:nvPr/>
        </p:nvPicPr>
        <p:blipFill>
          <a:blip r:embed="rId3"/>
          <a:srcRect l="10900" t="76631" r="82649" b="11223"/>
          <a:stretch/>
        </p:blipFill>
        <p:spPr>
          <a:xfrm>
            <a:off x="1593241" y="5785255"/>
            <a:ext cx="635431" cy="673305"/>
          </a:xfrm>
          <a:prstGeom prst="rect">
            <a:avLst/>
          </a:prstGeom>
        </p:spPr>
      </p:pic>
    </p:spTree>
    <p:extLst>
      <p:ext uri="{BB962C8B-B14F-4D97-AF65-F5344CB8AC3E}">
        <p14:creationId xmlns:p14="http://schemas.microsoft.com/office/powerpoint/2010/main" val="3447333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 descr="A blue and white background with text  AI-generated content may be incorrect."/>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229" name="Google Shape;229;p1"/>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9">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7407FFAB-964A-575B-41E0-86655B1D7A20}"/>
              </a:ext>
            </a:extLst>
          </p:cNvPr>
          <p:cNvSpPr txBox="1"/>
          <p:nvPr/>
        </p:nvSpPr>
        <p:spPr>
          <a:xfrm>
            <a:off x="-204525" y="3429000"/>
            <a:ext cx="1262650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Gill Sans"/>
                <a:ea typeface="Gill Sans"/>
                <a:cs typeface="Gill Sans"/>
                <a:sym typeface="Gill Sans"/>
              </a:rPr>
              <a:t>Thanks for your participation!</a:t>
            </a:r>
            <a:endParaRPr kumimoji="0" lang="en-US" sz="4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07913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9692D93-F5DE-83B9-9984-EE20F7DD703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8EBED46-2EFE-4479-919A-6C0044F805C1}"/>
              </a:ext>
            </a:extLst>
          </p:cNvPr>
          <p:cNvSpPr txBox="1"/>
          <p:nvPr/>
        </p:nvSpPr>
        <p:spPr>
          <a:xfrm>
            <a:off x="461034" y="595134"/>
            <a:ext cx="11917233" cy="646331"/>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CAREER TRANSITION READINESS PROGRAMME</a:t>
            </a:r>
            <a:endParaRPr lang="en-US" sz="3600" b="0" i="0" u="none" strike="noStrike" cap="none" dirty="0">
              <a:solidFill>
                <a:schemeClr val="dk2"/>
              </a:solidFill>
              <a:latin typeface="Gill Sans"/>
              <a:ea typeface="Gill Sans"/>
              <a:cs typeface="Gill Sans"/>
              <a:sym typeface="Gill Sans"/>
            </a:endParaRPr>
          </a:p>
        </p:txBody>
      </p:sp>
      <p:sp>
        <p:nvSpPr>
          <p:cNvPr id="2" name="TextBox 1">
            <a:extLst>
              <a:ext uri="{FF2B5EF4-FFF2-40B4-BE49-F238E27FC236}">
                <a16:creationId xmlns:a16="http://schemas.microsoft.com/office/drawing/2014/main" id="{7B2B466F-5405-05D5-CCA2-B04357F903B6}"/>
              </a:ext>
            </a:extLst>
          </p:cNvPr>
          <p:cNvSpPr txBox="1"/>
          <p:nvPr/>
        </p:nvSpPr>
        <p:spPr>
          <a:xfrm>
            <a:off x="1138368" y="1997839"/>
            <a:ext cx="11917233" cy="2862322"/>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DAY 1. </a:t>
            </a:r>
            <a:r>
              <a:rPr lang="es-ES" sz="3600" dirty="0">
                <a:solidFill>
                  <a:schemeClr val="dk2"/>
                </a:solidFill>
                <a:latin typeface="Gill Sans"/>
                <a:ea typeface="Gill Sans"/>
                <a:cs typeface="Gill Sans"/>
                <a:sym typeface="Gill Sans"/>
              </a:rPr>
              <a:t>MAPPING THE PRIVATE SECTOR</a:t>
            </a:r>
          </a:p>
          <a:p>
            <a:pPr marL="0" marR="0" lvl="0" indent="0" rtl="0">
              <a:spcBef>
                <a:spcPts val="0"/>
              </a:spcBef>
              <a:spcAft>
                <a:spcPts val="0"/>
              </a:spcAft>
              <a:buNone/>
            </a:pPr>
            <a:r>
              <a:rPr lang="es-ES" sz="3600" b="1" i="0" u="none" strike="noStrike" cap="none" dirty="0">
                <a:solidFill>
                  <a:schemeClr val="dk2"/>
                </a:solidFill>
                <a:latin typeface="Gill Sans"/>
                <a:ea typeface="Gill Sans"/>
                <a:cs typeface="Gill Sans"/>
                <a:sym typeface="Gill Sans"/>
              </a:rPr>
              <a:t>DAY 2. </a:t>
            </a:r>
            <a:r>
              <a:rPr lang="es-ES" sz="3600" i="0" u="none" strike="noStrike" cap="none" dirty="0">
                <a:solidFill>
                  <a:schemeClr val="dk2"/>
                </a:solidFill>
                <a:latin typeface="Gill Sans"/>
                <a:ea typeface="Gill Sans"/>
                <a:cs typeface="Gill Sans"/>
                <a:sym typeface="Gill Sans"/>
              </a:rPr>
              <a:t>DESIGN THINKING YOUR CAREER </a:t>
            </a:r>
          </a:p>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DAY 3. </a:t>
            </a:r>
            <a:r>
              <a:rPr lang="es-ES" sz="3600" dirty="0">
                <a:solidFill>
                  <a:schemeClr val="dk2"/>
                </a:solidFill>
                <a:latin typeface="Gill Sans"/>
                <a:ea typeface="Gill Sans"/>
                <a:cs typeface="Gill Sans"/>
                <a:sym typeface="Gill Sans"/>
              </a:rPr>
              <a:t>JOB SEARCH STRATEGY</a:t>
            </a:r>
          </a:p>
          <a:p>
            <a:pPr marL="0" marR="0" lvl="0" indent="0" rtl="0">
              <a:spcBef>
                <a:spcPts val="0"/>
              </a:spcBef>
              <a:spcAft>
                <a:spcPts val="0"/>
              </a:spcAft>
              <a:buNone/>
            </a:pPr>
            <a:r>
              <a:rPr lang="es-ES" sz="3600" b="1" i="0" u="none" strike="noStrike" cap="none" dirty="0">
                <a:solidFill>
                  <a:schemeClr val="dk2"/>
                </a:solidFill>
                <a:latin typeface="Gill Sans"/>
                <a:ea typeface="Gill Sans"/>
                <a:cs typeface="Gill Sans"/>
                <a:sym typeface="Gill Sans"/>
              </a:rPr>
              <a:t>DAY 4. </a:t>
            </a:r>
            <a:r>
              <a:rPr lang="es-ES" sz="3600" i="0" u="none" strike="noStrike" cap="none" dirty="0">
                <a:solidFill>
                  <a:schemeClr val="dk2"/>
                </a:solidFill>
                <a:latin typeface="Gill Sans"/>
                <a:ea typeface="Gill Sans"/>
                <a:cs typeface="Gill Sans"/>
                <a:sym typeface="Gill Sans"/>
              </a:rPr>
              <a:t>APPLICATION MATERIALS</a:t>
            </a:r>
          </a:p>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DAY 5. </a:t>
            </a:r>
            <a:r>
              <a:rPr lang="es-ES" sz="3600" dirty="0">
                <a:solidFill>
                  <a:schemeClr val="dk2"/>
                </a:solidFill>
                <a:latin typeface="Gill Sans"/>
                <a:ea typeface="Gill Sans"/>
                <a:cs typeface="Gill Sans"/>
                <a:sym typeface="Gill Sans"/>
              </a:rPr>
              <a:t>COMPENSATION</a:t>
            </a:r>
            <a:endParaRPr lang="en-US" sz="3600" i="0" u="none" strike="noStrike" cap="none" dirty="0">
              <a:solidFill>
                <a:schemeClr val="dk2"/>
              </a:solidFill>
              <a:latin typeface="Gill Sans"/>
              <a:ea typeface="Gill Sans"/>
              <a:cs typeface="Gill Sans"/>
              <a:sym typeface="Gill Sans"/>
            </a:endParaRPr>
          </a:p>
        </p:txBody>
      </p:sp>
      <p:sp>
        <p:nvSpPr>
          <p:cNvPr id="3" name="TextBox 2">
            <a:extLst>
              <a:ext uri="{FF2B5EF4-FFF2-40B4-BE49-F238E27FC236}">
                <a16:creationId xmlns:a16="http://schemas.microsoft.com/office/drawing/2014/main" id="{6D98741E-F1CC-032C-A3CD-6FCB1FD1E279}"/>
              </a:ext>
            </a:extLst>
          </p:cNvPr>
          <p:cNvSpPr txBox="1"/>
          <p:nvPr/>
        </p:nvSpPr>
        <p:spPr>
          <a:xfrm>
            <a:off x="274767" y="5464135"/>
            <a:ext cx="11917233" cy="1384995"/>
          </a:xfrm>
          <a:prstGeom prst="rect">
            <a:avLst/>
          </a:prstGeom>
          <a:noFill/>
        </p:spPr>
        <p:txBody>
          <a:bodyPr wrap="square" lIns="91440" tIns="45720" rIns="91440" bIns="45720" anchor="t">
            <a:spAutoFit/>
          </a:bodyPr>
          <a:lstStyle/>
          <a:p>
            <a:pPr marL="0" marR="0" lvl="0" indent="0" algn="ctr" rtl="0">
              <a:spcBef>
                <a:spcPts val="0"/>
              </a:spcBef>
              <a:spcAft>
                <a:spcPts val="0"/>
              </a:spcAft>
              <a:buNone/>
            </a:pPr>
            <a:r>
              <a:rPr lang="es-ES" sz="2800" b="1" dirty="0">
                <a:solidFill>
                  <a:schemeClr val="dk2"/>
                </a:solidFill>
                <a:latin typeface="Gill Sans"/>
                <a:ea typeface="Gill Sans"/>
                <a:cs typeface="Gill Sans"/>
                <a:sym typeface="Gill Sans"/>
              </a:rPr>
              <a:t>5</a:t>
            </a:r>
            <a:r>
              <a:rPr lang="es-ES" sz="2800" dirty="0">
                <a:solidFill>
                  <a:schemeClr val="dk2"/>
                </a:solidFill>
                <a:latin typeface="Gill Sans"/>
                <a:ea typeface="Gill Sans"/>
                <a:cs typeface="Gill Sans"/>
                <a:sym typeface="Gill Sans"/>
              </a:rPr>
              <a:t> DAYS INDEPENDENT CONTENT /</a:t>
            </a:r>
            <a:r>
              <a:rPr lang="es-ES" sz="2800" b="1" dirty="0">
                <a:solidFill>
                  <a:schemeClr val="dk2"/>
                </a:solidFill>
                <a:latin typeface="Gill Sans"/>
                <a:ea typeface="Gill Sans"/>
                <a:cs typeface="Gill Sans"/>
                <a:sym typeface="Gill Sans"/>
              </a:rPr>
              <a:t>1,5</a:t>
            </a:r>
            <a:r>
              <a:rPr lang="es-ES" sz="2800" dirty="0">
                <a:solidFill>
                  <a:schemeClr val="dk2"/>
                </a:solidFill>
                <a:latin typeface="Gill Sans"/>
                <a:ea typeface="Gill Sans"/>
                <a:cs typeface="Gill Sans"/>
                <a:sym typeface="Gill Sans"/>
              </a:rPr>
              <a:t> HOURS PER DAY</a:t>
            </a:r>
          </a:p>
          <a:p>
            <a:pPr marL="0" marR="0" lvl="0" indent="0" algn="ctr" rtl="0">
              <a:spcBef>
                <a:spcPts val="0"/>
              </a:spcBef>
              <a:spcAft>
                <a:spcPts val="0"/>
              </a:spcAft>
              <a:buNone/>
            </a:pPr>
            <a:r>
              <a:rPr lang="es-ES" sz="2800" b="1" dirty="0">
                <a:solidFill>
                  <a:schemeClr val="dk2"/>
                </a:solidFill>
                <a:latin typeface="Gill Sans"/>
                <a:ea typeface="Gill Sans"/>
                <a:cs typeface="Gill Sans"/>
                <a:sym typeface="Gill Sans"/>
              </a:rPr>
              <a:t>7,5</a:t>
            </a:r>
            <a:r>
              <a:rPr lang="es-ES" sz="2800" dirty="0">
                <a:solidFill>
                  <a:schemeClr val="dk2"/>
                </a:solidFill>
                <a:latin typeface="Gill Sans"/>
                <a:ea typeface="Gill Sans"/>
                <a:cs typeface="Gill Sans"/>
                <a:sym typeface="Gill Sans"/>
              </a:rPr>
              <a:t> HOURS YOU INVEST IN YOUR TRANSITION </a:t>
            </a:r>
          </a:p>
          <a:p>
            <a:pPr marL="0" marR="0" lvl="0" indent="0" algn="ctr" rtl="0">
              <a:spcBef>
                <a:spcPts val="0"/>
              </a:spcBef>
              <a:spcAft>
                <a:spcPts val="0"/>
              </a:spcAft>
              <a:buNone/>
            </a:pPr>
            <a:r>
              <a:rPr lang="es-ES" sz="2800" dirty="0">
                <a:solidFill>
                  <a:schemeClr val="dk2"/>
                </a:solidFill>
                <a:latin typeface="Gill Sans"/>
                <a:ea typeface="Gill Sans"/>
                <a:cs typeface="Gill Sans"/>
                <a:sym typeface="Gill Sans"/>
              </a:rPr>
              <a:t> </a:t>
            </a:r>
            <a:r>
              <a:rPr lang="es-ES" sz="2800" b="1" dirty="0">
                <a:solidFill>
                  <a:schemeClr val="dk2"/>
                </a:solidFill>
                <a:latin typeface="Gill Sans"/>
                <a:ea typeface="Gill Sans"/>
                <a:cs typeface="Gill Sans"/>
                <a:sym typeface="Gill Sans"/>
              </a:rPr>
              <a:t>1</a:t>
            </a:r>
            <a:r>
              <a:rPr lang="es-ES" sz="2800" dirty="0">
                <a:solidFill>
                  <a:schemeClr val="dk2"/>
                </a:solidFill>
                <a:latin typeface="Gill Sans"/>
                <a:ea typeface="Gill Sans"/>
                <a:cs typeface="Gill Sans"/>
                <a:sym typeface="Gill Sans"/>
              </a:rPr>
              <a:t> TAKE AWAY WORKBOOK + RECORDINGS</a:t>
            </a:r>
            <a:endParaRPr lang="en-US" sz="2800" i="0" u="none" strike="noStrike" cap="none" dirty="0">
              <a:solidFill>
                <a:schemeClr val="dk2"/>
              </a:solidFill>
              <a:latin typeface="Gill Sans"/>
              <a:ea typeface="Gill Sans"/>
              <a:cs typeface="Gill Sans"/>
              <a:sym typeface="Gill Sans"/>
            </a:endParaRPr>
          </a:p>
        </p:txBody>
      </p:sp>
    </p:spTree>
    <p:extLst>
      <p:ext uri="{BB962C8B-B14F-4D97-AF65-F5344CB8AC3E}">
        <p14:creationId xmlns:p14="http://schemas.microsoft.com/office/powerpoint/2010/main" val="3864951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A0C62D9B-3328-405A-3247-5E119C29C39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D26F19-43FA-06E8-F269-ABBBD18718A4}"/>
              </a:ext>
            </a:extLst>
          </p:cNvPr>
          <p:cNvSpPr txBox="1"/>
          <p:nvPr/>
        </p:nvSpPr>
        <p:spPr>
          <a:xfrm>
            <a:off x="560716" y="262268"/>
            <a:ext cx="11917233" cy="646331"/>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CAREER TRANSITION WORKBOOK</a:t>
            </a:r>
            <a:endParaRPr lang="en-US" sz="3600" b="0" i="0" u="none" strike="noStrike" cap="none" dirty="0">
              <a:solidFill>
                <a:schemeClr val="dk2"/>
              </a:solidFill>
              <a:latin typeface="Gill Sans"/>
              <a:ea typeface="Gill Sans"/>
              <a:cs typeface="Gill Sans"/>
              <a:sym typeface="Gill Sans"/>
            </a:endParaRPr>
          </a:p>
        </p:txBody>
      </p:sp>
      <p:sp>
        <p:nvSpPr>
          <p:cNvPr id="2" name="TextBox 1">
            <a:extLst>
              <a:ext uri="{FF2B5EF4-FFF2-40B4-BE49-F238E27FC236}">
                <a16:creationId xmlns:a16="http://schemas.microsoft.com/office/drawing/2014/main" id="{CA61BA4B-9EE4-5FDE-F5C0-179127E88306}"/>
              </a:ext>
            </a:extLst>
          </p:cNvPr>
          <p:cNvSpPr txBox="1"/>
          <p:nvPr/>
        </p:nvSpPr>
        <p:spPr>
          <a:xfrm>
            <a:off x="848582" y="1348666"/>
            <a:ext cx="11343418" cy="6247864"/>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2800" b="1" dirty="0">
                <a:solidFill>
                  <a:schemeClr val="dk2"/>
                </a:solidFill>
                <a:latin typeface="Gill Sans"/>
                <a:ea typeface="Gill Sans"/>
                <a:cs typeface="Gill Sans"/>
                <a:sym typeface="Gill Sans"/>
              </a:rPr>
              <a:t>LEARN → REFLECT → CONTINUE</a:t>
            </a:r>
          </a:p>
          <a:p>
            <a:pPr marL="0" marR="0" lvl="0" indent="0" rtl="0">
              <a:spcBef>
                <a:spcPts val="0"/>
              </a:spcBef>
              <a:spcAft>
                <a:spcPts val="0"/>
              </a:spcAft>
              <a:buNone/>
            </a:pPr>
            <a:r>
              <a:rPr lang="es-ES" sz="2800" dirty="0" err="1">
                <a:solidFill>
                  <a:schemeClr val="dk2"/>
                </a:solidFill>
                <a:latin typeface="Gill Sans"/>
                <a:ea typeface="Gill Sans"/>
                <a:cs typeface="Gill Sans"/>
                <a:sym typeface="Gill Sans"/>
              </a:rPr>
              <a:t>Follow</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concepts</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examples</a:t>
            </a:r>
            <a:r>
              <a:rPr lang="es-ES" sz="2800" dirty="0">
                <a:solidFill>
                  <a:schemeClr val="dk2"/>
                </a:solidFill>
                <a:latin typeface="Gill Sans"/>
                <a:ea typeface="Gill Sans"/>
                <a:cs typeface="Gill Sans"/>
                <a:sym typeface="Gill Sans"/>
              </a:rPr>
              <a:t> and </a:t>
            </a:r>
            <a:r>
              <a:rPr lang="es-ES" sz="2800" dirty="0" err="1">
                <a:solidFill>
                  <a:schemeClr val="dk2"/>
                </a:solidFill>
                <a:latin typeface="Gill Sans"/>
                <a:ea typeface="Gill Sans"/>
                <a:cs typeface="Gill Sans"/>
                <a:sym typeface="Gill Sans"/>
              </a:rPr>
              <a:t>tools</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we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cover</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each</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day</a:t>
            </a:r>
            <a:r>
              <a:rPr lang="es-ES" sz="2800" dirty="0">
                <a:solidFill>
                  <a:schemeClr val="dk2"/>
                </a:solidFill>
                <a:latin typeface="Gill Sans"/>
                <a:ea typeface="Gill Sans"/>
                <a:cs typeface="Gill Sans"/>
                <a:sym typeface="Gill Sans"/>
              </a:rPr>
              <a:t>.</a:t>
            </a:r>
          </a:p>
          <a:p>
            <a:pPr marL="0" marR="0" lvl="0" indent="0" rtl="0">
              <a:spcBef>
                <a:spcPts val="0"/>
              </a:spcBef>
              <a:spcAft>
                <a:spcPts val="0"/>
              </a:spcAft>
              <a:buNone/>
            </a:pPr>
            <a:r>
              <a:rPr lang="es-ES" sz="2800" dirty="0" err="1">
                <a:solidFill>
                  <a:schemeClr val="dk2"/>
                </a:solidFill>
                <a:latin typeface="Gill Sans"/>
                <a:ea typeface="Gill Sans"/>
                <a:cs typeface="Gill Sans"/>
                <a:sym typeface="Gill Sans"/>
              </a:rPr>
              <a:t>We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will</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make</a:t>
            </a:r>
            <a:r>
              <a:rPr lang="es-ES" sz="2800" dirty="0">
                <a:solidFill>
                  <a:schemeClr val="dk2"/>
                </a:solidFill>
                <a:latin typeface="Gill Sans"/>
                <a:ea typeface="Gill Sans"/>
                <a:cs typeface="Gill Sans"/>
                <a:sym typeface="Gill Sans"/>
              </a:rPr>
              <a:t> time </a:t>
            </a:r>
            <a:r>
              <a:rPr lang="es-ES" sz="2800" dirty="0" err="1">
                <a:solidFill>
                  <a:schemeClr val="dk2"/>
                </a:solidFill>
                <a:latin typeface="Gill Sans"/>
                <a:ea typeface="Gill Sans"/>
                <a:cs typeface="Gill Sans"/>
                <a:sym typeface="Gill Sans"/>
              </a:rPr>
              <a:t>for</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selected</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Reflection</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exercises</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during</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sessions</a:t>
            </a:r>
            <a:r>
              <a:rPr lang="es-ES" sz="2800" dirty="0">
                <a:solidFill>
                  <a:schemeClr val="dk2"/>
                </a:solidFill>
                <a:latin typeface="Gill Sans"/>
                <a:ea typeface="Gill Sans"/>
                <a:cs typeface="Gill Sans"/>
                <a:sym typeface="Gill Sans"/>
              </a:rPr>
              <a:t>.</a:t>
            </a:r>
          </a:p>
          <a:p>
            <a:endParaRPr lang="es-ES" sz="2800" b="1" dirty="0">
              <a:solidFill>
                <a:schemeClr val="dk2"/>
              </a:solidFill>
              <a:latin typeface="Gill Sans"/>
              <a:ea typeface="Gill Sans"/>
              <a:cs typeface="Gill Sans"/>
              <a:sym typeface="Gill Sans"/>
            </a:endParaRPr>
          </a:p>
          <a:p>
            <a:r>
              <a:rPr lang="es-ES" sz="2800" b="1" dirty="0">
                <a:solidFill>
                  <a:schemeClr val="dk2"/>
                </a:solidFill>
                <a:latin typeface="Gill Sans"/>
                <a:ea typeface="Gill Sans"/>
                <a:cs typeface="Gill Sans"/>
                <a:sym typeface="Gill Sans"/>
              </a:rPr>
              <a:t>CONTINUE YOUR JOURNEY</a:t>
            </a:r>
            <a:br>
              <a:rPr lang="es-ES" sz="2800" dirty="0">
                <a:solidFill>
                  <a:schemeClr val="dk2"/>
                </a:solidFill>
                <a:latin typeface="Gill Sans"/>
                <a:ea typeface="Gill Sans"/>
                <a:cs typeface="Gill Sans"/>
                <a:sym typeface="Gill Sans"/>
              </a:rPr>
            </a:br>
            <a:r>
              <a:rPr lang="es-ES" sz="2800" dirty="0" err="1">
                <a:solidFill>
                  <a:schemeClr val="dk2"/>
                </a:solidFill>
                <a:latin typeface="Gill Sans"/>
                <a:ea typeface="Gill Sans"/>
                <a:cs typeface="Gill Sans"/>
                <a:sym typeface="Gill Sans"/>
              </a:rPr>
              <a:t>Take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learning</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beyond</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sessions</a:t>
            </a:r>
            <a:r>
              <a:rPr lang="es-ES" sz="2800" dirty="0">
                <a:solidFill>
                  <a:schemeClr val="dk2"/>
                </a:solidFill>
                <a:latin typeface="Gill Sans"/>
                <a:ea typeface="Gill Sans"/>
                <a:cs typeface="Gill Sans"/>
                <a:sym typeface="Gill Sans"/>
              </a:rPr>
              <a:t>: explore, </a:t>
            </a:r>
            <a:r>
              <a:rPr lang="es-ES" sz="2800" dirty="0" err="1">
                <a:solidFill>
                  <a:schemeClr val="dk2"/>
                </a:solidFill>
                <a:latin typeface="Gill Sans"/>
                <a:ea typeface="Gill Sans"/>
                <a:cs typeface="Gill Sans"/>
                <a:sym typeface="Gill Sans"/>
              </a:rPr>
              <a:t>experiment</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talk</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to</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people</a:t>
            </a:r>
            <a:r>
              <a:rPr lang="es-ES" sz="2800" dirty="0">
                <a:solidFill>
                  <a:schemeClr val="dk2"/>
                </a:solidFill>
                <a:latin typeface="Gill Sans"/>
                <a:ea typeface="Gill Sans"/>
                <a:cs typeface="Gill Sans"/>
                <a:sym typeface="Gill Sans"/>
              </a:rPr>
              <a:t> and test </a:t>
            </a:r>
            <a:r>
              <a:rPr lang="es-ES" sz="2800" dirty="0" err="1">
                <a:solidFill>
                  <a:schemeClr val="dk2"/>
                </a:solidFill>
                <a:latin typeface="Gill Sans"/>
                <a:ea typeface="Gill Sans"/>
                <a:cs typeface="Gill Sans"/>
                <a:sym typeface="Gill Sans"/>
              </a:rPr>
              <a:t>what</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you</a:t>
            </a:r>
            <a:r>
              <a:rPr lang="es-ES" sz="2800" dirty="0">
                <a:solidFill>
                  <a:schemeClr val="dk2"/>
                </a:solidFill>
                <a:latin typeface="Gill Sans"/>
                <a:ea typeface="Gill Sans"/>
                <a:cs typeface="Gill Sans"/>
                <a:sym typeface="Gill Sans"/>
              </a:rPr>
              <a:t> are </a:t>
            </a:r>
            <a:r>
              <a:rPr lang="es-ES" sz="2800" dirty="0" err="1">
                <a:solidFill>
                  <a:schemeClr val="dk2"/>
                </a:solidFill>
                <a:latin typeface="Gill Sans"/>
                <a:ea typeface="Gill Sans"/>
                <a:cs typeface="Gill Sans"/>
                <a:sym typeface="Gill Sans"/>
              </a:rPr>
              <a:t>learning</a:t>
            </a:r>
            <a:r>
              <a:rPr lang="es-ES" sz="2800" dirty="0">
                <a:solidFill>
                  <a:schemeClr val="dk2"/>
                </a:solidFill>
                <a:latin typeface="Gill Sans"/>
                <a:ea typeface="Gill Sans"/>
                <a:cs typeface="Gill Sans"/>
                <a:sym typeface="Gill Sans"/>
              </a:rPr>
              <a:t> in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market</a:t>
            </a:r>
            <a:r>
              <a:rPr lang="es-ES" sz="2800" dirty="0">
                <a:solidFill>
                  <a:schemeClr val="dk2"/>
                </a:solidFill>
                <a:latin typeface="Gill Sans"/>
                <a:ea typeface="Gill Sans"/>
                <a:cs typeface="Gill Sans"/>
                <a:sym typeface="Gill Sans"/>
              </a:rPr>
              <a:t>.</a:t>
            </a:r>
          </a:p>
          <a:p>
            <a:endParaRPr lang="es-ES" sz="2800" dirty="0">
              <a:solidFill>
                <a:schemeClr val="dk2"/>
              </a:solidFill>
              <a:latin typeface="Gill Sans"/>
              <a:ea typeface="Gill Sans"/>
              <a:cs typeface="Gill Sans"/>
              <a:sym typeface="Gill Sans"/>
            </a:endParaRPr>
          </a:p>
          <a:p>
            <a:r>
              <a:rPr lang="es-ES" sz="2800" b="1" dirty="0">
                <a:solidFill>
                  <a:schemeClr val="dk2"/>
                </a:solidFill>
                <a:latin typeface="Gill Sans"/>
                <a:ea typeface="Gill Sans"/>
                <a:cs typeface="Gill Sans"/>
                <a:sym typeface="Gill Sans"/>
              </a:rPr>
              <a:t>ROADMAP &amp; COACHING SUPPORT</a:t>
            </a:r>
            <a:endParaRPr lang="es-ES" sz="2800" dirty="0">
              <a:solidFill>
                <a:schemeClr val="dk2"/>
              </a:solidFill>
              <a:latin typeface="Gill Sans"/>
              <a:ea typeface="Gill Sans"/>
              <a:cs typeface="Gill Sans"/>
              <a:sym typeface="Gill Sans"/>
            </a:endParaRPr>
          </a:p>
          <a:p>
            <a:r>
              <a:rPr lang="es-ES" sz="2800" dirty="0">
                <a:solidFill>
                  <a:schemeClr val="dk2"/>
                </a:solidFill>
                <a:latin typeface="Gill Sans"/>
                <a:ea typeface="Gill Sans"/>
                <a:cs typeface="Gill Sans"/>
                <a:sym typeface="Gill Sans"/>
              </a:rPr>
              <a:t>Step-</a:t>
            </a:r>
            <a:r>
              <a:rPr lang="es-ES" sz="2800" dirty="0" err="1">
                <a:solidFill>
                  <a:schemeClr val="dk2"/>
                </a:solidFill>
                <a:latin typeface="Gill Sans"/>
                <a:ea typeface="Gill Sans"/>
                <a:cs typeface="Gill Sans"/>
                <a:sym typeface="Gill Sans"/>
              </a:rPr>
              <a:t>by</a:t>
            </a:r>
            <a:r>
              <a:rPr lang="es-ES" sz="2800" dirty="0">
                <a:solidFill>
                  <a:schemeClr val="dk2"/>
                </a:solidFill>
                <a:latin typeface="Gill Sans"/>
                <a:ea typeface="Gill Sans"/>
                <a:cs typeface="Gill Sans"/>
                <a:sym typeface="Gill Sans"/>
              </a:rPr>
              <a:t>-step </a:t>
            </a:r>
            <a:r>
              <a:rPr lang="es-ES" sz="2800" dirty="0" err="1">
                <a:solidFill>
                  <a:schemeClr val="dk2"/>
                </a:solidFill>
                <a:latin typeface="Gill Sans"/>
                <a:ea typeface="Gill Sans"/>
                <a:cs typeface="Gill Sans"/>
                <a:sym typeface="Gill Sans"/>
              </a:rPr>
              <a:t>guidance</a:t>
            </a:r>
            <a:r>
              <a:rPr lang="es-ES" sz="2800" dirty="0">
                <a:solidFill>
                  <a:schemeClr val="dk2"/>
                </a:solidFill>
                <a:latin typeface="Gill Sans"/>
                <a:ea typeface="Gill Sans"/>
                <a:cs typeface="Gill Sans"/>
                <a:sym typeface="Gill Sans"/>
              </a:rPr>
              <a:t> and </a:t>
            </a:r>
            <a:r>
              <a:rPr lang="es-ES" sz="2800" dirty="0" err="1">
                <a:solidFill>
                  <a:schemeClr val="dk2"/>
                </a:solidFill>
                <a:latin typeface="Gill Sans"/>
                <a:ea typeface="Gill Sans"/>
                <a:cs typeface="Gill Sans"/>
                <a:sym typeface="Gill Sans"/>
              </a:rPr>
              <a:t>making</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most</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of</a:t>
            </a:r>
            <a:r>
              <a:rPr lang="es-ES" sz="2800" dirty="0">
                <a:solidFill>
                  <a:schemeClr val="dk2"/>
                </a:solidFill>
                <a:latin typeface="Gill Sans"/>
                <a:ea typeface="Gill Sans"/>
                <a:cs typeface="Gill Sans"/>
                <a:sym typeface="Gill Sans"/>
              </a:rPr>
              <a:t> coaching </a:t>
            </a:r>
            <a:r>
              <a:rPr lang="es-ES" sz="2800" dirty="0" err="1">
                <a:solidFill>
                  <a:schemeClr val="dk2"/>
                </a:solidFill>
                <a:latin typeface="Gill Sans"/>
                <a:ea typeface="Gill Sans"/>
                <a:cs typeface="Gill Sans"/>
                <a:sym typeface="Gill Sans"/>
              </a:rPr>
              <a:t>support</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should</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you</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have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access</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to</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it</a:t>
            </a:r>
            <a:r>
              <a:rPr lang="es-ES" sz="2800" dirty="0">
                <a:solidFill>
                  <a:schemeClr val="dk2"/>
                </a:solidFill>
                <a:latin typeface="Gill Sans"/>
                <a:ea typeface="Gill Sans"/>
                <a:cs typeface="Gill Sans"/>
                <a:sym typeface="Gill Sans"/>
              </a:rPr>
              <a:t>. </a:t>
            </a:r>
          </a:p>
          <a:p>
            <a:pPr marL="0" marR="0" lvl="0" indent="0" rtl="0">
              <a:spcBef>
                <a:spcPts val="0"/>
              </a:spcBef>
              <a:spcAft>
                <a:spcPts val="0"/>
              </a:spcAft>
              <a:buNone/>
            </a:pPr>
            <a:endParaRPr lang="es-ES" sz="2800" dirty="0">
              <a:solidFill>
                <a:schemeClr val="dk2"/>
              </a:solidFill>
              <a:latin typeface="Gill Sans"/>
              <a:ea typeface="Gill Sans"/>
              <a:cs typeface="Gill Sans"/>
              <a:sym typeface="Gill Sans"/>
            </a:endParaRPr>
          </a:p>
          <a:p>
            <a:pPr marL="0" marR="0" lvl="0" indent="0" rtl="0">
              <a:spcBef>
                <a:spcPts val="0"/>
              </a:spcBef>
              <a:spcAft>
                <a:spcPts val="0"/>
              </a:spcAft>
              <a:buNone/>
            </a:pPr>
            <a:endParaRPr lang="es-ES" sz="2800" dirty="0">
              <a:solidFill>
                <a:schemeClr val="dk2"/>
              </a:solidFill>
              <a:latin typeface="Gill Sans"/>
              <a:ea typeface="Gill Sans"/>
              <a:cs typeface="Gill Sans"/>
              <a:sym typeface="Gill Sans"/>
            </a:endParaRPr>
          </a:p>
          <a:p>
            <a:pPr marL="0" marR="0" lvl="0" indent="0" rtl="0">
              <a:spcBef>
                <a:spcPts val="0"/>
              </a:spcBef>
              <a:spcAft>
                <a:spcPts val="0"/>
              </a:spcAft>
              <a:buNone/>
            </a:pPr>
            <a:endParaRPr lang="es-ES" sz="3600" dirty="0">
              <a:solidFill>
                <a:schemeClr val="dk2"/>
              </a:solidFill>
              <a:latin typeface="Gill Sans"/>
              <a:ea typeface="Gill Sans"/>
              <a:cs typeface="Gill Sans"/>
              <a:sym typeface="Gill Sans"/>
            </a:endParaRPr>
          </a:p>
        </p:txBody>
      </p:sp>
      <p:pic>
        <p:nvPicPr>
          <p:cNvPr id="3" name="Graphic 2" descr="Open book outline">
            <a:extLst>
              <a:ext uri="{FF2B5EF4-FFF2-40B4-BE49-F238E27FC236}">
                <a16:creationId xmlns:a16="http://schemas.microsoft.com/office/drawing/2014/main" id="{3AA1E761-8023-0FEC-B6C2-D3AEFCED02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55200" y="251821"/>
            <a:ext cx="1928485" cy="1928485"/>
          </a:xfrm>
          <a:prstGeom prst="rect">
            <a:avLst/>
          </a:prstGeom>
        </p:spPr>
      </p:pic>
    </p:spTree>
    <p:extLst>
      <p:ext uri="{BB962C8B-B14F-4D97-AF65-F5344CB8AC3E}">
        <p14:creationId xmlns:p14="http://schemas.microsoft.com/office/powerpoint/2010/main" val="3080394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FE9700F6-3DFC-7E73-F1B0-407D54EDC1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A15742-36DC-BA9D-CEF7-0566D33445F8}"/>
              </a:ext>
            </a:extLst>
          </p:cNvPr>
          <p:cNvSpPr txBox="1"/>
          <p:nvPr/>
        </p:nvSpPr>
        <p:spPr>
          <a:xfrm>
            <a:off x="571137" y="368821"/>
            <a:ext cx="11917233" cy="646331"/>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WORKBOOK_ </a:t>
            </a:r>
            <a:r>
              <a:rPr lang="es-ES" sz="3600" b="1" i="0" u="none" strike="noStrike" cap="none" dirty="0">
                <a:solidFill>
                  <a:schemeClr val="dk2"/>
                </a:solidFill>
                <a:latin typeface="Gill Sans"/>
                <a:ea typeface="Gill Sans"/>
                <a:cs typeface="Gill Sans"/>
                <a:sym typeface="Gill Sans"/>
              </a:rPr>
              <a:t>GUIDED TOUR </a:t>
            </a:r>
            <a:endParaRPr lang="en-US" sz="3600" b="0" i="0" u="none" strike="noStrike" cap="none" dirty="0">
              <a:solidFill>
                <a:schemeClr val="dk2"/>
              </a:solidFill>
              <a:latin typeface="Gill Sans"/>
              <a:ea typeface="Gill Sans"/>
              <a:cs typeface="Gill Sans"/>
              <a:sym typeface="Gill Sans"/>
            </a:endParaRPr>
          </a:p>
        </p:txBody>
      </p:sp>
      <p:sp>
        <p:nvSpPr>
          <p:cNvPr id="2" name="TextBox 1">
            <a:extLst>
              <a:ext uri="{FF2B5EF4-FFF2-40B4-BE49-F238E27FC236}">
                <a16:creationId xmlns:a16="http://schemas.microsoft.com/office/drawing/2014/main" id="{FB41788F-0C96-8168-8E86-C7BB0F06471E}"/>
              </a:ext>
            </a:extLst>
          </p:cNvPr>
          <p:cNvSpPr txBox="1"/>
          <p:nvPr/>
        </p:nvSpPr>
        <p:spPr>
          <a:xfrm>
            <a:off x="931259" y="1458592"/>
            <a:ext cx="11917233" cy="4955203"/>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1. </a:t>
            </a:r>
            <a:r>
              <a:rPr lang="es-ES" sz="2800" dirty="0" err="1">
                <a:solidFill>
                  <a:schemeClr val="dk2"/>
                </a:solidFill>
                <a:latin typeface="Gill Sans"/>
                <a:ea typeface="Gill Sans"/>
                <a:cs typeface="Gill Sans"/>
                <a:sym typeface="Gill Sans"/>
              </a:rPr>
              <a:t>Download</a:t>
            </a:r>
            <a:r>
              <a:rPr lang="es-ES" sz="2800" dirty="0">
                <a:solidFill>
                  <a:schemeClr val="dk2"/>
                </a:solidFill>
                <a:latin typeface="Gill Sans"/>
                <a:ea typeface="Gill Sans"/>
                <a:cs typeface="Gill Sans"/>
                <a:sym typeface="Gill Sans"/>
              </a:rPr>
              <a:t> and open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workbook</a:t>
            </a:r>
            <a:r>
              <a:rPr lang="es-ES" sz="2800" dirty="0">
                <a:solidFill>
                  <a:schemeClr val="dk2"/>
                </a:solidFill>
                <a:latin typeface="Gill Sans"/>
                <a:ea typeface="Gill Sans"/>
                <a:cs typeface="Gill Sans"/>
                <a:sym typeface="Gill Sans"/>
              </a:rPr>
              <a:t>_ </a:t>
            </a:r>
            <a:r>
              <a:rPr lang="es-ES" sz="2800" b="1" dirty="0">
                <a:solidFill>
                  <a:schemeClr val="dk2"/>
                </a:solidFill>
                <a:latin typeface="Gill Sans"/>
                <a:ea typeface="Gill Sans"/>
                <a:cs typeface="Gill Sans"/>
                <a:sym typeface="Gill Sans"/>
              </a:rPr>
              <a:t>1 minute </a:t>
            </a:r>
            <a:r>
              <a:rPr lang="es-ES" sz="2800" b="1" dirty="0" err="1">
                <a:solidFill>
                  <a:schemeClr val="dk2"/>
                </a:solidFill>
                <a:latin typeface="Gill Sans"/>
                <a:ea typeface="Gill Sans"/>
                <a:cs typeface="Gill Sans"/>
                <a:sym typeface="Gill Sans"/>
              </a:rPr>
              <a:t>perusal</a:t>
            </a:r>
            <a:endParaRPr lang="es-ES" sz="2800" b="1" dirty="0">
              <a:solidFill>
                <a:schemeClr val="dk2"/>
              </a:solidFill>
              <a:latin typeface="Gill Sans"/>
              <a:ea typeface="Gill Sans"/>
              <a:cs typeface="Gill Sans"/>
              <a:sym typeface="Gill Sans"/>
            </a:endParaRPr>
          </a:p>
          <a:p>
            <a:pPr marL="0" marR="0" lvl="0" indent="0" rtl="0">
              <a:spcBef>
                <a:spcPts val="0"/>
              </a:spcBef>
              <a:spcAft>
                <a:spcPts val="0"/>
              </a:spcAft>
              <a:buNone/>
            </a:pPr>
            <a:endParaRPr lang="es-ES" sz="2800" dirty="0">
              <a:solidFill>
                <a:schemeClr val="dk2"/>
              </a:solidFill>
              <a:latin typeface="Gill Sans"/>
              <a:ea typeface="Gill Sans"/>
              <a:cs typeface="Gill Sans"/>
              <a:sym typeface="Gill Sans"/>
            </a:endParaRP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2. </a:t>
            </a:r>
            <a:r>
              <a:rPr lang="es-ES" sz="2800" dirty="0" err="1">
                <a:solidFill>
                  <a:schemeClr val="dk2"/>
                </a:solidFill>
                <a:latin typeface="Gill Sans"/>
                <a:ea typeface="Gill Sans"/>
                <a:cs typeface="Gill Sans"/>
                <a:sym typeface="Gill Sans"/>
              </a:rPr>
              <a:t>Go</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to</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Contents</a:t>
            </a:r>
            <a:r>
              <a:rPr lang="es-ES" sz="2800" dirty="0">
                <a:solidFill>
                  <a:schemeClr val="dk2"/>
                </a:solidFill>
                <a:latin typeface="Gill Sans"/>
                <a:ea typeface="Gill Sans"/>
                <a:cs typeface="Gill Sans"/>
                <a:sym typeface="Gill Sans"/>
              </a:rPr>
              <a:t> page (page 2)</a:t>
            </a:r>
          </a:p>
          <a:p>
            <a:pPr marL="0" marR="0" lvl="0" indent="0" rtl="0">
              <a:spcBef>
                <a:spcPts val="0"/>
              </a:spcBef>
              <a:spcAft>
                <a:spcPts val="0"/>
              </a:spcAft>
              <a:buNone/>
            </a:pPr>
            <a:endParaRPr lang="es-ES" sz="2800" dirty="0">
              <a:solidFill>
                <a:schemeClr val="dk2"/>
              </a:solidFill>
              <a:latin typeface="Gill Sans"/>
              <a:ea typeface="Gill Sans"/>
              <a:cs typeface="Gill Sans"/>
              <a:sym typeface="Gill Sans"/>
            </a:endParaRP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4. </a:t>
            </a:r>
            <a:r>
              <a:rPr lang="es-ES" sz="2800" dirty="0" err="1">
                <a:solidFill>
                  <a:schemeClr val="dk2"/>
                </a:solidFill>
                <a:latin typeface="Gill Sans"/>
                <a:ea typeface="Gill Sans"/>
                <a:cs typeface="Gill Sans"/>
                <a:sym typeface="Gill Sans"/>
              </a:rPr>
              <a:t>Find</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the</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practical</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exercises</a:t>
            </a:r>
            <a:r>
              <a:rPr lang="es-ES" sz="2800" dirty="0">
                <a:solidFill>
                  <a:schemeClr val="dk2"/>
                </a:solidFill>
                <a:latin typeface="Gill Sans"/>
                <a:ea typeface="Gill Sans"/>
                <a:cs typeface="Gill Sans"/>
                <a:sym typeface="Gill Sans"/>
              </a:rPr>
              <a:t> </a:t>
            </a:r>
            <a:r>
              <a:rPr lang="es-ES" sz="2800" dirty="0" err="1">
                <a:solidFill>
                  <a:schemeClr val="dk2"/>
                </a:solidFill>
                <a:latin typeface="Gill Sans"/>
                <a:ea typeface="Gill Sans"/>
                <a:cs typeface="Gill Sans"/>
                <a:sym typeface="Gill Sans"/>
              </a:rPr>
              <a:t>or</a:t>
            </a:r>
            <a:r>
              <a:rPr lang="es-ES" sz="2800" dirty="0">
                <a:solidFill>
                  <a:schemeClr val="dk2"/>
                </a:solidFill>
                <a:latin typeface="Gill Sans"/>
                <a:ea typeface="Gill Sans"/>
                <a:cs typeface="Gill Sans"/>
                <a:sym typeface="Gill Sans"/>
              </a:rPr>
              <a:t> REFLECTIONS in </a:t>
            </a:r>
            <a:r>
              <a:rPr lang="es-ES" sz="2800" dirty="0" err="1">
                <a:solidFill>
                  <a:schemeClr val="dk2"/>
                </a:solidFill>
                <a:latin typeface="Gill Sans"/>
                <a:ea typeface="Gill Sans"/>
                <a:cs typeface="Gill Sans"/>
                <a:sym typeface="Gill Sans"/>
              </a:rPr>
              <a:t>each</a:t>
            </a:r>
            <a:r>
              <a:rPr lang="es-ES" sz="2800" dirty="0">
                <a:solidFill>
                  <a:schemeClr val="dk2"/>
                </a:solidFill>
                <a:latin typeface="Gill Sans"/>
                <a:ea typeface="Gill Sans"/>
                <a:cs typeface="Gill Sans"/>
                <a:sym typeface="Gill Sans"/>
              </a:rPr>
              <a:t> Module</a:t>
            </a: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	1. Page 6</a:t>
            </a: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	2. Pages 9 &amp; 13</a:t>
            </a: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	3. Page 15</a:t>
            </a: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	4. Page 16</a:t>
            </a:r>
          </a:p>
          <a:p>
            <a:pPr marL="0" marR="0" lvl="0" indent="0" rtl="0">
              <a:spcBef>
                <a:spcPts val="0"/>
              </a:spcBef>
              <a:spcAft>
                <a:spcPts val="0"/>
              </a:spcAft>
              <a:buNone/>
            </a:pPr>
            <a:r>
              <a:rPr lang="es-ES" sz="2800" dirty="0">
                <a:solidFill>
                  <a:schemeClr val="dk2"/>
                </a:solidFill>
                <a:latin typeface="Gill Sans"/>
                <a:ea typeface="Gill Sans"/>
                <a:cs typeface="Gill Sans"/>
                <a:sym typeface="Gill Sans"/>
              </a:rPr>
              <a:t>	5. Page 19</a:t>
            </a:r>
          </a:p>
          <a:p>
            <a:pPr marL="0" marR="0" lvl="0" indent="0" rtl="0">
              <a:spcBef>
                <a:spcPts val="0"/>
              </a:spcBef>
              <a:spcAft>
                <a:spcPts val="0"/>
              </a:spcAft>
              <a:buNone/>
            </a:pPr>
            <a:endParaRPr lang="es-ES" sz="3600" dirty="0">
              <a:solidFill>
                <a:schemeClr val="dk2"/>
              </a:solidFill>
              <a:latin typeface="Gill Sans"/>
              <a:ea typeface="Gill Sans"/>
              <a:cs typeface="Gill Sans"/>
              <a:sym typeface="Gill Sans"/>
            </a:endParaRPr>
          </a:p>
        </p:txBody>
      </p:sp>
      <p:pic>
        <p:nvPicPr>
          <p:cNvPr id="4" name="Graphic 3" descr="Open book outline">
            <a:extLst>
              <a:ext uri="{FF2B5EF4-FFF2-40B4-BE49-F238E27FC236}">
                <a16:creationId xmlns:a16="http://schemas.microsoft.com/office/drawing/2014/main" id="{7DEFAB1A-338F-2AC1-2E7C-811E662B25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55200" y="251821"/>
            <a:ext cx="1928485" cy="1928485"/>
          </a:xfrm>
          <a:prstGeom prst="rect">
            <a:avLst/>
          </a:prstGeom>
        </p:spPr>
      </p:pic>
      <p:sp>
        <p:nvSpPr>
          <p:cNvPr id="3" name="Google Shape;352;p11">
            <a:extLst>
              <a:ext uri="{FF2B5EF4-FFF2-40B4-BE49-F238E27FC236}">
                <a16:creationId xmlns:a16="http://schemas.microsoft.com/office/drawing/2014/main" id="{CF833F4B-0EE4-103B-D36D-2FE84B9DBA5C}"/>
              </a:ext>
            </a:extLst>
          </p:cNvPr>
          <p:cNvSpPr txBox="1"/>
          <p:nvPr/>
        </p:nvSpPr>
        <p:spPr>
          <a:xfrm>
            <a:off x="3798742" y="6072445"/>
            <a:ext cx="8689628" cy="784790"/>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i="1" dirty="0" err="1">
                <a:solidFill>
                  <a:schemeClr val="bg2"/>
                </a:solidFill>
                <a:latin typeface="Gill Sans"/>
                <a:cs typeface="Gill Sans"/>
              </a:rPr>
              <a:t>If</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a:t>
            </a:r>
            <a:r>
              <a:rPr lang="es-ES" sz="2500" i="1" dirty="0" err="1">
                <a:solidFill>
                  <a:schemeClr val="bg2"/>
                </a:solidFill>
                <a:latin typeface="Gill Sans"/>
                <a:cs typeface="Gill Sans"/>
              </a:rPr>
              <a:t>have</a:t>
            </a:r>
            <a:r>
              <a:rPr lang="es-ES" sz="2500" i="1" dirty="0">
                <a:solidFill>
                  <a:schemeClr val="bg2"/>
                </a:solidFill>
                <a:latin typeface="Gill Sans"/>
                <a:cs typeface="Gill Sans"/>
              </a:rPr>
              <a:t> </a:t>
            </a:r>
            <a:r>
              <a:rPr lang="es-ES" sz="2500" i="1" dirty="0" err="1">
                <a:solidFill>
                  <a:schemeClr val="bg2"/>
                </a:solidFill>
                <a:latin typeface="Gill Sans"/>
                <a:cs typeface="Gill Sans"/>
              </a:rPr>
              <a:t>to</a:t>
            </a:r>
            <a:r>
              <a:rPr lang="es-ES" sz="2500" i="1" dirty="0">
                <a:solidFill>
                  <a:schemeClr val="bg2"/>
                </a:solidFill>
                <a:latin typeface="Gill Sans"/>
                <a:cs typeface="Gill Sans"/>
              </a:rPr>
              <a:t> miss a </a:t>
            </a:r>
            <a:r>
              <a:rPr lang="es-ES" sz="2500" i="1" dirty="0" err="1">
                <a:solidFill>
                  <a:schemeClr val="bg2"/>
                </a:solidFill>
                <a:latin typeface="Gill Sans"/>
                <a:cs typeface="Gill Sans"/>
              </a:rPr>
              <a:t>session</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can </a:t>
            </a:r>
            <a:r>
              <a:rPr lang="es-ES" sz="2500" i="1" dirty="0" err="1">
                <a:solidFill>
                  <a:schemeClr val="bg2"/>
                </a:solidFill>
                <a:latin typeface="Gill Sans"/>
                <a:cs typeface="Gill Sans"/>
              </a:rPr>
              <a:t>make</a:t>
            </a:r>
            <a:r>
              <a:rPr lang="es-ES" sz="2500" i="1" dirty="0">
                <a:solidFill>
                  <a:schemeClr val="bg2"/>
                </a:solidFill>
                <a:latin typeface="Gill Sans"/>
                <a:cs typeface="Gill Sans"/>
              </a:rPr>
              <a:t> </a:t>
            </a:r>
            <a:r>
              <a:rPr lang="es-ES" sz="2500" i="1" dirty="0" err="1">
                <a:solidFill>
                  <a:schemeClr val="bg2"/>
                </a:solidFill>
                <a:latin typeface="Gill Sans"/>
                <a:cs typeface="Gill Sans"/>
              </a:rPr>
              <a:t>it</a:t>
            </a:r>
            <a:r>
              <a:rPr lang="es-ES" sz="2500" i="1" dirty="0">
                <a:solidFill>
                  <a:schemeClr val="bg2"/>
                </a:solidFill>
                <a:latin typeface="Gill Sans"/>
                <a:cs typeface="Gill Sans"/>
              </a:rPr>
              <a:t> up </a:t>
            </a:r>
            <a:r>
              <a:rPr lang="es-ES" sz="2500" i="1" dirty="0" err="1">
                <a:solidFill>
                  <a:schemeClr val="bg2"/>
                </a:solidFill>
                <a:latin typeface="Gill Sans"/>
                <a:cs typeface="Gill Sans"/>
              </a:rPr>
              <a:t>with</a:t>
            </a:r>
            <a:r>
              <a:rPr lang="es-ES" sz="2500" i="1" dirty="0">
                <a:solidFill>
                  <a:schemeClr val="bg2"/>
                </a:solidFill>
                <a:latin typeface="Gill Sans"/>
                <a:cs typeface="Gill Sans"/>
              </a:rPr>
              <a:t> </a:t>
            </a:r>
            <a:r>
              <a:rPr lang="es-ES" sz="2500" i="1" dirty="0" err="1">
                <a:solidFill>
                  <a:schemeClr val="bg2"/>
                </a:solidFill>
                <a:latin typeface="Gill Sans"/>
                <a:cs typeface="Gill Sans"/>
              </a:rPr>
              <a:t>the</a:t>
            </a:r>
            <a:r>
              <a:rPr lang="es-ES" sz="2500" i="1" dirty="0">
                <a:solidFill>
                  <a:schemeClr val="bg2"/>
                </a:solidFill>
                <a:latin typeface="Gill Sans"/>
                <a:cs typeface="Gill Sans"/>
              </a:rPr>
              <a:t> </a:t>
            </a:r>
            <a:r>
              <a:rPr lang="es-ES" sz="2500" i="1" dirty="0" err="1">
                <a:solidFill>
                  <a:schemeClr val="bg2"/>
                </a:solidFill>
                <a:latin typeface="Gill Sans"/>
                <a:cs typeface="Gill Sans"/>
              </a:rPr>
              <a:t>Workbook</a:t>
            </a:r>
            <a:endParaRPr lang="es-ES" sz="2500" i="1" dirty="0">
              <a:solidFill>
                <a:schemeClr val="tx1"/>
              </a:solidFill>
              <a:latin typeface="Gill Sans"/>
              <a:cs typeface="Gill Sans"/>
            </a:endParaRPr>
          </a:p>
        </p:txBody>
      </p:sp>
      <p:pic>
        <p:nvPicPr>
          <p:cNvPr id="6" name="Picture 5">
            <a:extLst>
              <a:ext uri="{FF2B5EF4-FFF2-40B4-BE49-F238E27FC236}">
                <a16:creationId xmlns:a16="http://schemas.microsoft.com/office/drawing/2014/main" id="{C21C9C18-E502-6736-BE72-2775EBBA9CB1}"/>
              </a:ext>
            </a:extLst>
          </p:cNvPr>
          <p:cNvPicPr>
            <a:picLocks noChangeAspect="1"/>
          </p:cNvPicPr>
          <p:nvPr/>
        </p:nvPicPr>
        <p:blipFill>
          <a:blip r:embed="rId4"/>
          <a:srcRect l="10900" t="76631" r="82649" b="11223"/>
          <a:stretch/>
        </p:blipFill>
        <p:spPr>
          <a:xfrm>
            <a:off x="3269953" y="5974379"/>
            <a:ext cx="635431" cy="673305"/>
          </a:xfrm>
          <a:prstGeom prst="rect">
            <a:avLst/>
          </a:prstGeom>
        </p:spPr>
      </p:pic>
      <p:pic>
        <p:nvPicPr>
          <p:cNvPr id="9" name="Graphic 8" descr="Marker with solid fill">
            <a:extLst>
              <a:ext uri="{FF2B5EF4-FFF2-40B4-BE49-F238E27FC236}">
                <a16:creationId xmlns:a16="http://schemas.microsoft.com/office/drawing/2014/main" id="{78DC5679-BD94-87B7-0CA2-53F3D2B97B5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28340" y="4036364"/>
            <a:ext cx="440780" cy="440780"/>
          </a:xfrm>
          <a:prstGeom prst="rect">
            <a:avLst/>
          </a:prstGeom>
        </p:spPr>
      </p:pic>
      <p:pic>
        <p:nvPicPr>
          <p:cNvPr id="10" name="Graphic 9" descr="Marker with solid fill">
            <a:extLst>
              <a:ext uri="{FF2B5EF4-FFF2-40B4-BE49-F238E27FC236}">
                <a16:creationId xmlns:a16="http://schemas.microsoft.com/office/drawing/2014/main" id="{33085438-4277-A47F-15E1-A7F2006371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28340" y="3592924"/>
            <a:ext cx="440780" cy="440780"/>
          </a:xfrm>
          <a:prstGeom prst="rect">
            <a:avLst/>
          </a:prstGeom>
        </p:spPr>
      </p:pic>
      <p:pic>
        <p:nvPicPr>
          <p:cNvPr id="12" name="Graphic 11" descr="Marker with solid fill">
            <a:extLst>
              <a:ext uri="{FF2B5EF4-FFF2-40B4-BE49-F238E27FC236}">
                <a16:creationId xmlns:a16="http://schemas.microsoft.com/office/drawing/2014/main" id="{0AAE7C92-314D-CDF8-3354-B37325CECD9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28340" y="4479804"/>
            <a:ext cx="440780" cy="440780"/>
          </a:xfrm>
          <a:prstGeom prst="rect">
            <a:avLst/>
          </a:prstGeom>
        </p:spPr>
      </p:pic>
      <p:pic>
        <p:nvPicPr>
          <p:cNvPr id="13" name="Graphic 12" descr="Marker with solid fill">
            <a:extLst>
              <a:ext uri="{FF2B5EF4-FFF2-40B4-BE49-F238E27FC236}">
                <a16:creationId xmlns:a16="http://schemas.microsoft.com/office/drawing/2014/main" id="{18444808-8130-45D3-8F36-B7DF49D77B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28340" y="4919976"/>
            <a:ext cx="440780" cy="440780"/>
          </a:xfrm>
          <a:prstGeom prst="rect">
            <a:avLst/>
          </a:prstGeom>
        </p:spPr>
      </p:pic>
      <p:pic>
        <p:nvPicPr>
          <p:cNvPr id="14" name="Graphic 13" descr="Marker with solid fill">
            <a:extLst>
              <a:ext uri="{FF2B5EF4-FFF2-40B4-BE49-F238E27FC236}">
                <a16:creationId xmlns:a16="http://schemas.microsoft.com/office/drawing/2014/main" id="{703FB087-66A6-21EE-664B-12F9DE3ADA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38031" y="5360756"/>
            <a:ext cx="440780" cy="440780"/>
          </a:xfrm>
          <a:prstGeom prst="rect">
            <a:avLst/>
          </a:prstGeom>
        </p:spPr>
      </p:pic>
    </p:spTree>
    <p:extLst>
      <p:ext uri="{BB962C8B-B14F-4D97-AF65-F5344CB8AC3E}">
        <p14:creationId xmlns:p14="http://schemas.microsoft.com/office/powerpoint/2010/main" val="2239767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9" name="Google Shape;229;p1"/>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0" name="Google Shape;230;p1"/>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1" name="Google Shape;231;p1"/>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2" name="Google Shape;232;p1"/>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3" name="Google Shape;233;p1"/>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4" name="Google Shape;234;p1"/>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 name="TextBox 1">
            <a:extLst>
              <a:ext uri="{FF2B5EF4-FFF2-40B4-BE49-F238E27FC236}">
                <a16:creationId xmlns:a16="http://schemas.microsoft.com/office/drawing/2014/main" id="{5F68976C-B4FC-9E41-D1B3-61E0626AB5D9}"/>
              </a:ext>
            </a:extLst>
          </p:cNvPr>
          <p:cNvSpPr txBox="1"/>
          <p:nvPr/>
        </p:nvSpPr>
        <p:spPr>
          <a:xfrm>
            <a:off x="1430998" y="1997839"/>
            <a:ext cx="11917233" cy="2862322"/>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DAY 1. </a:t>
            </a:r>
            <a:r>
              <a:rPr lang="es-ES" sz="3600" dirty="0">
                <a:solidFill>
                  <a:schemeClr val="dk2"/>
                </a:solidFill>
                <a:latin typeface="Gill Sans"/>
                <a:ea typeface="Gill Sans"/>
                <a:cs typeface="Gill Sans"/>
                <a:sym typeface="Gill Sans"/>
              </a:rPr>
              <a:t>MAPPING THE PRIVATE SECTOR</a:t>
            </a:r>
          </a:p>
          <a:p>
            <a:pPr marL="0" marR="0" lvl="0" indent="0" rtl="0">
              <a:spcBef>
                <a:spcPts val="0"/>
              </a:spcBef>
              <a:spcAft>
                <a:spcPts val="0"/>
              </a:spcAft>
              <a:buNone/>
            </a:pPr>
            <a:r>
              <a:rPr lang="es-ES" sz="3600" b="1" i="0" u="none" strike="noStrike" cap="none" dirty="0">
                <a:solidFill>
                  <a:schemeClr val="bg2">
                    <a:lumMod val="20000"/>
                    <a:lumOff val="80000"/>
                  </a:schemeClr>
                </a:solidFill>
                <a:latin typeface="Gill Sans"/>
                <a:ea typeface="Gill Sans"/>
                <a:cs typeface="Gill Sans"/>
                <a:sym typeface="Gill Sans"/>
              </a:rPr>
              <a:t>DAY 2. </a:t>
            </a:r>
            <a:r>
              <a:rPr lang="es-ES" sz="3600" i="0" u="none" strike="noStrike" cap="none" dirty="0">
                <a:solidFill>
                  <a:schemeClr val="bg2">
                    <a:lumMod val="20000"/>
                    <a:lumOff val="80000"/>
                  </a:schemeClr>
                </a:solidFill>
                <a:latin typeface="Gill Sans"/>
                <a:ea typeface="Gill Sans"/>
                <a:cs typeface="Gill Sans"/>
                <a:sym typeface="Gill Sans"/>
              </a:rPr>
              <a:t>DESIGN THINKING YOUR CAREER </a:t>
            </a:r>
          </a:p>
          <a:p>
            <a:pPr marL="0" marR="0" lvl="0" indent="0" rtl="0">
              <a:spcBef>
                <a:spcPts val="0"/>
              </a:spcBef>
              <a:spcAft>
                <a:spcPts val="0"/>
              </a:spcAft>
              <a:buNone/>
            </a:pPr>
            <a:r>
              <a:rPr lang="es-ES" sz="3600" b="1" dirty="0">
                <a:solidFill>
                  <a:schemeClr val="bg2">
                    <a:lumMod val="20000"/>
                    <a:lumOff val="80000"/>
                  </a:schemeClr>
                </a:solidFill>
                <a:latin typeface="Gill Sans"/>
                <a:ea typeface="Gill Sans"/>
                <a:cs typeface="Gill Sans"/>
                <a:sym typeface="Gill Sans"/>
              </a:rPr>
              <a:t>DAY 3. </a:t>
            </a:r>
            <a:r>
              <a:rPr lang="es-ES" sz="3600" dirty="0">
                <a:solidFill>
                  <a:schemeClr val="bg2">
                    <a:lumMod val="20000"/>
                    <a:lumOff val="80000"/>
                  </a:schemeClr>
                </a:solidFill>
                <a:latin typeface="Gill Sans"/>
                <a:ea typeface="Gill Sans"/>
                <a:cs typeface="Gill Sans"/>
                <a:sym typeface="Gill Sans"/>
              </a:rPr>
              <a:t>JOB SEARCH STRATEGY</a:t>
            </a:r>
          </a:p>
          <a:p>
            <a:pPr marL="0" marR="0" lvl="0" indent="0" rtl="0">
              <a:spcBef>
                <a:spcPts val="0"/>
              </a:spcBef>
              <a:spcAft>
                <a:spcPts val="0"/>
              </a:spcAft>
              <a:buNone/>
            </a:pPr>
            <a:r>
              <a:rPr lang="es-ES" sz="3600" b="1" i="0" u="none" strike="noStrike" cap="none" dirty="0">
                <a:solidFill>
                  <a:schemeClr val="bg2">
                    <a:lumMod val="20000"/>
                    <a:lumOff val="80000"/>
                  </a:schemeClr>
                </a:solidFill>
                <a:latin typeface="Gill Sans"/>
                <a:ea typeface="Gill Sans"/>
                <a:cs typeface="Gill Sans"/>
                <a:sym typeface="Gill Sans"/>
              </a:rPr>
              <a:t>DAY 4. </a:t>
            </a:r>
            <a:r>
              <a:rPr lang="es-ES" sz="3600" i="0" u="none" strike="noStrike" cap="none" dirty="0">
                <a:solidFill>
                  <a:schemeClr val="bg2">
                    <a:lumMod val="20000"/>
                    <a:lumOff val="80000"/>
                  </a:schemeClr>
                </a:solidFill>
                <a:latin typeface="Gill Sans"/>
                <a:ea typeface="Gill Sans"/>
                <a:cs typeface="Gill Sans"/>
                <a:sym typeface="Gill Sans"/>
              </a:rPr>
              <a:t>APPLICATION MATERIALS</a:t>
            </a:r>
          </a:p>
          <a:p>
            <a:pPr marL="0" marR="0" lvl="0" indent="0" rtl="0">
              <a:spcBef>
                <a:spcPts val="0"/>
              </a:spcBef>
              <a:spcAft>
                <a:spcPts val="0"/>
              </a:spcAft>
              <a:buNone/>
            </a:pPr>
            <a:r>
              <a:rPr lang="es-ES" sz="3600" b="1" dirty="0">
                <a:solidFill>
                  <a:schemeClr val="bg2">
                    <a:lumMod val="20000"/>
                    <a:lumOff val="80000"/>
                  </a:schemeClr>
                </a:solidFill>
                <a:latin typeface="Gill Sans"/>
                <a:ea typeface="Gill Sans"/>
                <a:cs typeface="Gill Sans"/>
                <a:sym typeface="Gill Sans"/>
              </a:rPr>
              <a:t>DAY 5. </a:t>
            </a:r>
            <a:r>
              <a:rPr lang="es-ES" sz="3600" dirty="0">
                <a:solidFill>
                  <a:schemeClr val="bg2">
                    <a:lumMod val="20000"/>
                    <a:lumOff val="80000"/>
                  </a:schemeClr>
                </a:solidFill>
                <a:latin typeface="Gill Sans"/>
                <a:ea typeface="Gill Sans"/>
                <a:cs typeface="Gill Sans"/>
                <a:sym typeface="Gill Sans"/>
              </a:rPr>
              <a:t>COMPENSATION</a:t>
            </a:r>
            <a:endParaRPr lang="en-US" sz="3600" i="0" u="none" strike="noStrike" cap="none" dirty="0">
              <a:solidFill>
                <a:schemeClr val="bg2">
                  <a:lumMod val="20000"/>
                  <a:lumOff val="80000"/>
                </a:schemeClr>
              </a:solidFill>
              <a:latin typeface="Gill Sans"/>
              <a:ea typeface="Gill Sans"/>
              <a:cs typeface="Gill Sans"/>
              <a:sym typeface="Gill Sans"/>
            </a:endParaRPr>
          </a:p>
        </p:txBody>
      </p:sp>
      <p:sp>
        <p:nvSpPr>
          <p:cNvPr id="3" name="TextBox 2">
            <a:extLst>
              <a:ext uri="{FF2B5EF4-FFF2-40B4-BE49-F238E27FC236}">
                <a16:creationId xmlns:a16="http://schemas.microsoft.com/office/drawing/2014/main" id="{0FBCC332-319C-4C2D-AA26-38DB414FFA05}"/>
              </a:ext>
            </a:extLst>
          </p:cNvPr>
          <p:cNvSpPr txBox="1"/>
          <p:nvPr/>
        </p:nvSpPr>
        <p:spPr>
          <a:xfrm>
            <a:off x="461034" y="595134"/>
            <a:ext cx="11917233" cy="646331"/>
          </a:xfrm>
          <a:prstGeom prst="rect">
            <a:avLst/>
          </a:prstGeom>
          <a:noFill/>
        </p:spPr>
        <p:txBody>
          <a:bodyPr wrap="square" lIns="91440" tIns="45720" rIns="91440" bIns="45720" anchor="t">
            <a:spAutoFit/>
          </a:bodyPr>
          <a:lstStyle/>
          <a:p>
            <a:pPr marL="0" marR="0" lvl="0" indent="0" rtl="0">
              <a:spcBef>
                <a:spcPts val="0"/>
              </a:spcBef>
              <a:spcAft>
                <a:spcPts val="0"/>
              </a:spcAft>
              <a:buNone/>
            </a:pPr>
            <a:r>
              <a:rPr lang="es-ES" sz="3600" b="1" dirty="0">
                <a:solidFill>
                  <a:schemeClr val="dk2"/>
                </a:solidFill>
                <a:latin typeface="Gill Sans"/>
                <a:ea typeface="Gill Sans"/>
                <a:cs typeface="Gill Sans"/>
                <a:sym typeface="Gill Sans"/>
              </a:rPr>
              <a:t>CAREER TRANSITION READINESS PROGRAMME</a:t>
            </a:r>
            <a:endParaRPr lang="en-US" sz="3600" b="0" i="0" u="none" strike="noStrike" cap="none" dirty="0">
              <a:solidFill>
                <a:schemeClr val="dk2"/>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a:extLst>
            <a:ext uri="{FF2B5EF4-FFF2-40B4-BE49-F238E27FC236}">
              <a16:creationId xmlns:a16="http://schemas.microsoft.com/office/drawing/2014/main" id="{04AB9090-F14C-CB33-B34B-373D7C994A7A}"/>
            </a:ext>
          </a:extLst>
        </p:cNvPr>
        <p:cNvGrpSpPr/>
        <p:nvPr/>
      </p:nvGrpSpPr>
      <p:grpSpPr>
        <a:xfrm>
          <a:off x="0" y="0"/>
          <a:ext cx="0" cy="0"/>
          <a:chOff x="0" y="0"/>
          <a:chExt cx="0" cy="0"/>
        </a:xfrm>
      </p:grpSpPr>
      <p:sp>
        <p:nvSpPr>
          <p:cNvPr id="263" name="Google Shape;263;p3">
            <a:extLst>
              <a:ext uri="{FF2B5EF4-FFF2-40B4-BE49-F238E27FC236}">
                <a16:creationId xmlns:a16="http://schemas.microsoft.com/office/drawing/2014/main" id="{46780BAE-759E-E691-C607-E29E4FBC26C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sp>
        <p:nvSpPr>
          <p:cNvPr id="265" name="Google Shape;265;p3">
            <a:extLst>
              <a:ext uri="{FF2B5EF4-FFF2-40B4-BE49-F238E27FC236}">
                <a16:creationId xmlns:a16="http://schemas.microsoft.com/office/drawing/2014/main" id="{2BB59889-9A0E-990C-C744-1F7CAA456BC0}"/>
              </a:ext>
            </a:extLst>
          </p:cNvPr>
          <p:cNvSpPr txBox="1"/>
          <p:nvPr/>
        </p:nvSpPr>
        <p:spPr>
          <a:xfrm>
            <a:off x="2525248" y="2170803"/>
            <a:ext cx="8268303" cy="3416279"/>
          </a:xfrm>
          <a:prstGeom prst="rect">
            <a:avLst/>
          </a:prstGeom>
          <a:noFill/>
          <a:ln>
            <a:noFill/>
          </a:ln>
        </p:spPr>
        <p:txBody>
          <a:bodyPr spcFirstLastPara="1" wrap="square" lIns="91425" tIns="45700" rIns="91425" bIns="45700" anchor="t" anchorCtr="0">
            <a:spAutoFit/>
          </a:bodyPr>
          <a:lstStyle/>
          <a:p>
            <a:pPr marL="514350" indent="-514350">
              <a:buFont typeface="+mj-lt"/>
              <a:buAutoNum type="arabicPeriod"/>
              <a:defRPr sz="3800" b="1">
                <a:solidFill>
                  <a:srgbClr val="000000"/>
                </a:solidFill>
                <a:latin typeface="Calibri"/>
              </a:defRPr>
            </a:pPr>
            <a:r>
              <a:rPr lang="en-US" sz="2800" b="1" dirty="0">
                <a:solidFill>
                  <a:srgbClr val="0033A0"/>
                </a:solidFill>
                <a:latin typeface="Gill Sans"/>
              </a:rPr>
              <a:t>Fit Framework</a:t>
            </a:r>
          </a:p>
          <a:p>
            <a:pPr marL="514350" indent="-514350">
              <a:buFont typeface="+mj-lt"/>
              <a:buAutoNum type="arabicPeriod"/>
              <a:defRPr sz="3800" b="1">
                <a:solidFill>
                  <a:srgbClr val="000000"/>
                </a:solidFill>
                <a:latin typeface="Calibri"/>
              </a:defRPr>
            </a:pPr>
            <a:endParaRPr lang="en-US" sz="2800" b="1" dirty="0">
              <a:solidFill>
                <a:srgbClr val="0033A0"/>
              </a:solidFill>
              <a:latin typeface="Gill Sans"/>
            </a:endParaRPr>
          </a:p>
          <a:p>
            <a:pPr marL="514350" indent="-514350">
              <a:buFont typeface="+mj-lt"/>
              <a:buAutoNum type="arabicPeriod"/>
              <a:defRPr sz="3800" b="1">
                <a:solidFill>
                  <a:srgbClr val="000000"/>
                </a:solidFill>
                <a:latin typeface="Calibri"/>
              </a:defRPr>
            </a:pPr>
            <a:r>
              <a:rPr lang="en-US" sz="2800" b="1" dirty="0">
                <a:solidFill>
                  <a:srgbClr val="0033A0"/>
                </a:solidFill>
                <a:latin typeface="Gill Sans"/>
              </a:rPr>
              <a:t>Sector Deep Dive </a:t>
            </a:r>
          </a:p>
          <a:p>
            <a:pPr lvl="2">
              <a:defRPr sz="3800" b="1">
                <a:solidFill>
                  <a:srgbClr val="000000"/>
                </a:solidFill>
                <a:latin typeface="Calibri"/>
              </a:defRPr>
            </a:pPr>
            <a:r>
              <a:rPr lang="en-US" sz="2800" b="1" dirty="0">
                <a:solidFill>
                  <a:srgbClr val="0033A0"/>
                </a:solidFill>
                <a:latin typeface="Gill Sans"/>
              </a:rPr>
              <a:t>	</a:t>
            </a:r>
            <a:r>
              <a:rPr lang="en-US" sz="2000" b="1" dirty="0">
                <a:solidFill>
                  <a:srgbClr val="0033A0"/>
                </a:solidFill>
                <a:latin typeface="Gill Sans"/>
              </a:rPr>
              <a:t>Tech, Consulting, Industry, Consumer, Pharma, Finance, 	and Social Impact</a:t>
            </a:r>
          </a:p>
          <a:p>
            <a:pPr lvl="2">
              <a:defRPr sz="3800" b="1">
                <a:solidFill>
                  <a:srgbClr val="000000"/>
                </a:solidFill>
                <a:latin typeface="Calibri"/>
              </a:defRPr>
            </a:pPr>
            <a:endParaRPr lang="en-US" sz="2800" b="1" dirty="0">
              <a:solidFill>
                <a:srgbClr val="0033A0"/>
              </a:solidFill>
              <a:latin typeface="Gill Sans"/>
            </a:endParaRPr>
          </a:p>
          <a:p>
            <a:pPr marL="514350" indent="-514350">
              <a:buFont typeface="+mj-lt"/>
              <a:buAutoNum type="arabicPeriod"/>
              <a:defRPr sz="3800" b="1">
                <a:solidFill>
                  <a:srgbClr val="000000"/>
                </a:solidFill>
                <a:latin typeface="Calibri"/>
              </a:defRPr>
            </a:pPr>
            <a:r>
              <a:rPr lang="en-US" sz="2800" b="1" dirty="0">
                <a:solidFill>
                  <a:srgbClr val="0033A0"/>
                </a:solidFill>
                <a:latin typeface="Gill Sans"/>
              </a:rPr>
              <a:t>          Workbook </a:t>
            </a:r>
            <a:r>
              <a:rPr lang="en-US" sz="2800" b="1" dirty="0" err="1">
                <a:solidFill>
                  <a:srgbClr val="0033A0"/>
                </a:solidFill>
                <a:latin typeface="Gill Sans"/>
              </a:rPr>
              <a:t>Reflection_Module</a:t>
            </a:r>
            <a:r>
              <a:rPr lang="en-US" sz="2800" b="1" dirty="0">
                <a:solidFill>
                  <a:srgbClr val="0033A0"/>
                </a:solidFill>
                <a:latin typeface="Gill Sans"/>
              </a:rPr>
              <a:t> 1 </a:t>
            </a:r>
          </a:p>
          <a:p>
            <a:pPr>
              <a:defRPr sz="3800" b="1">
                <a:solidFill>
                  <a:srgbClr val="000000"/>
                </a:solidFill>
                <a:latin typeface="Calibri"/>
              </a:defRPr>
            </a:pPr>
            <a:endParaRPr lang="en-US" sz="2800" b="1" dirty="0">
              <a:solidFill>
                <a:srgbClr val="0033A0"/>
              </a:solidFill>
              <a:latin typeface="Gill Sans"/>
            </a:endParaRPr>
          </a:p>
        </p:txBody>
      </p:sp>
      <p:sp>
        <p:nvSpPr>
          <p:cNvPr id="266" name="Google Shape;266;p3">
            <a:extLst>
              <a:ext uri="{FF2B5EF4-FFF2-40B4-BE49-F238E27FC236}">
                <a16:creationId xmlns:a16="http://schemas.microsoft.com/office/drawing/2014/main" id="{D01BBF87-7B0D-1F27-17D7-1C78A3AA93B0}"/>
              </a:ext>
            </a:extLst>
          </p:cNvPr>
          <p:cNvSpPr/>
          <p:nvPr/>
        </p:nvSpPr>
        <p:spPr>
          <a:xfrm>
            <a:off x="5051"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a:extLst>
              <a:ext uri="{FF2B5EF4-FFF2-40B4-BE49-F238E27FC236}">
                <a16:creationId xmlns:a16="http://schemas.microsoft.com/office/drawing/2014/main" id="{73D930E2-423A-7FBE-AB3D-3BCF2AB86B61}"/>
              </a:ext>
            </a:extLst>
          </p:cNvPr>
          <p:cNvSpPr txBox="1"/>
          <p:nvPr/>
        </p:nvSpPr>
        <p:spPr>
          <a:xfrm>
            <a:off x="292459" y="594821"/>
            <a:ext cx="10392474"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sym typeface="Gill Sans"/>
              </a:rPr>
              <a:t>DAY 1 AGENDA: Mapping the Private Sector </a:t>
            </a:r>
            <a:endParaRPr dirty="0"/>
          </a:p>
        </p:txBody>
      </p:sp>
      <p:pic>
        <p:nvPicPr>
          <p:cNvPr id="4" name="Graphic 3" descr="Open book outline">
            <a:extLst>
              <a:ext uri="{FF2B5EF4-FFF2-40B4-BE49-F238E27FC236}">
                <a16:creationId xmlns:a16="http://schemas.microsoft.com/office/drawing/2014/main" id="{970BA27E-385D-9D7C-1E7B-9DC17497EB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36812" y="4451027"/>
            <a:ext cx="997040" cy="997040"/>
          </a:xfrm>
          <a:prstGeom prst="rect">
            <a:avLst/>
          </a:prstGeom>
        </p:spPr>
      </p:pic>
    </p:spTree>
    <p:extLst>
      <p:ext uri="{BB962C8B-B14F-4D97-AF65-F5344CB8AC3E}">
        <p14:creationId xmlns:p14="http://schemas.microsoft.com/office/powerpoint/2010/main" val="3824382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p4"/>
          <p:cNvSpPr/>
          <p:nvPr/>
        </p:nvSpPr>
        <p:spPr>
          <a:xfrm>
            <a:off x="6096001" y="-5316"/>
            <a:ext cx="6095999" cy="6863316"/>
          </a:xfrm>
          <a:prstGeom prst="rect">
            <a:avLst/>
          </a:prstGeom>
          <a:gradFill>
            <a:gsLst>
              <a:gs pos="0">
                <a:srgbClr val="FDC855"/>
              </a:gs>
              <a:gs pos="20000">
                <a:schemeClr val="lt1"/>
              </a:gs>
              <a:gs pos="80000">
                <a:schemeClr val="lt1"/>
              </a:gs>
              <a:gs pos="100000">
                <a:srgbClr val="FFEABB"/>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Gill Sans"/>
              <a:cs typeface="Arial"/>
              <a:sym typeface="Arial"/>
            </a:endParaRPr>
          </a:p>
        </p:txBody>
      </p:sp>
      <p:sp>
        <p:nvSpPr>
          <p:cNvPr id="274" name="Google Shape;274;p4"/>
          <p:cNvSpPr/>
          <p:nvPr/>
        </p:nvSpPr>
        <p:spPr>
          <a:xfrm>
            <a:off x="0" y="-5316"/>
            <a:ext cx="6096001" cy="6863316"/>
          </a:xfrm>
          <a:prstGeom prst="rect">
            <a:avLst/>
          </a:prstGeom>
          <a:gradFill>
            <a:gsLst>
              <a:gs pos="0">
                <a:schemeClr val="accent1"/>
              </a:gs>
              <a:gs pos="20000">
                <a:schemeClr val="lt1"/>
              </a:gs>
              <a:gs pos="80000">
                <a:schemeClr val="lt1"/>
              </a:gs>
              <a:gs pos="100000">
                <a:srgbClr val="DCE8FA"/>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Gill Sans"/>
              <a:cs typeface="Arial"/>
              <a:sym typeface="Arial"/>
            </a:endParaRPr>
          </a:p>
        </p:txBody>
      </p:sp>
      <p:sp>
        <p:nvSpPr>
          <p:cNvPr id="275" name="Google Shape;275;p4"/>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cs typeface="Arial"/>
              <a:sym typeface="Arial"/>
            </a:endParaRPr>
          </a:p>
        </p:txBody>
      </p:sp>
      <p:sp>
        <p:nvSpPr>
          <p:cNvPr id="276" name="Google Shape;276;p4"/>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QUESTION FOR YOU</a:t>
            </a:r>
          </a:p>
        </p:txBody>
      </p:sp>
      <p:sp>
        <p:nvSpPr>
          <p:cNvPr id="277" name="Google Shape;277;p4"/>
          <p:cNvSpPr txBox="1"/>
          <p:nvPr/>
        </p:nvSpPr>
        <p:spPr>
          <a:xfrm>
            <a:off x="660990" y="2091146"/>
            <a:ext cx="5039166" cy="193895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Where are you connecting from today?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33A0"/>
                </a:solidFill>
                <a:effectLst/>
                <a:uLnTx/>
                <a:uFillTx/>
                <a:latin typeface="Gill Sans"/>
                <a:ea typeface="Gill Sans"/>
                <a:cs typeface="Gill Sans"/>
                <a:sym typeface="Gill Sans"/>
              </a:rPr>
              <a:t>From which country or city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33A0"/>
                </a:solidFill>
                <a:effectLst/>
                <a:uLnTx/>
                <a:uFillTx/>
                <a:latin typeface="Gill Sans"/>
                <a:ea typeface="Gill Sans"/>
                <a:cs typeface="Gill Sans"/>
                <a:sym typeface="Gill Sans"/>
              </a:rPr>
              <a:t>Or which Agency?</a:t>
            </a:r>
          </a:p>
        </p:txBody>
      </p:sp>
      <p:sp>
        <p:nvSpPr>
          <p:cNvPr id="278" name="Google Shape;278;p4"/>
          <p:cNvSpPr txBox="1"/>
          <p:nvPr/>
        </p:nvSpPr>
        <p:spPr>
          <a:xfrm>
            <a:off x="6685663" y="2091145"/>
            <a:ext cx="4916673"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Share in the chat.</a:t>
            </a:r>
          </a:p>
        </p:txBody>
      </p:sp>
      <p:pic>
        <p:nvPicPr>
          <p:cNvPr id="2" name="Picture 1">
            <a:extLst>
              <a:ext uri="{FF2B5EF4-FFF2-40B4-BE49-F238E27FC236}">
                <a16:creationId xmlns:a16="http://schemas.microsoft.com/office/drawing/2014/main" id="{94D7016F-8989-A717-A6E9-CF15A2091BA8}"/>
              </a:ext>
            </a:extLst>
          </p:cNvPr>
          <p:cNvPicPr>
            <a:picLocks noChangeAspect="1"/>
          </p:cNvPicPr>
          <p:nvPr/>
        </p:nvPicPr>
        <p:blipFill>
          <a:blip r:embed="rId3"/>
          <a:stretch>
            <a:fillRect/>
          </a:stretch>
        </p:blipFill>
        <p:spPr>
          <a:xfrm>
            <a:off x="8326471" y="3842575"/>
            <a:ext cx="817528" cy="817528"/>
          </a:xfrm>
          <a:prstGeom prst="rect">
            <a:avLst/>
          </a:prstGeom>
          <a:noFill/>
        </p:spPr>
      </p:pic>
    </p:spTree>
  </p:cSld>
  <p:clrMapOvr>
    <a:masterClrMapping/>
  </p:clrMapOvr>
</p:sld>
</file>

<file path=ppt/theme/theme1.xml><?xml version="1.0" encoding="utf-8"?>
<a:theme xmlns:a="http://schemas.openxmlformats.org/drawingml/2006/main" name="2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34.jpg"/></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B9604A4-4B71-BC4A-A329-9A56FF215320}">
  <we:reference id="wa104381448" version="3.0.0.0" store="en-GB" storeType="OMEX"/>
  <we:alternateReferences>
    <we:reference id="WA104381448" version="3.0.0.0" store="WA104381448"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82DAB8B4-0D8F-BB44-884F-92E5004E4E7A}">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2e7a&quot;"/>
    <we:property name="breaktime.flosim.com_startMinutes" value="1"/>
    <we:property name="breaktime.flosim.com_startSeconds" value="0"/>
    <we:property name="breaktime.flosim.com_time" value="60"/>
    <we:property name="breaktime.flosim.com_type" value="&quot;&quot;"/>
    <we:property name="time" value="60"/>
    <we:property name="type" value="&quot;&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D045211E462A4FAD9C4CF99F637203" ma:contentTypeVersion="20" ma:contentTypeDescription="Create a new document." ma:contentTypeScope="" ma:versionID="16f6882c74b579e949012716dfabf7c7">
  <xsd:schema xmlns:xsd="http://www.w3.org/2001/XMLSchema" xmlns:xs="http://www.w3.org/2001/XMLSchema" xmlns:p="http://schemas.microsoft.com/office/2006/metadata/properties" xmlns:ns2="29e0167d-fd43-45a0-9315-287f002da3de" xmlns:ns3="7bc3a1d2-2a5b-4103-b80d-438484c22f06" xmlns:ns4="985ec44e-1bab-4c0b-9df0-6ba128686fc9" targetNamespace="http://schemas.microsoft.com/office/2006/metadata/properties" ma:root="true" ma:fieldsID="09ec12c8d0224a47c0719f2353b403f1" ns2:_="" ns3:_="" ns4:_="">
    <xsd:import namespace="29e0167d-fd43-45a0-9315-287f002da3de"/>
    <xsd:import namespace="7bc3a1d2-2a5b-4103-b80d-438484c22f06"/>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e0167d-fd43-45a0-9315-287f002da3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c3a1d2-2a5b-4103-b80d-438484c22f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e7af2e3-4de1-494e-b837-f4fd814d2293}" ma:internalName="TaxCatchAll" ma:showField="CatchAllData" ma:web="29e0167d-fd43-45a0-9315-287f002da3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85ec44e-1bab-4c0b-9df0-6ba128686fc9" xsi:nil="true"/>
    <lcf76f155ced4ddcb4097134ff3c332f xmlns="7bc3a1d2-2a5b-4103-b80d-438484c22f0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05120B-49BD-4101-AAC2-5378FA5324D3}">
  <ds:schemaRefs>
    <ds:schemaRef ds:uri="http://schemas.microsoft.com/sharepoint/v3/contenttype/forms"/>
  </ds:schemaRefs>
</ds:datastoreItem>
</file>

<file path=customXml/itemProps2.xml><?xml version="1.0" encoding="utf-8"?>
<ds:datastoreItem xmlns:ds="http://schemas.openxmlformats.org/officeDocument/2006/customXml" ds:itemID="{F71E6D4C-E413-4F9C-A2EE-D95C1BD0A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e0167d-fd43-45a0-9315-287f002da3de"/>
    <ds:schemaRef ds:uri="7bc3a1d2-2a5b-4103-b80d-438484c22f06"/>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D7F470-8F73-42EE-969F-789230BA9B25}">
  <ds:schemaRefs>
    <ds:schemaRef ds:uri="http://schemas.microsoft.com/office/2006/metadata/properties"/>
    <ds:schemaRef ds:uri="http://schemas.microsoft.com/office/infopath/2007/PartnerControls"/>
    <ds:schemaRef ds:uri="985ec44e-1bab-4c0b-9df0-6ba128686fc9"/>
    <ds:schemaRef ds:uri="7bc3a1d2-2a5b-4103-b80d-438484c22f06"/>
  </ds:schemaRefs>
</ds:datastoreItem>
</file>

<file path=docMetadata/LabelInfo.xml><?xml version="1.0" encoding="utf-8"?>
<clbl:labelList xmlns:clbl="http://schemas.microsoft.com/office/2020/mipLabelMetadata">
  <clbl:label id="{606bed3f-efae-4d70-a15b-866bb27c918d}"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16485</TotalTime>
  <Words>5942</Words>
  <Application>Microsoft Office PowerPoint</Application>
  <PresentationFormat>宽屏</PresentationFormat>
  <Paragraphs>366</Paragraphs>
  <Slides>38</Slides>
  <Notes>38</Notes>
  <HiddenSlides>1</HiddenSlides>
  <MMClips>0</MMClips>
  <ScaleCrop>false</ScaleCrop>
  <HeadingPairs>
    <vt:vector size="4" baseType="variant">
      <vt:variant>
        <vt:lpstr>主题</vt:lpstr>
      </vt:variant>
      <vt:variant>
        <vt:i4>4</vt:i4>
      </vt:variant>
      <vt:variant>
        <vt:lpstr>幻灯片标题</vt:lpstr>
      </vt:variant>
      <vt:variant>
        <vt:i4>38</vt:i4>
      </vt:variant>
    </vt:vector>
  </HeadingPairs>
  <TitlesOfParts>
    <vt:vector size="42" baseType="lpstr">
      <vt:lpstr>2_Thème Office</vt:lpstr>
      <vt:lpstr>1_Thème Office</vt:lpstr>
      <vt:lpstr>Office Theme</vt:lpstr>
      <vt:lpstr>3_Thème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MUTHAURA Maureen</dc:creator>
  <cp:lastModifiedBy>Teresa Callejo</cp:lastModifiedBy>
  <cp:revision>149</cp:revision>
  <dcterms:created xsi:type="dcterms:W3CDTF">2013-01-27T09:14:16Z</dcterms:created>
  <dcterms:modified xsi:type="dcterms:W3CDTF">2026-08-31T13:06:32Z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0x0101008CD045211E462A4FAD9C4CF99F637203</vt:lpwstr>
  </property>
  <property fmtid="{D5CDD505-2E9C-101B-9397-08002B2CF9AE}" pid="3" name="MediaServiceImageTags">
    <vt:lpwstr/>
  </property>
</Properties>
</file>