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337" r:id="rId2"/>
    <p:sldId id="256" r:id="rId3"/>
    <p:sldId id="325" r:id="rId4"/>
    <p:sldId id="258" r:id="rId5"/>
    <p:sldId id="260" r:id="rId6"/>
    <p:sldId id="312" r:id="rId7"/>
    <p:sldId id="330" r:id="rId8"/>
    <p:sldId id="332" r:id="rId9"/>
    <p:sldId id="333" r:id="rId10"/>
    <p:sldId id="297" r:id="rId11"/>
    <p:sldId id="293" r:id="rId12"/>
    <p:sldId id="294" r:id="rId13"/>
    <p:sldId id="295" r:id="rId14"/>
    <p:sldId id="324" r:id="rId15"/>
    <p:sldId id="298" r:id="rId16"/>
    <p:sldId id="321" r:id="rId17"/>
    <p:sldId id="323" r:id="rId18"/>
    <p:sldId id="322" r:id="rId19"/>
    <p:sldId id="281" r:id="rId20"/>
    <p:sldId id="262" r:id="rId21"/>
    <p:sldId id="265" r:id="rId22"/>
    <p:sldId id="288" r:id="rId23"/>
    <p:sldId id="261" r:id="rId24"/>
    <p:sldId id="308" r:id="rId25"/>
    <p:sldId id="286" r:id="rId26"/>
    <p:sldId id="287" r:id="rId27"/>
    <p:sldId id="317" r:id="rId28"/>
    <p:sldId id="328" r:id="rId29"/>
    <p:sldId id="306" r:id="rId30"/>
    <p:sldId id="266" r:id="rId31"/>
    <p:sldId id="282" r:id="rId32"/>
    <p:sldId id="277" r:id="rId33"/>
    <p:sldId id="309" r:id="rId34"/>
    <p:sldId id="264" r:id="rId35"/>
    <p:sldId id="263" r:id="rId36"/>
    <p:sldId id="269" r:id="rId37"/>
    <p:sldId id="292" r:id="rId38"/>
    <p:sldId id="284" r:id="rId39"/>
    <p:sldId id="310" r:id="rId40"/>
    <p:sldId id="304" r:id="rId41"/>
    <p:sldId id="305" r:id="rId42"/>
    <p:sldId id="335" r:id="rId43"/>
    <p:sldId id="314" r:id="rId44"/>
    <p:sldId id="301" r:id="rId45"/>
    <p:sldId id="300" r:id="rId46"/>
    <p:sldId id="303" r:id="rId47"/>
    <p:sldId id="307" r:id="rId48"/>
    <p:sldId id="313" r:id="rId49"/>
    <p:sldId id="283" r:id="rId50"/>
    <p:sldId id="270" r:id="rId51"/>
    <p:sldId id="271" r:id="rId52"/>
    <p:sldId id="272" r:id="rId53"/>
    <p:sldId id="331" r:id="rId54"/>
    <p:sldId id="285" r:id="rId55"/>
    <p:sldId id="326" r:id="rId56"/>
    <p:sldId id="329" r:id="rId57"/>
    <p:sldId id="276" r:id="rId58"/>
    <p:sldId id="316" r:id="rId59"/>
    <p:sldId id="319" r:id="rId60"/>
    <p:sldId id="327" r:id="rId61"/>
    <p:sldId id="334" r:id="rId62"/>
    <p:sldId id="318" r:id="rId63"/>
    <p:sldId id="311" r:id="rId64"/>
    <p:sldId id="315" r:id="rId65"/>
    <p:sldId id="336" r:id="rId66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6699"/>
    <a:srgbClr val="009900"/>
    <a:srgbClr val="0000FF"/>
    <a:srgbClr val="FFFFCC"/>
    <a:srgbClr val="9933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75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FCD456-3FBC-4EBA-A450-9BFE4F6508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07C61-547C-494F-81EE-B87C5E568E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8AA6C2-455D-4B61-AC20-A509B5DAFC6C}" type="datetimeFigureOut">
              <a:rPr lang="en-GB" altLang="en-US"/>
              <a:pPr>
                <a:defRPr/>
              </a:pPr>
              <a:t>29/03/2021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92BE2-DE17-4949-93E8-FF7B987944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27D98-A01B-4A6F-9DFB-B1E287609F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218ED1-3F5A-4E26-980A-2A73EF7FAE9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503743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C02AF3D-9FCF-4634-A575-42D9A86439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EED3265-1C95-4248-A1AD-33BAF70166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772BC4D-AE79-46EF-B206-578197401C3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5BE70A64-AB3D-4300-B18D-91B0AE370F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A85AC336-28C4-4FB5-9082-D3B00C88CC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303D1183-EAAE-4BD5-8CE1-80078FBA5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227632-716A-41C4-B4E3-14D69353766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24192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EBF04E9-75F8-433E-BB4B-D003B545A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A70F279-0E12-4F8F-97BE-B1755A308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44EB102-50AF-4677-A512-1661AFF27F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4F9184-AE65-4421-B062-A1FE0A4983D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08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F1D5613-5058-4402-B22A-D12AAE839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696FCD-4115-48E7-928C-43269A858570}" type="slidenum">
              <a:rPr lang="en-US" altLang="en-US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489EC3F-54CC-4811-B3A6-5EF24022A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71FFD30F-0E4C-41D2-875D-6DEC1C3FF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35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63EA4E3-BB32-438A-B42E-A94CB3565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91779C-CD31-4679-A828-18FE112A7826}" type="slidenum">
              <a:rPr lang="en-US" altLang="en-US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F86B4FF-631C-45D2-8933-784163CDFD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28C6050-1818-4285-810C-212772917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994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299AF7F-5E0A-4EDC-A187-3DC40D835B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5B09F1-E9A4-4E02-ACCD-1F7DA5033C20}" type="slidenum">
              <a:rPr lang="en-US" altLang="en-US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5908742-AACF-44B2-B515-67EA1060F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8F9CCB4-EB52-4A0B-B8C6-9E69E2238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6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299AF7F-5E0A-4EDC-A187-3DC40D835B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5B09F1-E9A4-4E02-ACCD-1F7DA5033C20}" type="slidenum">
              <a:rPr lang="en-US" altLang="en-US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5908742-AACF-44B2-B515-67EA1060F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8F9CCB4-EB52-4A0B-B8C6-9E69E2238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331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31F1C90-D424-406D-9510-2234F96CD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E1D268-9D7B-44E8-9AA8-DD77D7145E64}" type="slidenum">
              <a:rPr lang="en-US" altLang="en-US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D10F5C51-CED6-44A2-86E2-214778536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97691DE-D3AA-49B6-88C5-17F9E0CC2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864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20022FE-5011-4B43-8D9A-30C20F3C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50C702-657C-425C-9F1B-A4A8F638322F}" type="slidenum">
              <a:rPr lang="en-US" altLang="en-US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8000FAA-5C5D-49B8-BEC1-1B772F4F96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4445F6C-D88E-4959-90DB-083E0033C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La question la + fréquente.</a:t>
            </a:r>
          </a:p>
          <a:p>
            <a:pPr eaLnBrk="1" hangingPunct="1"/>
            <a:r>
              <a:rPr lang="en-US" altLang="en-US"/>
              <a:t>Combien d'impôts pour choisir mon lieu de résidence.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Attention ce n'est pas un bon critère de vous couper de vos relations actuelles.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Votre pays d'origine a changé pendant votre absence.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491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508A964B-EBEE-4DC2-B3E4-357B50D48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CB0EFD-98EE-4D3A-9E79-CE38C0E5FF03}" type="slidenum">
              <a:rPr lang="en-US" altLang="en-US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DE15482-51B1-404E-BCF1-48FB8CF3BC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48C3C2DA-2CBD-422A-9EAC-BF085EF8B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La question la + fréquente.</a:t>
            </a:r>
          </a:p>
          <a:p>
            <a:pPr eaLnBrk="1" hangingPunct="1"/>
            <a:r>
              <a:rPr lang="en-US" altLang="en-US"/>
              <a:t>Combien d'impôts pour choisir mon lieu de résidence.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Attention ce n'est pas un bon critère de vous couper de vos relations actuelles.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Votre pays d'origine a changé pendant votre absence.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892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2CBC193C-9913-4E34-8815-E8314C5413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498330-4A88-4244-8787-C4B206ED8E8C}" type="slidenum">
              <a:rPr lang="en-US" altLang="en-US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CCF2D414-8078-406D-8B4F-7F10CE6FEA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703989BA-7111-4152-BEF1-FFAC768AD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La question la + fréquente.</a:t>
            </a:r>
          </a:p>
          <a:p>
            <a:pPr eaLnBrk="1" hangingPunct="1"/>
            <a:r>
              <a:rPr lang="en-US" altLang="en-US"/>
              <a:t>Combien d'impôts pour choisir mon lieu de résidence.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Attention ce n'est pas un bon critère de vous couper de vos relations actuelles.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Votre pays d'origine a changé pendant votre absence.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5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F637296E-46F5-49D5-A3E7-29A84627F4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1EA8ED-378D-4051-B444-F5CB80629B92}" type="slidenum">
              <a:rPr lang="en-US" altLang="en-US"/>
              <a:pPr>
                <a:spcBef>
                  <a:spcPct val="0"/>
                </a:spcBef>
              </a:pPr>
              <a:t>63</a:t>
            </a:fld>
            <a:endParaRPr lang="en-US" altLang="en-US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DBF6A389-A356-4834-B1D6-D678AE35F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4140915B-C739-46DF-BD08-DEEA65DE4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57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2FDBC99-4923-4AB2-BB6A-81FCDA97BE0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0582AB-A189-4B09-BFD7-6F0AB02B0587}" type="slidenum">
              <a:rPr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B639449-FE82-4146-8C0E-2F9F3C101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56BCCF1-CB1F-431E-A3CA-93B192028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blablabla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04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2C5D8AF-3DAC-4BD2-9584-1C8F89A05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2F58A0-EF96-49C5-AAFC-8CF31B02B90A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686A16F-83FA-4847-95AC-98F0140DB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F459111-480B-4866-B372-B9EA1231D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avons pu informer nos membres sur l'implication de la crise financière sur la Caisse de Nations </a:t>
            </a:r>
          </a:p>
          <a:p>
            <a:pPr eaLnBrk="1" hangingPunct="1"/>
            <a:r>
              <a:rPr lang="en-US" altLang="en-US"/>
              <a:t>trop peu de membres nous fournissent leur adresse</a:t>
            </a:r>
          </a:p>
        </p:txBody>
      </p:sp>
    </p:spTree>
    <p:extLst>
      <p:ext uri="{BB962C8B-B14F-4D97-AF65-F5344CB8AC3E}">
        <p14:creationId xmlns:p14="http://schemas.microsoft.com/office/powerpoint/2010/main" val="3349051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5DCC75A-2488-487B-8E5C-AD665E6743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CE7D16-497E-462D-8356-1755090E5367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67791AE-1E97-46A1-B038-0AFA05F5A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EEE8BE6-13FF-436E-BD25-4A6F96787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essayons d'assurer une présence chaque jour.</a:t>
            </a:r>
          </a:p>
        </p:txBody>
      </p:sp>
    </p:spTree>
    <p:extLst>
      <p:ext uri="{BB962C8B-B14F-4D97-AF65-F5344CB8AC3E}">
        <p14:creationId xmlns:p14="http://schemas.microsoft.com/office/powerpoint/2010/main" val="320710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B8AA58B-4F98-4092-9773-2979B6153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C4F39F-84F9-476B-B22F-167C2E07F16B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9F3CFD6-93BD-477F-A969-F63C5F137C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F88FE1E8-2E0A-41DB-8DF3-2BB50D7A7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avons pu informer nos membres sur l'implication de la crise financière sur la Caisse de Nations </a:t>
            </a:r>
          </a:p>
          <a:p>
            <a:pPr eaLnBrk="1" hangingPunct="1"/>
            <a:r>
              <a:rPr lang="en-US" altLang="en-US"/>
              <a:t>trop peu de membres nous fournissent leur adresse</a:t>
            </a:r>
          </a:p>
        </p:txBody>
      </p:sp>
    </p:spTree>
    <p:extLst>
      <p:ext uri="{BB962C8B-B14F-4D97-AF65-F5344CB8AC3E}">
        <p14:creationId xmlns:p14="http://schemas.microsoft.com/office/powerpoint/2010/main" val="2933644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D8D8307-C487-4D31-887A-6CA771995C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61F46A-C5CD-4338-9A5F-18A749395FCD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5F9BDA5-0CAC-4361-9B72-8233769608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FDD7E21-7CF8-4BF2-8248-B9A259432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présentation de NANA</a:t>
            </a:r>
          </a:p>
          <a:p>
            <a:pPr eaLnBrk="1" hangingPunct="1"/>
            <a:r>
              <a:rPr lang="en-US" altLang="en-US"/>
              <a:t>insister sur le côté ouvert à tous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0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6A8B522-A221-447F-9A83-83EBB618F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76ED51-D742-4415-97BB-9E126FAE8AF1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4A43215-CA33-48B2-9905-3657E3C183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5EEB6F-35AC-48AB-BB8E-BFA2B7EA9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La question la + fréquente.</a:t>
            </a:r>
          </a:p>
          <a:p>
            <a:pPr eaLnBrk="1" hangingPunct="1"/>
            <a:r>
              <a:rPr lang="en-US" altLang="en-US"/>
              <a:t>Combien d'impôts pour choisir mon lieu de résidence.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Attention ce n'est pas un bon critère de vous couper de vos relations actuelles.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Votre pays d'origine a changé pendant votre absence.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10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3F0EEA9-0F93-4840-881C-28D2FCBFD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2BCCD9-0E73-4094-90F9-B13CFD646884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099C6A7E-A63C-42DA-A8F9-DCDAEF83F4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17BFDA6-D28C-4674-8F38-077CEE665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La question la + fréquente.</a:t>
            </a:r>
          </a:p>
          <a:p>
            <a:pPr eaLnBrk="1" hangingPunct="1"/>
            <a:r>
              <a:rPr lang="en-US" altLang="en-US"/>
              <a:t>Combien d'impôts pour choisir mon lieu de résidence.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Attention ce n'est pas un bon critère de vous couper de vos relations actuelles.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Votre pays d'origine a changé pendant votre absence.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066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7C36A47-0EEA-4117-AB4A-2561F0404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F134C9-4E6F-495A-895E-45DB10CF99CA}" type="slidenum">
              <a:rPr lang="en-US" altLang="en-US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3233682-4F7B-44A8-B568-976753B77F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CD8A5EB-28AE-40E3-8D94-A441D10BF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nous préparons un document sur les formalités en cas de décès.</a:t>
            </a:r>
          </a:p>
          <a:p>
            <a:pPr eaLnBrk="1" hangingPunct="1"/>
            <a:r>
              <a:rPr lang="en-US" altLang="en-US"/>
              <a:t>c'est tabou... mais il faut y penser sereinement... ce n'est pas pour demain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55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DFFCB8-33AD-410D-8C4C-1571CDA0E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DAD764-D51C-4B00-80C0-622AFB2ACE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A4C877-1045-48E7-804A-976ECAA87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813A-6B58-48E6-B955-B5511207BC9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192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82D75-9529-4232-915C-43FCA9A0F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76C6E-FDE2-4699-ADFF-2D95E88305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52751-46F2-4216-ADA0-121F59481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5B94-C2C4-49BC-9064-2FF12B37F41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563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A778BF-8F16-4758-AC6A-0BD008AF02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D862C2-8E4C-45A5-91E2-43A6407F0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50A7A2-C36A-4FC1-8B56-82E4E399B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D725-D0C9-47F5-9C8A-0E6FB9FE506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3150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F442A1-BAE2-4476-8EDD-F90147812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53EB5E-D34E-4641-B400-2B62D695C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5AC1472-632D-455E-AFD2-10D668652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C913-C456-4752-BB25-E1E9569A361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956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EC48B-1B6C-437C-B7ED-2A74B5BAA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A255B-A836-43CE-AD21-37B07DED1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824E4-C5DE-45D9-A951-E6AAF35C6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66A3-1A9F-4BB0-90A0-250AB64BD1E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031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67A4C-4985-4870-8339-5377DA9C3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C8F5E-697F-4677-BC0D-E59D469F4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7F3F2-F115-49DF-B2F1-45FE4C273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5717A-3163-4A44-AB7B-9605BFC95A4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445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F79279-2CB5-4156-8F76-7E277A9C6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3E124-FC3F-47C5-A961-D26401E8E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EB809C-2850-4A91-90B7-63EBCADE7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5A655-6E53-4C04-A7CE-38D981DF45C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464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DC7A8-DA05-4305-A1B6-356154DD1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8FB57-10CB-4C36-B13A-E0242CC06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9B8135-B95E-4514-A72F-3ABEC7DBE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27C27-B010-430C-AC47-754AF3800A9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039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C881F1-8CA6-4852-8194-FEDE43AF9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2C238-C487-4ED1-8E0E-F74E8D008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4B9FDA-D523-4C97-BE10-BC9FB1C68C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426F-CA89-4EFF-BEB7-E6C8C923542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88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675DCD-C158-4BA8-B983-FD83B8D5A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35CDA9-9DB4-4D96-B04E-81D10E23C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BC5AE9-DAC4-4FDF-A54E-839B6D806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3A712-3506-420C-9D1D-72C4FFD6481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708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C4B348-694B-4FBE-8E94-4711E4AE3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AE88EC-1EC3-41DC-9A30-E2AB59C6CE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C9E82F-0006-4293-BB1F-BECDE6D8A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6270-677C-4A4A-AEB1-D02CFA4DBDA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097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BBA7CF-92CA-41EE-A5A6-C68EE311E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FF12D1-014A-476B-B45C-A178CA57A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54C70D4-52C8-4774-A1A8-13D85CE78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70F6-B5B7-45A4-9B1E-7312B58747B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880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5A511B-9537-4549-8D68-19B3B5E44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BD2764-A2B4-4103-9F3D-37B752BB6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06F2D-64B8-4B22-9F86-F3FEF16A2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5286-E1BD-430A-A4B1-DF6AAF77002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852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E84DD-34EE-449B-ADB7-3D189B99EE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077F4F-4165-4FDA-A50F-15162E7D0F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5A03D-D38E-4193-B443-D95E4461C4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8396-7779-46A9-8A86-CB3C32A4EFB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806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ED1A3A-4FBF-4C7E-BCD6-D4C8583FC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C181C8-5947-4F18-A9FB-57EE25275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57933F-3E51-4B97-BD6A-F577E1500D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ED12EC-7041-4E26-8D1E-EEEF41F813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472029-8232-4F8A-99B0-D3FD2F2E37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AE88E5-5F3F-4DB8-B95E-006DBE9A50B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 Narrow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 Narrow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 Narrow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 Narrow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ge.ch/uta/utach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98" y="548680"/>
            <a:ext cx="7382804" cy="5760640"/>
          </a:xfrm>
        </p:spPr>
      </p:pic>
    </p:spTree>
    <p:extLst>
      <p:ext uri="{BB962C8B-B14F-4D97-AF65-F5344CB8AC3E}">
        <p14:creationId xmlns:p14="http://schemas.microsoft.com/office/powerpoint/2010/main" val="329315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D3A4A09-2CE7-4416-B059-5A6DA969F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/>
              <a:t>Pensions</a:t>
            </a:r>
            <a:endParaRPr lang="en-US" altLang="en-US" b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8B3F9C-CF36-4784-AFE8-46D65503E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r-FR" altLang="en-US" sz="4000"/>
          </a:p>
          <a:p>
            <a:pPr algn="ctr" eaLnBrk="1" hangingPunct="1">
              <a:buFontTx/>
              <a:buNone/>
            </a:pPr>
            <a:r>
              <a:rPr lang="fr-FR" altLang="en-US" sz="4000"/>
              <a:t>Intervenant : </a:t>
            </a:r>
          </a:p>
          <a:p>
            <a:pPr algn="ctr" eaLnBrk="1" hangingPunct="1">
              <a:buFontTx/>
              <a:buNone/>
            </a:pPr>
            <a:r>
              <a:rPr lang="fr-FR" altLang="en-US" sz="4000"/>
              <a:t>Samuel Mbele-Mbong</a:t>
            </a:r>
            <a:endParaRPr lang="en-US" alt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CC5362A-DD38-4135-9CED-A60EAE0CD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5575" cy="2016125"/>
          </a:xfrm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altLang="en-US" b="1" dirty="0"/>
              <a:t>In pension matters, retirees normally come to AAFI-AFICS when they:</a:t>
            </a:r>
            <a:endParaRPr lang="en-US" altLang="en-US" b="1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60DDD96-D41B-4732-B0E9-4623A37D9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Times New Roman" panose="02020603050405020304" pitchFamily="18" charset="0"/>
              <a:buAutoNum type="arabicPeriod"/>
            </a:pPr>
            <a:r>
              <a:rPr lang="en-GB" altLang="en-US" sz="2800" b="1" u="sng" dirty="0"/>
              <a:t>Want information </a:t>
            </a:r>
            <a:r>
              <a:rPr lang="en-GB" altLang="en-US" sz="2800" dirty="0"/>
              <a:t> (on </a:t>
            </a:r>
            <a:r>
              <a:rPr lang="en-GB" altLang="en-US" sz="2400" dirty="0"/>
              <a:t>rules, regulations, procedures, current events, taxation, etc).</a:t>
            </a:r>
          </a:p>
          <a:p>
            <a:pPr marL="514350" indent="-514350" eaLnBrk="1" hangingPunct="1">
              <a:buFont typeface="Times New Roman" panose="02020603050405020304" pitchFamily="18" charset="0"/>
              <a:buAutoNum type="arabicPeriod"/>
            </a:pPr>
            <a:r>
              <a:rPr lang="en-GB" altLang="en-US" sz="2800" b="1" u="sng" dirty="0"/>
              <a:t>Want advice</a:t>
            </a:r>
            <a:r>
              <a:rPr lang="en-GB" altLang="en-US" sz="2800" dirty="0"/>
              <a:t> (on </a:t>
            </a:r>
            <a:r>
              <a:rPr lang="en-GB" altLang="en-US" sz="2400" dirty="0"/>
              <a:t>best time to retire, lump sum, two-track system, etc).</a:t>
            </a:r>
          </a:p>
          <a:p>
            <a:pPr marL="514350" indent="-514350" eaLnBrk="1" hangingPunct="1">
              <a:buFont typeface="Times New Roman" panose="02020603050405020304" pitchFamily="18" charset="0"/>
              <a:buAutoNum type="arabicPeriod"/>
            </a:pPr>
            <a:r>
              <a:rPr lang="en-GB" altLang="en-US" sz="2800" b="1" u="sng" dirty="0"/>
              <a:t>Follow up with the UNJSPF Offices</a:t>
            </a:r>
            <a:r>
              <a:rPr lang="en-GB" altLang="en-US" sz="2800" dirty="0"/>
              <a:t> </a:t>
            </a:r>
          </a:p>
          <a:p>
            <a:pPr marL="514350" indent="-514350" eaLnBrk="1" hangingPunct="1">
              <a:buFont typeface="Times New Roman" panose="02020603050405020304" pitchFamily="18" charset="0"/>
              <a:buAutoNum type="arabicPeriod"/>
            </a:pPr>
            <a:r>
              <a:rPr lang="en-GB" altLang="en-US" sz="2800" b="1" u="sng" dirty="0"/>
              <a:t>Want to get their views heard and taken into account</a:t>
            </a:r>
            <a:r>
              <a:rPr lang="en-GB" altLang="en-US" sz="2800" dirty="0"/>
              <a:t> (on issues of concern to them – locally and at the level of the UN system)</a:t>
            </a:r>
          </a:p>
          <a:p>
            <a:pPr marL="514350" indent="-514350" eaLnBrk="1" hangingPunct="1">
              <a:buFontTx/>
              <a:buNone/>
            </a:pPr>
            <a:endParaRPr lang="en-GB" altLang="en-US" sz="2800" dirty="0"/>
          </a:p>
          <a:p>
            <a:pPr marL="514350" indent="-514350"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2D42F14-0188-4308-B569-DAAC2BF43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588"/>
            <a:ext cx="7772400" cy="1143000"/>
          </a:xfrm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H" altLang="en-US" b="1" dirty="0"/>
              <a:t>How AAFI-AFICS can help</a:t>
            </a:r>
            <a:endParaRPr lang="en-US" altLang="en-US" b="1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14DEFF4-C650-464C-B442-58CBBB674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3987" cy="5111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b="1" dirty="0"/>
              <a:t>1. </a:t>
            </a:r>
            <a:r>
              <a:rPr lang="en-GB" altLang="en-US" b="1" u="sng" dirty="0"/>
              <a:t>Information on pensions</a:t>
            </a:r>
          </a:p>
          <a:p>
            <a:pPr marL="0" indent="0" eaLnBrk="1" hangingPunct="1">
              <a:lnSpc>
                <a:spcPct val="90000"/>
              </a:lnSpc>
              <a:buFont typeface="Times New Roman" panose="02020603050405020304" pitchFamily="18" charset="0"/>
              <a:buAutoNum type="alphaLcParenR"/>
            </a:pPr>
            <a:r>
              <a:rPr lang="en-GB" altLang="en-US" dirty="0"/>
              <a:t> Upon request, we can refer you to, or help you access, existing reports, publications, etc. authored by AAFI-AFICS or others;</a:t>
            </a:r>
          </a:p>
          <a:p>
            <a:pPr marL="0" indent="0" eaLnBrk="1" hangingPunct="1">
              <a:lnSpc>
                <a:spcPct val="90000"/>
              </a:lnSpc>
              <a:buFont typeface="Times New Roman" panose="02020603050405020304" pitchFamily="18" charset="0"/>
              <a:buAutoNum type="alphaLcParenR"/>
            </a:pPr>
            <a:r>
              <a:rPr lang="en-GB" altLang="en-US" dirty="0"/>
              <a:t> Upon request we can give explanations or get them from official sources;</a:t>
            </a:r>
          </a:p>
          <a:p>
            <a:pPr marL="0" indent="0" eaLnBrk="1" hangingPunct="1">
              <a:lnSpc>
                <a:spcPct val="90000"/>
              </a:lnSpc>
              <a:buFont typeface="Times New Roman" panose="02020603050405020304" pitchFamily="18" charset="0"/>
              <a:buAutoNum type="alphaLcParenR"/>
            </a:pPr>
            <a:r>
              <a:rPr lang="en-GB" altLang="en-US" dirty="0"/>
              <a:t> We issue publications, including a Newsletter and a Bulletin and organize information seminars from time to time.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5EBFBFF-2CF6-40DB-A76E-48251C3C4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H" altLang="en-US" b="1" dirty="0"/>
              <a:t>How AAFI-AFICS can help</a:t>
            </a:r>
            <a:endParaRPr lang="en-US" altLang="en-US" b="1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F8FA70-4337-4D11-A7E1-483552CFE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en-GB" altLang="en-US" b="1" dirty="0"/>
              <a:t>2. </a:t>
            </a:r>
            <a:r>
              <a:rPr lang="en-GB" altLang="en-US" b="1" u="sng" dirty="0"/>
              <a:t>Advice on pensions</a:t>
            </a:r>
          </a:p>
          <a:p>
            <a:pPr marL="457200" lvl="1" indent="0" eaLnBrk="1" hangingPunct="1">
              <a:buFont typeface="Times New Roman" panose="02020603050405020304" pitchFamily="18" charset="0"/>
              <a:buAutoNum type="alphaLcParenR"/>
            </a:pPr>
            <a:r>
              <a:rPr lang="en-GB" altLang="en-US" dirty="0"/>
              <a:t> Primarily, we share our own experiences</a:t>
            </a:r>
          </a:p>
          <a:p>
            <a:pPr marL="457200" lvl="1" indent="0" eaLnBrk="1" hangingPunct="1">
              <a:buFont typeface="Times New Roman" panose="02020603050405020304" pitchFamily="18" charset="0"/>
              <a:buAutoNum type="alphaLcParenR"/>
            </a:pPr>
            <a:r>
              <a:rPr lang="en-GB" altLang="en-US" dirty="0"/>
              <a:t> We can also help you get in touch with appropriate staff of the UNJSPF Offices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dirty="0"/>
              <a:t>3. </a:t>
            </a:r>
            <a:r>
              <a:rPr lang="en-GB" altLang="en-US" sz="2800" b="1" u="sng" dirty="0"/>
              <a:t>Follow up with UNJSPF Offices</a:t>
            </a:r>
          </a:p>
          <a:p>
            <a:pPr marL="457200" lvl="1" indent="0" eaLnBrk="1" hangingPunct="1">
              <a:buFontTx/>
              <a:buNone/>
            </a:pPr>
            <a:r>
              <a:rPr lang="en-GB" altLang="en-US" dirty="0"/>
              <a:t>We act as intermediary to facilitate and speed up communication, and we nudge the Office to expedite action.</a:t>
            </a:r>
          </a:p>
          <a:p>
            <a:pPr marL="457200" lvl="1" indent="0" eaLnBrk="1" hangingPunct="1">
              <a:buFontTx/>
              <a:buNone/>
            </a:pPr>
            <a:r>
              <a:rPr lang="en-GB" altLang="en-US" sz="3200" dirty="0"/>
              <a:t>                         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B8F1803-8054-4E80-84B2-8C88415788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33375"/>
            <a:ext cx="7627937" cy="863600"/>
          </a:xfrm>
          <a:ln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 dirty="0"/>
              <a:t>How AAFI-AFICS can help</a:t>
            </a:r>
            <a:endParaRPr lang="en-US" altLang="en-US" b="1" dirty="0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EB3F2BC-2682-4D26-987A-C31CB1B70C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341438"/>
            <a:ext cx="7773987" cy="46101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altLang="en-US" b="1" dirty="0">
                <a:latin typeface="Arial" charset="0"/>
                <a:cs typeface="Arial" charset="0"/>
              </a:rPr>
              <a:t>4.</a:t>
            </a:r>
            <a:r>
              <a:rPr lang="en-GB" altLang="en-US" b="1" u="sng" dirty="0">
                <a:latin typeface="Arial" charset="0"/>
                <a:cs typeface="Arial" charset="0"/>
              </a:rPr>
              <a:t>Getting your views heard 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Locally, we forward views and concerns  to the Fund’s Geneva Office, and discuss them at our meetings with the Office’s relevant staff;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At the level of the UN System, we take views and concerns before the relevant bodies of FAFICS and the UNJSPF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3987726-C0A9-49D8-92C4-94F65A6C5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/>
              <a:t>Examples / 1</a:t>
            </a:r>
            <a:endParaRPr lang="en-US" altLang="en-US" b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95D4AC4-3887-4D7A-A412-A3364F4414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fr-FR" b="1" u="sng" dirty="0"/>
              <a:t>Information</a:t>
            </a:r>
          </a:p>
          <a:p>
            <a:pPr marL="0" indent="0" eaLnBrk="1" hangingPunct="1">
              <a:buFontTx/>
              <a:buNone/>
            </a:pPr>
            <a:r>
              <a:rPr lang="en-US" altLang="fr-FR" sz="2800" dirty="0"/>
              <a:t>Recently on </a:t>
            </a:r>
          </a:p>
          <a:p>
            <a:pPr marL="0" indent="0" eaLnBrk="1" hangingPunct="1">
              <a:buFontTx/>
              <a:buNone/>
            </a:pPr>
            <a:r>
              <a:rPr lang="en-US" altLang="fr-FR" sz="2800" dirty="0"/>
              <a:t>49</a:t>
            </a:r>
            <a:r>
              <a:rPr lang="en-US" altLang="fr-FR" sz="2800" baseline="30000" dirty="0"/>
              <a:t>th</a:t>
            </a:r>
            <a:r>
              <a:rPr lang="en-US" altLang="fr-FR" sz="2800" dirty="0"/>
              <a:t> FAFICS Council (Virtual session, 7-9 December 2020);</a:t>
            </a:r>
          </a:p>
          <a:p>
            <a:pPr marL="0" indent="0" eaLnBrk="1" hangingPunct="1">
              <a:buFontTx/>
              <a:buNone/>
            </a:pPr>
            <a:r>
              <a:rPr lang="en-US" altLang="fr-FR" sz="2800" dirty="0"/>
              <a:t>67</a:t>
            </a:r>
            <a:r>
              <a:rPr lang="en-US" altLang="fr-FR" sz="2800" baseline="30000" dirty="0"/>
              <a:t>th</a:t>
            </a:r>
            <a:r>
              <a:rPr lang="en-US" altLang="fr-FR" sz="2800" dirty="0"/>
              <a:t> Session of the UNJSPB (Virtual session, 14-24 July);</a:t>
            </a:r>
          </a:p>
          <a:p>
            <a:pPr marL="0" indent="0" eaLnBrk="1" hangingPunct="1">
              <a:buFontTx/>
              <a:buNone/>
            </a:pPr>
            <a:endParaRPr lang="en-GB" altLang="fr-FR" sz="2800" dirty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GB" altLang="fr-FR" dirty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GB" altLang="fr-FR" dirty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GB" altLang="fr-FR" dirty="0"/>
          </a:p>
          <a:p>
            <a:pPr marL="0" indent="0" eaLnBrk="1" hangingPunct="1">
              <a:buFontTx/>
              <a:buNone/>
            </a:pPr>
            <a:endParaRPr lang="en-GB" alt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7E6172-B8F2-4213-AE84-9D5C1D6266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H" altLang="en-US"/>
              <a:t>Examples / 2</a:t>
            </a:r>
            <a:endParaRPr lang="en-US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163C083-5769-4A03-8328-13D455C0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989138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CH" altLang="fr-FR" b="1" u="sng" dirty="0" err="1"/>
              <a:t>Advice</a:t>
            </a:r>
            <a:endParaRPr lang="fr-CH" altLang="fr-FR" b="1" u="sng" dirty="0"/>
          </a:p>
          <a:p>
            <a:pPr marL="0" indent="0" eaLnBrk="1" hangingPunct="1">
              <a:buFontTx/>
              <a:buNone/>
            </a:pPr>
            <a:endParaRPr lang="fr-CH" altLang="fr-FR" dirty="0"/>
          </a:p>
          <a:p>
            <a:pPr marL="0" indent="0" eaLnBrk="1" hangingPunct="1">
              <a:buFontTx/>
              <a:buNone/>
            </a:pPr>
            <a:r>
              <a:rPr lang="fr-CH" altLang="fr-FR" dirty="0"/>
              <a:t>The dominant topics continue to </a:t>
            </a:r>
            <a:r>
              <a:rPr lang="fr-CH" altLang="fr-FR" dirty="0" err="1"/>
              <a:t>be</a:t>
            </a:r>
            <a:endParaRPr lang="fr-CH" altLang="fr-FR" dirty="0"/>
          </a:p>
          <a:p>
            <a:pPr marL="514350" indent="-514350" eaLnBrk="1" hangingPunct="1">
              <a:buFont typeface="+mj-lt"/>
              <a:buAutoNum type="alphaLcParenR"/>
            </a:pPr>
            <a:r>
              <a:rPr lang="fr-CH" altLang="fr-FR" dirty="0"/>
              <a:t>the taxation of pension </a:t>
            </a:r>
            <a:r>
              <a:rPr lang="fr-CH" altLang="fr-FR" dirty="0" err="1"/>
              <a:t>benefits</a:t>
            </a:r>
            <a:r>
              <a:rPr lang="fr-CH" altLang="fr-FR" dirty="0"/>
              <a:t>, </a:t>
            </a:r>
          </a:p>
          <a:p>
            <a:pPr marL="514350" indent="-514350" eaLnBrk="1" hangingPunct="1">
              <a:buFont typeface="+mj-lt"/>
              <a:buAutoNum type="alphaLcParenR"/>
            </a:pPr>
            <a:r>
              <a:rPr lang="fr-CH" altLang="fr-FR" dirty="0"/>
              <a:t>and the </a:t>
            </a:r>
            <a:r>
              <a:rPr lang="fr-CH" altLang="fr-FR" dirty="0" err="1"/>
              <a:t>related</a:t>
            </a:r>
            <a:r>
              <a:rPr lang="fr-CH" altLang="fr-FR" dirty="0"/>
              <a:t> </a:t>
            </a:r>
            <a:r>
              <a:rPr lang="fr-CH" altLang="fr-FR" dirty="0" err="1"/>
              <a:t>choice</a:t>
            </a:r>
            <a:r>
              <a:rPr lang="fr-CH" altLang="fr-FR" dirty="0"/>
              <a:t> of country of </a:t>
            </a:r>
            <a:r>
              <a:rPr lang="fr-CH" altLang="fr-FR" dirty="0" err="1"/>
              <a:t>residence</a:t>
            </a:r>
            <a:r>
              <a:rPr lang="fr-CH" altLang="fr-FR" dirty="0"/>
              <a:t> </a:t>
            </a:r>
            <a:r>
              <a:rPr lang="fr-CH" altLang="fr-FR" dirty="0" err="1"/>
              <a:t>after</a:t>
            </a:r>
            <a:r>
              <a:rPr lang="fr-CH" altLang="fr-FR" dirty="0"/>
              <a:t> retirement</a:t>
            </a:r>
            <a:endParaRPr lang="en-US" alt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DFA0F2E-F672-4819-A202-F726FFDA384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H" altLang="en-US"/>
              <a:t>Examples / 3</a:t>
            </a:r>
            <a:endParaRPr lang="en-US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90A5805-9ECB-47CA-BE74-B2ECF9C15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fr-CH" altLang="fr-FR" b="1" u="sng" dirty="0"/>
              <a:t>Follow up</a:t>
            </a:r>
          </a:p>
          <a:p>
            <a:pPr marL="0" indent="0" eaLnBrk="1" hangingPunct="1">
              <a:buFontTx/>
              <a:buNone/>
            </a:pPr>
            <a:endParaRPr lang="fr-CH" altLang="fr-FR" dirty="0"/>
          </a:p>
          <a:p>
            <a:pPr marL="0" indent="0" eaLnBrk="1" hangingPunct="1">
              <a:buFontTx/>
              <a:buNone/>
            </a:pPr>
            <a:r>
              <a:rPr lang="fr-CH" altLang="fr-FR" dirty="0" err="1"/>
              <a:t>Prevailing</a:t>
            </a:r>
            <a:r>
              <a:rPr lang="fr-CH" altLang="fr-FR" dirty="0"/>
              <a:t> topics continue to </a:t>
            </a:r>
            <a:r>
              <a:rPr lang="fr-CH" altLang="fr-FR" dirty="0" err="1"/>
              <a:t>be</a:t>
            </a:r>
            <a:endParaRPr lang="fr-CH" altLang="fr-FR" dirty="0"/>
          </a:p>
          <a:p>
            <a:pPr marL="514350" indent="-514350" eaLnBrk="1" hangingPunct="1">
              <a:buFont typeface="+mj-lt"/>
              <a:buAutoNum type="alphaLcParenR"/>
            </a:pPr>
            <a:r>
              <a:rPr lang="fr-CH" altLang="fr-FR" dirty="0"/>
              <a:t>Certificates of </a:t>
            </a:r>
            <a:r>
              <a:rPr lang="fr-CH" altLang="fr-FR" dirty="0" err="1"/>
              <a:t>Entitlement</a:t>
            </a:r>
            <a:r>
              <a:rPr lang="fr-CH" altLang="fr-FR" dirty="0"/>
              <a:t>; </a:t>
            </a:r>
            <a:r>
              <a:rPr lang="fr-CH" altLang="fr-FR" dirty="0" err="1"/>
              <a:t>especially</a:t>
            </a:r>
            <a:r>
              <a:rPr lang="fr-CH" altLang="fr-FR" dirty="0"/>
              <a:t> registration to </a:t>
            </a:r>
            <a:r>
              <a:rPr lang="fr-CH" altLang="fr-FR" dirty="0" err="1"/>
              <a:t>allow</a:t>
            </a:r>
            <a:r>
              <a:rPr lang="fr-CH" altLang="fr-FR" dirty="0"/>
              <a:t> </a:t>
            </a:r>
            <a:r>
              <a:rPr lang="fr-CH" altLang="fr-FR" dirty="0" err="1"/>
              <a:t>receipt</a:t>
            </a:r>
            <a:r>
              <a:rPr lang="fr-CH" altLang="fr-FR" dirty="0"/>
              <a:t> of </a:t>
            </a:r>
            <a:r>
              <a:rPr lang="fr-CH" altLang="fr-FR" dirty="0" err="1"/>
              <a:t>benefits</a:t>
            </a:r>
            <a:r>
              <a:rPr lang="fr-CH" altLang="fr-FR" dirty="0"/>
              <a:t> </a:t>
            </a:r>
          </a:p>
          <a:p>
            <a:pPr marL="514350" indent="-514350" eaLnBrk="1" hangingPunct="1">
              <a:buFont typeface="+mj-lt"/>
              <a:buAutoNum type="alphaLcParenR"/>
            </a:pPr>
            <a:r>
              <a:rPr lang="fr-CH" altLang="fr-FR" dirty="0">
                <a:solidFill>
                  <a:srgbClr val="000000"/>
                </a:solidFill>
              </a:rPr>
              <a:t>Administrative </a:t>
            </a:r>
            <a:r>
              <a:rPr lang="fr-CH" altLang="fr-FR" dirty="0" err="1">
                <a:solidFill>
                  <a:srgbClr val="000000"/>
                </a:solidFill>
              </a:rPr>
              <a:t>paperwork</a:t>
            </a:r>
            <a:r>
              <a:rPr lang="fr-CH" altLang="fr-FR" dirty="0">
                <a:solidFill>
                  <a:srgbClr val="000000"/>
                </a:solidFill>
              </a:rPr>
              <a:t> </a:t>
            </a:r>
            <a:r>
              <a:rPr lang="fr-CH" altLang="fr-FR" dirty="0" err="1">
                <a:solidFill>
                  <a:srgbClr val="000000"/>
                </a:solidFill>
              </a:rPr>
              <a:t>following</a:t>
            </a:r>
            <a:r>
              <a:rPr lang="fr-CH" altLang="fr-FR" dirty="0">
                <a:solidFill>
                  <a:srgbClr val="000000"/>
                </a:solidFill>
              </a:rPr>
              <a:t> the </a:t>
            </a:r>
            <a:r>
              <a:rPr lang="fr-CH" altLang="fr-FR" dirty="0" err="1">
                <a:solidFill>
                  <a:srgbClr val="000000"/>
                </a:solidFill>
              </a:rPr>
              <a:t>death</a:t>
            </a:r>
            <a:r>
              <a:rPr lang="fr-CH" altLang="fr-FR" dirty="0">
                <a:solidFill>
                  <a:srgbClr val="000000"/>
                </a:solidFill>
              </a:rPr>
              <a:t> of a </a:t>
            </a:r>
            <a:r>
              <a:rPr lang="fr-CH" altLang="fr-FR" dirty="0" err="1">
                <a:solidFill>
                  <a:srgbClr val="000000"/>
                </a:solidFill>
              </a:rPr>
              <a:t>beneficiary</a:t>
            </a:r>
            <a:r>
              <a:rPr lang="fr-CH" altLang="fr-FR" dirty="0"/>
              <a:t> </a:t>
            </a:r>
            <a:endParaRPr lang="en-US" alt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A3E64E6-8105-4D06-AB8A-1A02273CB57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6699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H" altLang="en-US"/>
              <a:t>Examples / 4</a:t>
            </a:r>
            <a:endParaRPr lang="en-US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368759C-406A-455A-91DB-7C678CC48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fr-CH" altLang="en-US" b="1" u="sng" dirty="0"/>
              <a:t>Issues</a:t>
            </a:r>
          </a:p>
          <a:p>
            <a:pPr marL="0" indent="0" eaLnBrk="1" hangingPunct="1">
              <a:buFont typeface="Times New Roman" panose="02020603050405020304" pitchFamily="18" charset="0"/>
              <a:buAutoNum type="alphaLcParenR"/>
            </a:pPr>
            <a:r>
              <a:rPr lang="fr-CH" altLang="en-US" dirty="0"/>
              <a:t> </a:t>
            </a:r>
            <a:r>
              <a:rPr lang="fr-CH" altLang="en-US" dirty="0" err="1"/>
              <a:t>Locally</a:t>
            </a:r>
            <a:r>
              <a:rPr lang="fr-CH" altLang="en-US" dirty="0"/>
              <a:t>: Access to the staff of the Geneva Office of the UNJSPF.</a:t>
            </a:r>
          </a:p>
          <a:p>
            <a:pPr marL="0" indent="0" eaLnBrk="1" hangingPunct="1">
              <a:buFont typeface="Times New Roman" panose="02020603050405020304" pitchFamily="18" charset="0"/>
              <a:buAutoNum type="alphaLcParenR"/>
            </a:pPr>
            <a:r>
              <a:rPr lang="fr-CH" altLang="en-US" dirty="0"/>
              <a:t> </a:t>
            </a:r>
            <a:r>
              <a:rPr lang="fr-CH" altLang="en-US" dirty="0" err="1"/>
              <a:t>Systemwide</a:t>
            </a:r>
            <a:r>
              <a:rPr lang="fr-CH" altLang="en-US" dirty="0"/>
              <a:t>: The </a:t>
            </a:r>
            <a:r>
              <a:rPr lang="fr-CH" altLang="en-US" dirty="0" err="1"/>
              <a:t>two-track</a:t>
            </a:r>
            <a:r>
              <a:rPr lang="fr-CH" altLang="en-US" dirty="0"/>
              <a:t> system and the </a:t>
            </a:r>
            <a:r>
              <a:rPr lang="fr-CH" altLang="en-US" dirty="0" err="1"/>
              <a:t>representation</a:t>
            </a:r>
            <a:r>
              <a:rPr lang="fr-CH" altLang="en-US" dirty="0"/>
              <a:t> of </a:t>
            </a:r>
            <a:r>
              <a:rPr lang="fr-CH" altLang="en-US" dirty="0" err="1"/>
              <a:t>retirees</a:t>
            </a:r>
            <a:r>
              <a:rPr lang="fr-CH" altLang="en-US" dirty="0"/>
              <a:t> on the </a:t>
            </a:r>
            <a:r>
              <a:rPr lang="fr-CH" altLang="en-US" dirty="0" err="1"/>
              <a:t>SPCs</a:t>
            </a:r>
            <a:r>
              <a:rPr lang="fr-CH" altLang="en-US" dirty="0"/>
              <a:t> of </a:t>
            </a:r>
            <a:r>
              <a:rPr lang="fr-CH" altLang="en-US" dirty="0" err="1"/>
              <a:t>Member</a:t>
            </a:r>
            <a:r>
              <a:rPr lang="fr-CH" altLang="en-US" dirty="0"/>
              <a:t> Organizations and at UNJSPB sessions </a:t>
            </a:r>
          </a:p>
          <a:p>
            <a:pPr marL="0" indent="0" eaLnBrk="1" hangingPunct="1">
              <a:buFontTx/>
              <a:buNone/>
            </a:pPr>
            <a:endParaRPr lang="fr-CH" altLang="en-US" dirty="0"/>
          </a:p>
          <a:p>
            <a:pPr marL="0" indent="0" eaLnBrk="1" hangingPunct="1">
              <a:buFontTx/>
              <a:buNone/>
            </a:pPr>
            <a:endParaRPr lang="fr-CH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6F91A1D-2691-4B34-B522-8AFB0F24E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Fonctionnement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B814560-9391-4216-B1AC-C8645273A7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2133600"/>
            <a:ext cx="6696075" cy="1736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altLang="en-US" sz="2800" b="1">
              <a:solidFill>
                <a:srgbClr val="FF33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2000"/>
              <a:t>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3600" b="1"/>
              <a:t>Intervenant : Odette Foudral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fr-FR" altLang="en-US" sz="2400"/>
          </a:p>
        </p:txBody>
      </p:sp>
      <p:pic>
        <p:nvPicPr>
          <p:cNvPr id="22532" name="Picture 6" descr="MCj01048820000[1]">
            <a:extLst>
              <a:ext uri="{FF2B5EF4-FFF2-40B4-BE49-F238E27FC236}">
                <a16:creationId xmlns:a16="http://schemas.microsoft.com/office/drawing/2014/main" id="{F8C5F419-4BC7-4772-9251-DABA20FD510E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4425950"/>
            <a:ext cx="1827213" cy="135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9" descr="MCj01047900000[1]">
            <a:extLst>
              <a:ext uri="{FF2B5EF4-FFF2-40B4-BE49-F238E27FC236}">
                <a16:creationId xmlns:a16="http://schemas.microsoft.com/office/drawing/2014/main" id="{4B2F0128-CA8E-457C-B75E-EA1C6BAE9D4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4365625"/>
            <a:ext cx="1771650" cy="1444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AD55C4-02F1-4A4B-91D0-EAE806B03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fr-FR" altLang="en-US"/>
              <a:t>AAFI-AFICS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9C978A1-C39B-4CE2-B644-3D90863C5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err="1"/>
              <a:t>Séminaire</a:t>
            </a:r>
            <a:r>
              <a:rPr lang="en-GB" altLang="en-US" dirty="0"/>
              <a:t> de </a:t>
            </a:r>
            <a:r>
              <a:rPr lang="en-GB" altLang="en-US" dirty="0" err="1"/>
              <a:t>préparation</a:t>
            </a:r>
            <a:r>
              <a:rPr lang="en-GB" altLang="en-US" dirty="0"/>
              <a:t> à la </a:t>
            </a:r>
            <a:r>
              <a:rPr lang="en-GB" altLang="en-US" dirty="0" err="1"/>
              <a:t>retraite</a:t>
            </a:r>
            <a:r>
              <a:rPr lang="en-GB" altLang="en-US" dirty="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ONUG 2021 : 15 </a:t>
            </a:r>
            <a:r>
              <a:rPr lang="en-GB" altLang="en-US" dirty="0" err="1"/>
              <a:t>avril</a:t>
            </a:r>
            <a:endParaRPr lang="en-GB" altLang="en-US" dirty="0"/>
          </a:p>
          <a:p>
            <a:pPr marL="0" indent="0" eaLnBrk="1" hangingPunct="1"/>
            <a:r>
              <a:rPr lang="en-GB" altLang="en-US" dirty="0" err="1"/>
              <a:t>Intervenants</a:t>
            </a:r>
            <a:r>
              <a:rPr lang="en-GB" altLang="en-US" dirty="0"/>
              <a:t> :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		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			Samuel Mbele-Mbong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			  	Odette Foudral	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			Pierre Vangeleyn     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				 					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A5DB9CA-A0E7-4DB5-AAEE-60EB4278B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CC"/>
          </a:solidFill>
          <a:ln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Accueil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C84233C-7281-4C11-A646-B87205EA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4000" b="1" dirty="0">
                <a:solidFill>
                  <a:srgbClr val="FF0066"/>
                </a:solidFill>
              </a:rPr>
              <a:t>Les membres du Comité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4000" b="1" dirty="0">
                <a:solidFill>
                  <a:srgbClr val="FF0066"/>
                </a:solidFill>
              </a:rPr>
              <a:t>sont tous des bénévoles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FR" altLang="en-US" sz="1600" b="1" dirty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3600" b="1" dirty="0"/>
              <a:t>Lundi et jeudi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3600" b="1" dirty="0"/>
              <a:t>de 10 h 00 à 12 h 00 –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3600" b="1" dirty="0"/>
              <a:t>Par téléphone uniquement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3600" b="1" dirty="0"/>
              <a:t>0041 22 917 33 30</a:t>
            </a:r>
            <a:endParaRPr lang="fr-FR" altLang="en-US" sz="2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2800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5A97768A-9A8E-4C32-84ED-2A882A79F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85800"/>
            <a:ext cx="6629400" cy="1219200"/>
          </a:xfrm>
          <a:prstGeom prst="rect">
            <a:avLst/>
          </a:prstGeom>
          <a:solidFill>
            <a:srgbClr val="FF99CC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95CC4E3-6B15-4086-AC88-129F7A4E3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en-US"/>
              <a:t>Contacts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BFBF11C-025B-4A1F-AB0B-68966CE0C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2800"/>
              <a:t>Bureaux  : </a:t>
            </a:r>
            <a:r>
              <a:rPr lang="fr-FR" altLang="en-US" sz="2800" b="1"/>
              <a:t>E-2078</a:t>
            </a:r>
            <a:r>
              <a:rPr lang="fr-FR" altLang="en-US" sz="280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2800"/>
              <a:t>	Porte 41 du </a:t>
            </a:r>
            <a:r>
              <a:rPr lang="fr-FR" altLang="en-US" sz="2800" b="1"/>
              <a:t>Palais des Nations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en-US" sz="20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Tél : </a:t>
            </a:r>
            <a:r>
              <a:rPr lang="fr-FR" altLang="en-US" sz="2800" b="1"/>
              <a:t>(41 22) 917 33 30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2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Courriel  : </a:t>
            </a:r>
            <a:r>
              <a:rPr lang="fr-FR" altLang="en-US" sz="2800" b="1"/>
              <a:t>aafi-afics@un.org</a:t>
            </a:r>
          </a:p>
          <a:p>
            <a:pPr eaLnBrk="1" hangingPunct="1">
              <a:lnSpc>
                <a:spcPct val="90000"/>
              </a:lnSpc>
            </a:pPr>
            <a:endParaRPr lang="fr-FR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en-US" sz="20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Site :  </a:t>
            </a:r>
            <a:r>
              <a:rPr lang="fr-FR" altLang="en-US" sz="2800" b="1"/>
              <a:t>www.unog.ch/afics/aafi.htm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2800"/>
              <a:t>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2EFE7CE-292B-44E1-974B-C3A21A10F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Liens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B238C66-7B04-489A-A250-B9B18D4171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7631112" cy="4464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2800"/>
              <a:t>Il est important de nous communiquer votre adresse </a:t>
            </a:r>
            <a:r>
              <a:rPr lang="fr-FR" altLang="en-US" sz="3600" b="1">
                <a:solidFill>
                  <a:srgbClr val="FF3300"/>
                </a:solidFill>
              </a:rPr>
              <a:t>électronique </a:t>
            </a:r>
            <a:r>
              <a:rPr lang="fr-FR" altLang="en-US" sz="3600" b="1" i="1">
                <a:solidFill>
                  <a:srgbClr val="FF3300"/>
                </a:solidFill>
              </a:rPr>
              <a:t>personnelle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FF3300"/>
                </a:solidFill>
              </a:rPr>
              <a:t>Pour ne pas vous perdre lorsque vous partez en retraite</a:t>
            </a:r>
            <a:r>
              <a:rPr lang="fr-FR" altLang="en-US" sz="2800"/>
              <a:t>  </a:t>
            </a:r>
          </a:p>
          <a:p>
            <a:pPr eaLnBrk="1" hangingPunct="1">
              <a:buFontTx/>
              <a:buNone/>
            </a:pPr>
            <a:endParaRPr lang="fr-FR" altLang="en-US"/>
          </a:p>
        </p:txBody>
      </p:sp>
      <p:pic>
        <p:nvPicPr>
          <p:cNvPr id="27652" name="Picture 4" descr="MCj02953640000[1]">
            <a:extLst>
              <a:ext uri="{FF2B5EF4-FFF2-40B4-BE49-F238E27FC236}">
                <a16:creationId xmlns:a16="http://schemas.microsoft.com/office/drawing/2014/main" id="{B3AF18C4-719C-4701-BB7B-092681E81A6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4005263"/>
            <a:ext cx="2392363" cy="2055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48443AA-40F0-4B15-8D8B-F983AA302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fr-FR" altLang="en-US"/>
              <a:t>SERVICES Fournis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4CA15E8-82BE-49CB-8256-B9FA03084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2800"/>
              <a:t>Une information rapide et précise sur les problèmes d’assurance et de pension (</a:t>
            </a:r>
            <a:r>
              <a:rPr lang="fr-FR" altLang="en-US" sz="2800" b="1">
                <a:solidFill>
                  <a:srgbClr val="6600FF"/>
                </a:solidFill>
              </a:rPr>
              <a:t>Bulletin, lettre d’information électronique, Site Internet et séminaires</a:t>
            </a:r>
            <a:r>
              <a:rPr lang="fr-FR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endParaRPr lang="fr-FR" altLang="en-US" sz="28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Recherche constante et suivie des sujets touchants les retraités afin d’apporter des réponses cohérentes et </a:t>
            </a:r>
            <a:r>
              <a:rPr lang="fr-FR" altLang="en-US" sz="2800" b="1">
                <a:solidFill>
                  <a:srgbClr val="FF0066"/>
                </a:solidFill>
              </a:rPr>
              <a:t>vérifiées</a:t>
            </a:r>
            <a:r>
              <a:rPr lang="fr-FR" altLang="en-US" sz="280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28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4C3FBCC-DB38-4B44-975A-B0CBADD89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fr-FR" altLang="en-US"/>
              <a:t>Représentation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4C5159B-1672-428A-9431-932B29618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2000"/>
          </a:p>
          <a:p>
            <a:pPr eaLnBrk="1" hangingPunct="1">
              <a:lnSpc>
                <a:spcPct val="80000"/>
              </a:lnSpc>
            </a:pPr>
            <a:r>
              <a:rPr lang="fr-FR" altLang="en-US" sz="2600"/>
              <a:t>Assurance maladie</a:t>
            </a:r>
            <a:r>
              <a:rPr lang="fr-FR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1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400"/>
              <a:t>	</a:t>
            </a:r>
            <a:r>
              <a:rPr lang="fr-FR" altLang="en-US" sz="2400" b="1">
                <a:solidFill>
                  <a:srgbClr val="6600FF"/>
                </a:solidFill>
              </a:rPr>
              <a:t>1 observateur dans le Comité de l’assurance ONU-HCR-OMM,</a:t>
            </a:r>
            <a:r>
              <a:rPr lang="fr-FR" altLang="en-US" sz="24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800"/>
              <a:t>Réponse sur les questions de pension,</a:t>
            </a:r>
            <a:r>
              <a:rPr lang="fr-FR" altLang="en-US" sz="2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1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400"/>
              <a:t>	(</a:t>
            </a:r>
            <a:r>
              <a:rPr lang="fr-FR" altLang="en-US" sz="2400" b="1">
                <a:solidFill>
                  <a:srgbClr val="6600FF"/>
                </a:solidFill>
              </a:rPr>
              <a:t>fiscalité, choix du pays de résidence</a:t>
            </a:r>
            <a:r>
              <a:rPr lang="fr-FR" altLang="en-US" sz="2400" b="1"/>
              <a:t>),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1000" b="1"/>
          </a:p>
          <a:p>
            <a:pPr eaLnBrk="1" hangingPunct="1">
              <a:lnSpc>
                <a:spcPct val="80000"/>
              </a:lnSpc>
            </a:pPr>
            <a:r>
              <a:rPr lang="fr-FR" altLang="en-US" sz="2800"/>
              <a:t>Règles en matière de pension</a:t>
            </a:r>
            <a:r>
              <a:rPr lang="fr-FR" altLang="en-US" sz="2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1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400"/>
              <a:t>	</a:t>
            </a:r>
            <a:r>
              <a:rPr lang="fr-FR" altLang="en-US" sz="2400" b="1">
                <a:solidFill>
                  <a:srgbClr val="6600FF"/>
                </a:solidFill>
              </a:rPr>
              <a:t>UNJSPB (6 observateurs de la FAFICS),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400" b="1">
                <a:solidFill>
                  <a:srgbClr val="6600FF"/>
                </a:solidFill>
              </a:rPr>
              <a:t>	5</a:t>
            </a:r>
            <a:r>
              <a:rPr lang="fr-FR" altLang="en-US" sz="2400" b="1" baseline="30000">
                <a:solidFill>
                  <a:srgbClr val="6600FF"/>
                </a:solidFill>
              </a:rPr>
              <a:t>ème</a:t>
            </a:r>
            <a:r>
              <a:rPr lang="fr-FR" altLang="en-US" sz="2400" b="1">
                <a:solidFill>
                  <a:srgbClr val="6600FF"/>
                </a:solidFill>
              </a:rPr>
              <a:t> Commission de l’Assemblée générale des N.U.,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AD88D8-E30B-4496-9FDD-C08CFFD14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fr-FR" altLang="en-US"/>
              <a:t>SERVICES sociaux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18314A7-A1A7-4634-B2F4-6B76342DE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r-FR" altLang="en-US"/>
          </a:p>
          <a:p>
            <a:pPr eaLnBrk="1" hangingPunct="1">
              <a:buFontTx/>
              <a:buNone/>
            </a:pPr>
            <a:endParaRPr lang="fr-FR" altLang="en-US">
              <a:solidFill>
                <a:srgbClr val="0066FF"/>
              </a:solidFill>
            </a:endParaRPr>
          </a:p>
          <a:p>
            <a:pPr eaLnBrk="1" hangingPunct="1"/>
            <a:r>
              <a:rPr lang="fr-FR" altLang="en-US"/>
              <a:t>Fond de solidarité (</a:t>
            </a:r>
            <a:r>
              <a:rPr lang="fr-FR" altLang="en-US" b="1">
                <a:solidFill>
                  <a:srgbClr val="3333FF"/>
                </a:solidFill>
              </a:rPr>
              <a:t>Président</a:t>
            </a:r>
            <a:r>
              <a:rPr lang="fr-FR" altLang="en-US"/>
              <a:t>)</a:t>
            </a:r>
          </a:p>
          <a:p>
            <a:pPr eaLnBrk="1" hangingPunct="1">
              <a:buFontTx/>
              <a:buNone/>
            </a:pPr>
            <a:endParaRPr lang="fr-FR" altLang="en-US"/>
          </a:p>
          <a:p>
            <a:pPr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61C8243-D1B3-4E26-BABF-FF4AAD383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991475" cy="11525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GB" altLang="en-US" b="1">
                <a:solidFill>
                  <a:srgbClr val="6600FF"/>
                </a:solidFill>
              </a:rPr>
              <a:t>Activités sociales annuelles</a:t>
            </a:r>
            <a:endParaRPr lang="fr-FR" altLang="en-US" b="1">
              <a:solidFill>
                <a:srgbClr val="6600FF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0BADF8D-7196-41B0-9BC7-C34EA3034A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4313"/>
            <a:ext cx="7558088" cy="4611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/>
              <a:t>Séminaires</a:t>
            </a:r>
            <a:r>
              <a:rPr lang="en-GB" altLang="en-US" sz="2800" dirty="0"/>
              <a:t> de </a:t>
            </a:r>
            <a:r>
              <a:rPr lang="en-GB" altLang="en-US" sz="2800" dirty="0" err="1"/>
              <a:t>préparation</a:t>
            </a:r>
            <a:r>
              <a:rPr lang="en-GB" altLang="en-US" sz="2800" dirty="0"/>
              <a:t> à la </a:t>
            </a:r>
            <a:r>
              <a:rPr lang="en-GB" altLang="en-US" sz="2800" dirty="0" err="1"/>
              <a:t>retraite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/>
              <a:t>Sujet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approprié</a:t>
            </a:r>
            <a:r>
              <a:rPr lang="en-GB" altLang="en-US" sz="2800" dirty="0"/>
              <a:t> </a:t>
            </a:r>
            <a:r>
              <a:rPr lang="en-GB" altLang="en-US" sz="2800" dirty="0" err="1"/>
              <a:t>lors</a:t>
            </a:r>
            <a:r>
              <a:rPr lang="en-GB" altLang="en-US" sz="2800" dirty="0"/>
              <a:t> de </a:t>
            </a:r>
            <a:r>
              <a:rPr lang="en-GB" altLang="en-US" sz="2800" dirty="0" err="1"/>
              <a:t>l’Assemblée</a:t>
            </a:r>
            <a:r>
              <a:rPr lang="en-GB" altLang="en-US" sz="2800" dirty="0"/>
              <a:t> </a:t>
            </a:r>
            <a:r>
              <a:rPr lang="en-GB" altLang="en-US" sz="2800" dirty="0" err="1"/>
              <a:t>générale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/>
              <a:t>Rendez-vous</a:t>
            </a:r>
            <a:r>
              <a:rPr lang="en-GB" altLang="en-US" sz="2800" dirty="0"/>
              <a:t> cafés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err="1"/>
              <a:t>Accueil</a:t>
            </a:r>
            <a:r>
              <a:rPr lang="en-GB" altLang="en-US" sz="2800" dirty="0"/>
              <a:t> des </a:t>
            </a:r>
            <a:r>
              <a:rPr lang="en-GB" altLang="en-US" sz="2800" dirty="0" err="1"/>
              <a:t>retraités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err="1">
                <a:solidFill>
                  <a:srgbClr val="FF0000"/>
                </a:solidFill>
              </a:rPr>
              <a:t>Hélas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actuellement</a:t>
            </a:r>
            <a:r>
              <a:rPr lang="en-US" altLang="en-US" sz="2800" b="1" dirty="0">
                <a:solidFill>
                  <a:srgbClr val="FF0000"/>
                </a:solidFill>
              </a:rPr>
              <a:t> tout </a:t>
            </a:r>
            <a:r>
              <a:rPr lang="en-US" altLang="en-US" sz="2800" b="1" dirty="0" err="1">
                <a:solidFill>
                  <a:srgbClr val="FF0000"/>
                </a:solidFill>
              </a:rPr>
              <a:t>est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supprimé</a:t>
            </a:r>
            <a:r>
              <a:rPr lang="en-US" altLang="en-US" sz="2800" b="1" dirty="0">
                <a:solidFill>
                  <a:srgbClr val="FF0000"/>
                </a:solidFill>
              </a:rPr>
              <a:t>… nous </a:t>
            </a:r>
            <a:r>
              <a:rPr lang="en-US" altLang="en-US" sz="2800" b="1" dirty="0" err="1">
                <a:solidFill>
                  <a:srgbClr val="FF0000"/>
                </a:solidFill>
              </a:rPr>
              <a:t>espérons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reprendre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en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septembre</a:t>
            </a:r>
            <a:endParaRPr lang="en-GB" altLang="en-US" sz="2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sp>
        <p:nvSpPr>
          <p:cNvPr id="32772" name="Text Box 8">
            <a:extLst>
              <a:ext uri="{FF2B5EF4-FFF2-40B4-BE49-F238E27FC236}">
                <a16:creationId xmlns:a16="http://schemas.microsoft.com/office/drawing/2014/main" id="{00188F0D-96AE-47AA-8378-95DF279C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933825"/>
            <a:ext cx="2879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1C68254-D8A1-4E84-94DF-6B3C13745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991475" cy="18002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GB" altLang="en-US" sz="4000" b="1">
                <a:solidFill>
                  <a:srgbClr val="6600FF"/>
                </a:solidFill>
              </a:rPr>
              <a:t>Activités sociales 2012</a:t>
            </a:r>
            <a:br>
              <a:rPr lang="en-GB" altLang="en-US" sz="4000" b="1">
                <a:solidFill>
                  <a:srgbClr val="6600FF"/>
                </a:solidFill>
              </a:rPr>
            </a:br>
            <a:r>
              <a:rPr lang="en-GB" altLang="en-US" sz="4000" b="1">
                <a:solidFill>
                  <a:srgbClr val="6600FF"/>
                </a:solidFill>
              </a:rPr>
              <a:t> </a:t>
            </a:r>
            <a:r>
              <a:rPr lang="en-GB" altLang="en-US" sz="3200"/>
              <a:t>Séminaire de septembre </a:t>
            </a:r>
            <a:br>
              <a:rPr lang="en-GB" altLang="en-US" sz="3200"/>
            </a:br>
            <a:r>
              <a:rPr lang="en-GB" altLang="en-US" sz="3200"/>
              <a:t> “ Bien vieillir chez soi”</a:t>
            </a:r>
            <a:endParaRPr lang="fr-FR" altLang="en-US" sz="32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7397E32-889B-4B88-8687-9BFB262556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4313"/>
            <a:ext cx="7558088" cy="4611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eaLnBrk="1" hangingPunct="1">
              <a:lnSpc>
                <a:spcPct val="90000"/>
              </a:lnSpc>
            </a:pPr>
            <a:endParaRPr lang="en-GB" altLang="en-US" sz="2400"/>
          </a:p>
          <a:p>
            <a:pPr eaLnBrk="1" hangingPunct="1">
              <a:lnSpc>
                <a:spcPct val="90000"/>
              </a:lnSpc>
            </a:pPr>
            <a:endParaRPr lang="en-GB" altLang="en-US" sz="2400"/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2BE7E7B0-0015-4FAD-8F2C-E472E7E51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933825"/>
            <a:ext cx="2879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569B37B4-7811-4BAC-B3B5-ADF575EFF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060575"/>
            <a:ext cx="320357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C9BF15F-30F8-4047-A7DB-5472671B20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991475" cy="1800225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GB" altLang="en-US" sz="4000" b="1">
                <a:solidFill>
                  <a:srgbClr val="6600FF"/>
                </a:solidFill>
              </a:rPr>
              <a:t>Activités sociales 2014</a:t>
            </a:r>
            <a:br>
              <a:rPr lang="en-GB" altLang="en-US" sz="4000" b="1">
                <a:solidFill>
                  <a:srgbClr val="6600FF"/>
                </a:solidFill>
              </a:rPr>
            </a:br>
            <a:r>
              <a:rPr lang="en-GB" altLang="en-US" sz="4000" b="1">
                <a:solidFill>
                  <a:srgbClr val="6600FF"/>
                </a:solidFill>
              </a:rPr>
              <a:t> </a:t>
            </a:r>
            <a:r>
              <a:rPr lang="en-GB" altLang="en-US" sz="3200"/>
              <a:t>Séminaire du 2 octobre </a:t>
            </a:r>
            <a:br>
              <a:rPr lang="en-GB" altLang="en-US" sz="3200"/>
            </a:br>
            <a:r>
              <a:rPr lang="en-GB" altLang="en-US" sz="3200"/>
              <a:t> “ Prévenir et surmonter l’isolement”</a:t>
            </a:r>
            <a:endParaRPr lang="fr-FR" altLang="en-US" sz="320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ACEEBBD-7E07-4B61-9C7A-56B959F6DC9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484313"/>
            <a:ext cx="7558088" cy="4611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eaLnBrk="1" hangingPunct="1">
              <a:lnSpc>
                <a:spcPct val="90000"/>
              </a:lnSpc>
            </a:pPr>
            <a:endParaRPr lang="en-GB" altLang="en-US" sz="2400"/>
          </a:p>
          <a:p>
            <a:pPr eaLnBrk="1" hangingPunct="1">
              <a:lnSpc>
                <a:spcPct val="90000"/>
              </a:lnSpc>
            </a:pPr>
            <a:endParaRPr lang="en-GB" altLang="en-US" sz="2400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2BB71D91-DF32-498E-8E96-1225FE892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933825"/>
            <a:ext cx="28797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821" name="Picture 7">
            <a:extLst>
              <a:ext uri="{FF2B5EF4-FFF2-40B4-BE49-F238E27FC236}">
                <a16:creationId xmlns:a16="http://schemas.microsoft.com/office/drawing/2014/main" id="{F75E968C-94F5-4008-9AD9-A80B17728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133600"/>
            <a:ext cx="3132137" cy="442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04A21B7-C59C-4B71-A4FE-4A01254F8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685800"/>
          </a:xfrm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PUBLICATIONS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5FB8D65-AA7E-4396-81C0-93A88D4FB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7778750" cy="50466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altLang="en-US"/>
          </a:p>
          <a:p>
            <a:pPr algn="ctr" eaLnBrk="1" hangingPunct="1">
              <a:buFontTx/>
              <a:buNone/>
            </a:pPr>
            <a:endParaRPr lang="fr-FR" altLang="en-US"/>
          </a:p>
          <a:p>
            <a:pPr algn="ctr" eaLnBrk="1" hangingPunct="1">
              <a:buFontTx/>
              <a:buNone/>
            </a:pPr>
            <a:r>
              <a:rPr lang="fr-FR" altLang="en-US"/>
              <a:t>La publication « Bien vieillir chez soi », </a:t>
            </a:r>
          </a:p>
          <a:p>
            <a:pPr algn="ctr" eaLnBrk="1" hangingPunct="1">
              <a:buFontTx/>
              <a:buNone/>
            </a:pPr>
            <a:r>
              <a:rPr lang="fr-FR" altLang="en-US"/>
              <a:t>en rapport avec le séminaire de 2012 </a:t>
            </a:r>
          </a:p>
          <a:p>
            <a:pPr algn="ctr" eaLnBrk="1" hangingPunct="1">
              <a:buFontTx/>
              <a:buNone/>
            </a:pPr>
            <a:r>
              <a:rPr lang="fr-FR" altLang="en-US"/>
              <a:t> est toujours disponible.</a:t>
            </a:r>
          </a:p>
          <a:p>
            <a:pPr algn="ctr" eaLnBrk="1" hangingPunct="1">
              <a:buFontTx/>
              <a:buNone/>
            </a:pPr>
            <a:endParaRPr lang="fr-FR" altLang="en-US"/>
          </a:p>
          <a:p>
            <a:pPr algn="ctr" eaLnBrk="1" hangingPunct="1">
              <a:buFontTx/>
              <a:buNone/>
            </a:pPr>
            <a:r>
              <a:rPr lang="fr-FR" altLang="en-US"/>
              <a:t>Les présentations des intervenants sont accessibles sur notre site INTERNET</a:t>
            </a:r>
          </a:p>
          <a:p>
            <a:pPr eaLnBrk="1" hangingPunct="1"/>
            <a:endParaRPr lang="fr-FR" altLang="en-US"/>
          </a:p>
          <a:p>
            <a:pPr eaLnBrk="1" hangingPunct="1"/>
            <a:endParaRPr lang="fr-FR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5043260-A530-42A3-BACA-FA67522628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AAFI-AFICS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AC4E43B-70FE-4743-ACDC-A89D0719196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fr-FR" altLang="en-US"/>
              <a:t>Pourquoi une association de retraités</a:t>
            </a:r>
          </a:p>
          <a:p>
            <a:pPr eaLnBrk="1" hangingPunct="1"/>
            <a:r>
              <a:rPr lang="fr-FR" altLang="en-US"/>
              <a:t>Nos origines</a:t>
            </a:r>
          </a:p>
          <a:p>
            <a:pPr eaLnBrk="1" hangingPunct="1"/>
            <a:r>
              <a:rPr lang="fr-FR" altLang="en-US"/>
              <a:t>Nos domaines d’activité</a:t>
            </a:r>
          </a:p>
          <a:p>
            <a:pPr eaLnBrk="1" hangingPunct="1"/>
            <a:r>
              <a:rPr lang="fr-FR" altLang="en-US"/>
              <a:t>Nous pouvons vous aider</a:t>
            </a:r>
          </a:p>
          <a:p>
            <a:pPr eaLnBrk="1" hangingPunct="1"/>
            <a:r>
              <a:rPr lang="fr-FR" altLang="en-US"/>
              <a:t>Pourquoi adhérer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4B2A7A7-E8F3-42A4-8BA5-42DC2E72F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439863"/>
          </a:xfrm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fr-FR" altLang="en-US" sz="4000"/>
            </a:br>
            <a:r>
              <a:rPr lang="fr-FR" altLang="en-US" sz="4000"/>
              <a:t>Pourquoi devenir membre</a:t>
            </a:r>
            <a:r>
              <a:rPr lang="fr-FR" altLang="en-US"/>
              <a:t> </a:t>
            </a:r>
            <a:br>
              <a:rPr lang="fr-FR" altLang="en-US"/>
            </a:br>
            <a:br>
              <a:rPr lang="fr-FR" altLang="en-US" sz="2000"/>
            </a:br>
            <a:endParaRPr lang="fr-FR" altLang="en-US" sz="40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6A6A98C-7789-4F01-AD8C-1215B36DDC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16113"/>
            <a:ext cx="7773988" cy="4179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en-US" sz="2400"/>
              <a:t>Demeurer dans la communauté internationale et accéder à la communauté locale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/>
              <a:t>Rester informé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400"/>
              <a:t>Participer aux activités </a:t>
            </a:r>
          </a:p>
          <a:p>
            <a:pPr eaLnBrk="1" hangingPunct="1">
              <a:lnSpc>
                <a:spcPct val="80000"/>
              </a:lnSpc>
            </a:pPr>
            <a:endParaRPr lang="fr-FR" altLang="en-US" sz="1400"/>
          </a:p>
          <a:p>
            <a:pPr eaLnBrk="1" hangingPunct="1">
              <a:lnSpc>
                <a:spcPct val="80000"/>
              </a:lnSpc>
            </a:pPr>
            <a:r>
              <a:rPr lang="fr-FR" altLang="en-US" sz="2400" b="1">
                <a:solidFill>
                  <a:srgbClr val="FF0066"/>
                </a:solidFill>
              </a:rPr>
              <a:t>Soutenir l’action de l’AAFI-AFICS dans sa représentation à la Caisse de Pensions</a:t>
            </a:r>
            <a:r>
              <a:rPr lang="fr-FR" altLang="en-US" sz="2400"/>
              <a:t>  </a:t>
            </a:r>
          </a:p>
          <a:p>
            <a:pPr eaLnBrk="1" hangingPunct="1">
              <a:lnSpc>
                <a:spcPct val="80000"/>
              </a:lnSpc>
            </a:pPr>
            <a:endParaRPr lang="fr-FR" altLang="en-US" sz="1400"/>
          </a:p>
          <a:p>
            <a:pPr eaLnBrk="1" hangingPunct="1">
              <a:lnSpc>
                <a:spcPct val="80000"/>
              </a:lnSpc>
            </a:pPr>
            <a:r>
              <a:rPr lang="fr-FR" altLang="en-US" sz="2400"/>
              <a:t>Cotisation :    à vie : CHF 400.—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fr-FR" altLang="en-US" b="1">
                <a:solidFill>
                  <a:srgbClr val="FF3300"/>
                </a:solidFill>
              </a:rPr>
              <a:t>Cotisation réduite à CHF 150.– 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fr-FR" altLang="en-US" b="1">
                <a:solidFill>
                  <a:srgbClr val="FF3300"/>
                </a:solidFill>
              </a:rPr>
              <a:t>pour les membres à vie des 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fr-FR" altLang="en-US" b="1">
                <a:solidFill>
                  <a:srgbClr val="FF3300"/>
                </a:solidFill>
              </a:rPr>
              <a:t>associations sœurs de Genève</a:t>
            </a:r>
            <a:r>
              <a:rPr lang="fr-FR" altLang="en-US" sz="1600" b="1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400"/>
              <a:t> 			</a:t>
            </a:r>
            <a:r>
              <a:rPr lang="fr-FR" altLang="en-US" sz="2000"/>
              <a:t>annuelle: CHF 40.--</a:t>
            </a:r>
            <a:r>
              <a:rPr lang="fr-FR" altLang="en-US" sz="2400"/>
              <a:t>	</a:t>
            </a:r>
          </a:p>
        </p:txBody>
      </p:sp>
      <p:pic>
        <p:nvPicPr>
          <p:cNvPr id="36868" name="Picture 9" descr="MPj04388550000[1]">
            <a:extLst>
              <a:ext uri="{FF2B5EF4-FFF2-40B4-BE49-F238E27FC236}">
                <a16:creationId xmlns:a16="http://schemas.microsoft.com/office/drawing/2014/main" id="{A7B86644-C15A-410F-942D-85FDCC61617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4149725"/>
            <a:ext cx="1943100" cy="1300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71CC0B6-D020-4A1E-8B3A-7995D3E5E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/>
              <a:t>Devenir membre </a:t>
            </a:r>
            <a:br>
              <a:rPr lang="fr-FR" altLang="en-US"/>
            </a:br>
            <a:endParaRPr lang="fr-FR" altLang="en-US" sz="720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464BA8D-3745-4B04-9C8B-E1A95F36919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en-US" sz="2800"/>
              <a:t>	Nous vous recommandons bien sûr de devenir aussi membre de l’Association de votre organisation pour garder le contact avec vos proches collègues	</a:t>
            </a:r>
          </a:p>
        </p:txBody>
      </p:sp>
      <p:pic>
        <p:nvPicPr>
          <p:cNvPr id="37892" name="Picture 4" descr="MCj02811040000[1]">
            <a:extLst>
              <a:ext uri="{FF2B5EF4-FFF2-40B4-BE49-F238E27FC236}">
                <a16:creationId xmlns:a16="http://schemas.microsoft.com/office/drawing/2014/main" id="{2D6B0226-5D22-4724-8F6F-4291B1680E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67325" y="2833688"/>
            <a:ext cx="2571750" cy="240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2E00E11-EE50-41A5-BFF5-CAF6AAE72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447800"/>
          </a:xfrm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Adhérer </a:t>
            </a:r>
            <a:r>
              <a:rPr lang="fr-FR" altLang="en-US" b="1" u="sng"/>
              <a:t>avant</a:t>
            </a:r>
            <a:r>
              <a:rPr lang="fr-FR" altLang="en-US"/>
              <a:t> de prendre votre retraite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57A86DE-1B4E-4732-9CC0-EAD5E8F50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fr-FR" altLang="en-US" sz="2800"/>
              <a:t>L’Association vous conseille dans la préparation de votre retraite</a:t>
            </a:r>
          </a:p>
          <a:p>
            <a:pPr eaLnBrk="1" hangingPunct="1"/>
            <a:r>
              <a:rPr lang="fr-FR" altLang="en-US" sz="2800"/>
              <a:t>Vous êtes sûr de garder le contact, même si vous déménagez</a:t>
            </a:r>
          </a:p>
          <a:p>
            <a:pPr eaLnBrk="1" hangingPunct="1"/>
            <a:r>
              <a:rPr lang="fr-FR" altLang="en-US" sz="2800"/>
              <a:t>Cotisation à vie plus facile à financer et plus économique (CHF 400 au lieu de CHF 600, différence qui couvre les frais administratifs)</a:t>
            </a:r>
          </a:p>
          <a:p>
            <a:pPr eaLnBrk="1" hangingPunct="1">
              <a:buFontTx/>
              <a:buNone/>
            </a:pPr>
            <a:r>
              <a:rPr lang="fr-FR" altLang="en-US" sz="280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78773CF-0C11-4B97-927F-C9AE39FFE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447800"/>
          </a:xfrm>
          <a:solidFill>
            <a:srgbClr val="FF99CC"/>
          </a:solidFill>
          <a:ln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/>
              <a:t>Pourquoi adhérer </a:t>
            </a:r>
            <a:r>
              <a:rPr lang="fr-FR" altLang="en-US" b="1" u="sng"/>
              <a:t>avant</a:t>
            </a:r>
            <a:r>
              <a:rPr lang="fr-FR" altLang="en-US"/>
              <a:t> de prendre votre retraite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03718C0-618B-4D9C-8664-3C080F11B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4800">
                <a:solidFill>
                  <a:srgbClr val="FF6600"/>
                </a:solidFill>
              </a:rPr>
              <a:t>Adhérer c’est préparer et protéger votre avenir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4800">
                <a:solidFill>
                  <a:srgbClr val="FF6600"/>
                </a:solidFill>
              </a:rPr>
              <a:t>Pour bénéficier des informations et prendre les bonnes décisions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280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4C9515F-5FF0-414C-8245-42BAFC4D6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en-US" sz="5400" b="1" i="1">
                <a:solidFill>
                  <a:srgbClr val="9933FF"/>
                </a:solidFill>
              </a:rPr>
              <a:t>Action sociale</a:t>
            </a:r>
            <a:r>
              <a:rPr lang="fr-FR" altLang="en-US"/>
              <a:t>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CD7393D-56D8-44C0-B6C7-716FCDB13B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2133600"/>
            <a:ext cx="3810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altLang="en-US" sz="2800"/>
          </a:p>
          <a:p>
            <a:pPr algn="ctr" eaLnBrk="1" hangingPunct="1">
              <a:buFontTx/>
              <a:buNone/>
            </a:pPr>
            <a:endParaRPr lang="fr-FR" altLang="en-US" sz="2800"/>
          </a:p>
          <a:p>
            <a:pPr algn="ctr" eaLnBrk="1" hangingPunct="1">
              <a:buFontTx/>
              <a:buNone/>
            </a:pPr>
            <a:endParaRPr lang="fr-FR" altLang="en-US" sz="4000" b="1"/>
          </a:p>
        </p:txBody>
      </p:sp>
      <p:pic>
        <p:nvPicPr>
          <p:cNvPr id="40964" name="Picture 35" descr="MP900426512[1]">
            <a:extLst>
              <a:ext uri="{FF2B5EF4-FFF2-40B4-BE49-F238E27FC236}">
                <a16:creationId xmlns:a16="http://schemas.microsoft.com/office/drawing/2014/main" id="{B5FCB478-00BD-4F77-9F49-4B87D216C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84538"/>
            <a:ext cx="20955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36" descr="MC900432545[1]">
            <a:extLst>
              <a:ext uri="{FF2B5EF4-FFF2-40B4-BE49-F238E27FC236}">
                <a16:creationId xmlns:a16="http://schemas.microsoft.com/office/drawing/2014/main" id="{D03A56F6-BF43-4B2B-9EBA-13048B3AE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44675"/>
            <a:ext cx="12620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>
            <a:extLst>
              <a:ext uri="{FF2B5EF4-FFF2-40B4-BE49-F238E27FC236}">
                <a16:creationId xmlns:a16="http://schemas.microsoft.com/office/drawing/2014/main" id="{AE83C38F-C2F5-4CE9-B3DA-83F67444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9600"/>
            <a:ext cx="7924800" cy="2057400"/>
          </a:xfrm>
          <a:prstGeom prst="rect">
            <a:avLst/>
          </a:prstGeom>
          <a:solidFill>
            <a:srgbClr val="00FFFF"/>
          </a:solidFill>
          <a:ln w="25400">
            <a:solidFill>
              <a:srgbClr val="99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E97C526A-223B-464B-A947-47125564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10200"/>
            <a:ext cx="7620000" cy="838200"/>
          </a:xfrm>
          <a:prstGeom prst="rect">
            <a:avLst/>
          </a:prstGeom>
          <a:solidFill>
            <a:srgbClr val="00FFFF"/>
          </a:solidFill>
          <a:ln w="25400">
            <a:solidFill>
              <a:srgbClr val="99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7D1FE949-F4A5-40A5-B69A-AF425A3AF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 b="1" i="1">
                <a:solidFill>
                  <a:srgbClr val="9933FF"/>
                </a:solidFill>
              </a:rPr>
              <a:t>Fonds de solidarité</a:t>
            </a:r>
            <a:br>
              <a:rPr lang="fr-FR" altLang="en-US" b="1" i="1">
                <a:solidFill>
                  <a:srgbClr val="9933FF"/>
                </a:solidFill>
              </a:rPr>
            </a:br>
            <a:r>
              <a:rPr lang="fr-FR" altLang="en-US" b="1" i="1">
                <a:solidFill>
                  <a:srgbClr val="9933FF"/>
                </a:solidFill>
              </a:rPr>
              <a:t>(aide personnalisée</a:t>
            </a:r>
            <a:br>
              <a:rPr lang="fr-FR" altLang="en-US" b="1" i="1">
                <a:solidFill>
                  <a:srgbClr val="9933FF"/>
                </a:solidFill>
              </a:rPr>
            </a:br>
            <a:r>
              <a:rPr lang="fr-FR" altLang="en-US" b="1" i="1">
                <a:solidFill>
                  <a:srgbClr val="9933FF"/>
                </a:solidFill>
              </a:rPr>
              <a:t>pour les situations d’urgence)</a:t>
            </a:r>
            <a:br>
              <a:rPr lang="fr-FR" altLang="en-US" b="1" i="1">
                <a:solidFill>
                  <a:srgbClr val="9933FF"/>
                </a:solidFill>
              </a:rPr>
            </a:br>
            <a:endParaRPr lang="fr-FR" altLang="en-US" b="1" i="1">
              <a:solidFill>
                <a:srgbClr val="9933FF"/>
              </a:solidFill>
            </a:endParaRP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8F5DA9A4-E54D-4188-BCCD-E962DB0D5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fr-FR" altLang="en-US" sz="28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Le </a:t>
            </a:r>
            <a:r>
              <a:rPr lang="fr-FR" altLang="en-US" sz="2800" b="1"/>
              <a:t>président</a:t>
            </a:r>
            <a:r>
              <a:rPr lang="fr-FR" altLang="en-US" sz="2800"/>
              <a:t> statue sur les demandes sous forme de dons ou de prêts.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Les situations liées à la maladie ou au décès sont étudiées en priorité.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3000"/>
              <a:t>	</a:t>
            </a:r>
            <a:r>
              <a:rPr lang="fr-FR" altLang="en-US" b="1"/>
              <a:t>Le fonds n’est pas un organisme de crédit</a:t>
            </a:r>
            <a:r>
              <a:rPr lang="fr-FR" altLang="en-US" sz="2800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CA1652B-8331-4EAA-9E16-591F93CDD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Conseils d’un</a:t>
            </a:r>
            <a:r>
              <a:rPr lang="fr-FR" altLang="en-US" b="1">
                <a:solidFill>
                  <a:srgbClr val="33CC33"/>
                </a:solidFill>
              </a:rPr>
              <a:t> </a:t>
            </a:r>
            <a:r>
              <a:rPr lang="fr-FR" altLang="en-US" b="1">
                <a:solidFill>
                  <a:srgbClr val="009900"/>
                </a:solidFill>
              </a:rPr>
              <a:t>retraité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1200221-7CA9-436B-A113-76B433FDBC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500438"/>
            <a:ext cx="4678363" cy="2595562"/>
          </a:xfrm>
        </p:spPr>
        <p:txBody>
          <a:bodyPr/>
          <a:lstStyle/>
          <a:p>
            <a:pPr algn="ctr" eaLnBrk="1" hangingPunct="1"/>
            <a:endParaRPr lang="fr-FR" altLang="en-US" sz="2800"/>
          </a:p>
          <a:p>
            <a:pPr algn="ctr" eaLnBrk="1" hangingPunct="1">
              <a:buFontTx/>
              <a:buNone/>
            </a:pPr>
            <a:endParaRPr lang="fr-FR" altLang="en-US" sz="4400" b="1"/>
          </a:p>
        </p:txBody>
      </p:sp>
      <p:pic>
        <p:nvPicPr>
          <p:cNvPr id="44036" name="Picture 7" descr="MCj01052100000[1]">
            <a:extLst>
              <a:ext uri="{FF2B5EF4-FFF2-40B4-BE49-F238E27FC236}">
                <a16:creationId xmlns:a16="http://schemas.microsoft.com/office/drawing/2014/main" id="{BECF2CCE-FF3D-4A09-8526-99EAB945EA3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916113"/>
            <a:ext cx="1854200" cy="1668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7" name="Picture 13" descr="MCj04375590000[1]">
            <a:extLst>
              <a:ext uri="{FF2B5EF4-FFF2-40B4-BE49-F238E27FC236}">
                <a16:creationId xmlns:a16="http://schemas.microsoft.com/office/drawing/2014/main" id="{EB9DE234-8323-40B1-B794-A7AD6B602F3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4941888"/>
            <a:ext cx="1857375" cy="145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AA76B9B-DD09-4C78-A6F2-E6A56A106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Lieu de résidence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6F2AEBA-D10C-47C8-84F5-96B5ED87A2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398368" cy="4688160"/>
          </a:xfrm>
        </p:spPr>
        <p:txBody>
          <a:bodyPr/>
          <a:lstStyle/>
          <a:p>
            <a:pPr eaLnBrk="1" hangingPunct="1"/>
            <a:r>
              <a:rPr lang="fr-FR" altLang="en-US" sz="2800" dirty="0"/>
              <a:t>Lieu de rêve ou de cauchemar !!!</a:t>
            </a:r>
          </a:p>
          <a:p>
            <a:pPr eaLnBrk="1" hangingPunct="1"/>
            <a:r>
              <a:rPr lang="en-US" altLang="en-US" sz="2800" dirty="0" err="1"/>
              <a:t>L’Autriche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s’est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fermée</a:t>
            </a:r>
            <a:r>
              <a:rPr lang="en-US" altLang="en-US" sz="2800" dirty="0"/>
              <a:t> à </a:t>
            </a:r>
            <a:r>
              <a:rPr lang="en-US" altLang="en-US" sz="2800" dirty="0" err="1"/>
              <a:t>l’arrivée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retraités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étrangers</a:t>
            </a:r>
            <a:r>
              <a:rPr lang="en-US" altLang="en-US" sz="2800" dirty="0"/>
              <a:t>…</a:t>
            </a:r>
            <a:endParaRPr lang="fr-FR" altLang="en-US" sz="2800" dirty="0"/>
          </a:p>
          <a:p>
            <a:pPr eaLnBrk="1" hangingPunct="1"/>
            <a:r>
              <a:rPr lang="en-US" altLang="en-US" sz="2800" dirty="0"/>
              <a:t>Il </a:t>
            </a:r>
            <a:r>
              <a:rPr lang="en-US" altLang="en-US" sz="2800" dirty="0" err="1"/>
              <a:t>faut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planifier</a:t>
            </a:r>
            <a:r>
              <a:rPr lang="en-US" altLang="en-US" sz="2800" dirty="0"/>
              <a:t> pour les 20 </a:t>
            </a:r>
            <a:r>
              <a:rPr lang="en-US" altLang="en-US" sz="2800" dirty="0" err="1"/>
              <a:t>ans</a:t>
            </a:r>
            <a:r>
              <a:rPr lang="en-US" altLang="en-US" sz="2800" dirty="0"/>
              <a:t> à </a:t>
            </a:r>
            <a:r>
              <a:rPr lang="en-US" altLang="en-US" sz="2800" dirty="0" err="1"/>
              <a:t>venir</a:t>
            </a:r>
            <a:r>
              <a:rPr lang="en-US" altLang="en-US" sz="2800" dirty="0"/>
              <a:t>…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</a:rPr>
              <a:t>La situation </a:t>
            </a:r>
            <a:r>
              <a:rPr lang="en-US" altLang="en-US" sz="2800" b="1" dirty="0" err="1">
                <a:solidFill>
                  <a:srgbClr val="FF0000"/>
                </a:solidFill>
              </a:rPr>
              <a:t>actuelle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montre</a:t>
            </a:r>
            <a:r>
              <a:rPr lang="en-US" altLang="en-US" sz="2800" b="1" dirty="0">
                <a:solidFill>
                  <a:srgbClr val="FF0000"/>
                </a:solidFill>
              </a:rPr>
              <a:t> à quell point </a:t>
            </a:r>
            <a:r>
              <a:rPr lang="en-US" altLang="en-US" sz="2800" b="1" dirty="0" err="1">
                <a:solidFill>
                  <a:srgbClr val="FF0000"/>
                </a:solidFill>
              </a:rPr>
              <a:t>il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faut</a:t>
            </a:r>
            <a:r>
              <a:rPr lang="en-US" altLang="en-US" sz="2800" b="1" dirty="0">
                <a:solidFill>
                  <a:srgbClr val="FF0000"/>
                </a:solidFill>
              </a:rPr>
              <a:t> savoir </a:t>
            </a:r>
            <a:r>
              <a:rPr lang="en-US" altLang="en-US" sz="2800" b="1" dirty="0" err="1">
                <a:solidFill>
                  <a:srgbClr val="FF0000"/>
                </a:solidFill>
              </a:rPr>
              <a:t>choisir</a:t>
            </a:r>
            <a:endParaRPr lang="fr-FR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46084" name="Picture 4" descr="MCj04344050000[1]">
            <a:extLst>
              <a:ext uri="{FF2B5EF4-FFF2-40B4-BE49-F238E27FC236}">
                <a16:creationId xmlns:a16="http://schemas.microsoft.com/office/drawing/2014/main" id="{811064F8-8D64-487C-8887-C09140051AD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92" y="3094037"/>
            <a:ext cx="1870075" cy="188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E43C20B-E2AE-4139-9B55-1BA231D67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91208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dirty="0"/>
              <a:t> </a:t>
            </a:r>
            <a:r>
              <a:rPr lang="fr-FR" altLang="en-US" b="1" dirty="0">
                <a:solidFill>
                  <a:srgbClr val="009900"/>
                </a:solidFill>
              </a:rPr>
              <a:t>Prévoir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AF36504-6332-46B4-85C7-5C109CA07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8862" y="1734724"/>
            <a:ext cx="7772400" cy="4114800"/>
          </a:xfrm>
        </p:spPr>
        <p:txBody>
          <a:bodyPr/>
          <a:lstStyle/>
          <a:p>
            <a:pPr eaLnBrk="1" hangingPunct="1"/>
            <a:r>
              <a:rPr lang="fr-FR" altLang="en-US" dirty="0"/>
              <a:t>Prévoir sa retraite c’est s’intégrer dans la vie locale, créer ou recréer un cercle de relations</a:t>
            </a:r>
          </a:p>
          <a:p>
            <a:pPr eaLnBrk="1" hangingPunct="1"/>
            <a:r>
              <a:rPr lang="fr-FR" altLang="en-US" dirty="0"/>
              <a:t>Apprendre la langue si ce n’est pas encore fait</a:t>
            </a:r>
          </a:p>
          <a:p>
            <a:pPr eaLnBrk="1" hangingPunct="1"/>
            <a:r>
              <a:rPr lang="fr-FR" altLang="en-US" dirty="0"/>
              <a:t>Mettre en ordre sa documentation</a:t>
            </a:r>
          </a:p>
          <a:p>
            <a:pPr eaLnBrk="1" hangingPunct="1"/>
            <a:r>
              <a:rPr lang="en-US" altLang="en-US" dirty="0" err="1"/>
              <a:t>S’adapter</a:t>
            </a:r>
            <a:r>
              <a:rPr lang="en-US" altLang="en-US" dirty="0"/>
              <a:t> à la </a:t>
            </a:r>
            <a:r>
              <a:rPr lang="en-US" altLang="en-US" dirty="0" err="1"/>
              <a:t>fiscalité</a:t>
            </a:r>
            <a:r>
              <a:rPr lang="en-US" altLang="en-US" dirty="0"/>
              <a:t>, nous </a:t>
            </a:r>
            <a:r>
              <a:rPr lang="en-US" altLang="en-US" dirty="0" err="1"/>
              <a:t>devenons</a:t>
            </a:r>
            <a:r>
              <a:rPr lang="en-US" altLang="en-US" dirty="0"/>
              <a:t> des </a:t>
            </a:r>
            <a:r>
              <a:rPr lang="en-US" altLang="en-US" dirty="0" err="1"/>
              <a:t>contribuables</a:t>
            </a:r>
            <a:r>
              <a:rPr lang="en-US" altLang="en-US" dirty="0"/>
              <a:t> sur </a:t>
            </a:r>
            <a:r>
              <a:rPr lang="en-US" altLang="en-US" dirty="0" err="1"/>
              <a:t>nos</a:t>
            </a:r>
            <a:r>
              <a:rPr lang="en-US" altLang="en-US" dirty="0"/>
              <a:t> </a:t>
            </a:r>
            <a:r>
              <a:rPr lang="en-US" altLang="en-US" dirty="0" err="1"/>
              <a:t>revenus</a:t>
            </a:r>
            <a:endParaRPr lang="fr-F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6CF6B4F-0F08-48B3-831D-7FB01E271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Prévoir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868BA3C-88F6-47FA-A5E2-C9CB0B35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035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fr-FR" altLang="en-US" dirty="0"/>
          </a:p>
          <a:p>
            <a:pPr eaLnBrk="1" hangingPunct="1">
              <a:lnSpc>
                <a:spcPct val="90000"/>
              </a:lnSpc>
            </a:pPr>
            <a:r>
              <a:rPr lang="fr-FR" altLang="en-US" dirty="0"/>
              <a:t>Utiliser les possibilités de l’informatique pour être en contact et apprendre grâce à INTERNET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dirty="0"/>
              <a:t>Communiquer votre adresse électronique </a:t>
            </a:r>
            <a:r>
              <a:rPr lang="fr-FR" altLang="en-US" b="1" dirty="0">
                <a:solidFill>
                  <a:srgbClr val="FF0066"/>
                </a:solidFill>
              </a:rPr>
              <a:t>afin de ne pas vous isoler, </a:t>
            </a:r>
            <a:r>
              <a:rPr lang="fr-FR" altLang="en-US" dirty="0"/>
              <a:t>seulement 67% des membres ont annoncé une adresse courriel</a:t>
            </a:r>
            <a:endParaRPr lang="fr-FR" altLang="en-U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087E904-283F-4F0A-867D-57EC7E12B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altLang="en-US"/>
              <a:t>AAFI-AFICS : La plus ancienne association de retraités …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D01AB51-C4DD-4015-A70B-F2889006D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fr-FR" altLang="en-US" dirty="0"/>
              <a:t>1955 : AAFI-AFICS la création regroupe </a:t>
            </a:r>
          </a:p>
          <a:p>
            <a:pPr marL="0" indent="0" eaLnBrk="1" hangingPunct="1">
              <a:buFontTx/>
              <a:buNone/>
            </a:pPr>
            <a:r>
              <a:rPr lang="fr-FR" altLang="en-US" dirty="0"/>
              <a:t>	l’ « AMICALE DU BIT » et </a:t>
            </a:r>
          </a:p>
          <a:p>
            <a:pPr marL="0" indent="0" eaLnBrk="1" hangingPunct="1">
              <a:buFontTx/>
              <a:buNone/>
            </a:pPr>
            <a:r>
              <a:rPr lang="fr-FR" altLang="en-US" dirty="0"/>
              <a:t>	l’ « ASSOCIATION DE LA SOCIETE 		DES NATIONS »</a:t>
            </a:r>
          </a:p>
          <a:p>
            <a:pPr marL="0" indent="0" eaLnBrk="1" hangingPunct="1">
              <a:buFontTx/>
              <a:buNone/>
            </a:pPr>
            <a:endParaRPr lang="fr-FR" altLang="en-US" dirty="0"/>
          </a:p>
          <a:p>
            <a:pPr marL="0" indent="0" eaLnBrk="1" hangingPunct="1">
              <a:buFontTx/>
              <a:buNone/>
            </a:pPr>
            <a:r>
              <a:rPr lang="fr-FR" altLang="en-US" dirty="0"/>
              <a:t>2019 :   3150 membres dans 94 pays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9C1A395-EF93-4849-8D52-722C9949C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176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dirty="0"/>
              <a:t> </a:t>
            </a:r>
            <a:r>
              <a:rPr lang="fr-FR" altLang="en-US" b="1" dirty="0">
                <a:solidFill>
                  <a:srgbClr val="009900"/>
                </a:solidFill>
              </a:rPr>
              <a:t>Gérer son temps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3E8E7A8-3A39-4A0F-B7A3-6E5E09B01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/>
            <a:r>
              <a:rPr lang="fr-FR" altLang="en-US" b="1" dirty="0">
                <a:solidFill>
                  <a:srgbClr val="FF0066"/>
                </a:solidFill>
              </a:rPr>
              <a:t>Ne pas se laisser dévorer par la famille sous prétexte qu’on a le temps ! Disponible : oui, corvéable : non</a:t>
            </a:r>
          </a:p>
          <a:p>
            <a:pPr eaLnBrk="1" hangingPunct="1"/>
            <a:r>
              <a:rPr lang="fr-FR" altLang="en-US" dirty="0"/>
              <a:t>Garder un rythme cohérent avec la vie locale (ne pas surfer toute la nuit et être ensuite aux abonnés absents)</a:t>
            </a:r>
          </a:p>
          <a:p>
            <a:pPr eaLnBrk="1" hangingPunct="1"/>
            <a:r>
              <a:rPr lang="fr-FR" altLang="en-US" dirty="0"/>
              <a:t>Faire du bénévolat, (les associations soufrent d’une diminution du nombre de bénévoles)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14BF3F8-068F-46C8-836D-2DF97BA71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63216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Prévoir après-demain</a:t>
            </a:r>
            <a:endParaRPr lang="fr-FR" altLang="en-US" b="1">
              <a:solidFill>
                <a:srgbClr val="009900"/>
              </a:solidFill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2B34717-DBFB-4574-B665-4D4E178E1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87575"/>
            <a:ext cx="7772400" cy="4114800"/>
          </a:xfrm>
        </p:spPr>
        <p:txBody>
          <a:bodyPr/>
          <a:lstStyle/>
          <a:p>
            <a:pPr eaLnBrk="1" hangingPunct="1"/>
            <a:r>
              <a:rPr lang="fr-FR" altLang="en-US" dirty="0"/>
              <a:t>Faire un budget avant de décider de prendre une somme en capital</a:t>
            </a:r>
          </a:p>
          <a:p>
            <a:pPr eaLnBrk="1" hangingPunct="1"/>
            <a:r>
              <a:rPr lang="fr-FR" altLang="en-US" dirty="0"/>
              <a:t>Informer ses proches sur l’assurance, la pension (mettre en ordre ses documents ne précipite pas les ennuis) </a:t>
            </a:r>
          </a:p>
          <a:p>
            <a:pPr eaLnBrk="1" hangingPunct="1"/>
            <a:r>
              <a:rPr lang="fr-FR" altLang="en-US" dirty="0"/>
              <a:t>Se tenir informé des nouveautés en matière de pension et de santé</a:t>
            </a:r>
          </a:p>
          <a:p>
            <a:pPr eaLnBrk="1" hangingPunct="1">
              <a:buFontTx/>
              <a:buNone/>
            </a:pPr>
            <a:endParaRPr lang="fr-F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14BF3F8-068F-46C8-836D-2DF97BA71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91208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dirty="0"/>
              <a:t> Pouvait-on prévoir</a:t>
            </a:r>
            <a:endParaRPr lang="fr-FR" altLang="en-US" b="1" dirty="0">
              <a:solidFill>
                <a:srgbClr val="009900"/>
              </a:solidFill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2B34717-DBFB-4574-B665-4D4E178E1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457551"/>
          </a:xfrm>
        </p:spPr>
        <p:txBody>
          <a:bodyPr/>
          <a:lstStyle/>
          <a:p>
            <a:pPr eaLnBrk="1" hangingPunct="1"/>
            <a:r>
              <a:rPr lang="fr-FR" altLang="en-US" dirty="0"/>
              <a:t>Face à la pandémie qui nous touche depuis plus d’un an</a:t>
            </a:r>
          </a:p>
          <a:p>
            <a:pPr eaLnBrk="1" hangingPunct="1"/>
            <a:r>
              <a:rPr lang="fr-FR" altLang="en-US" dirty="0"/>
              <a:t>Nous avons resserré nos liens familiaux et notre cercle restreint d’amis</a:t>
            </a:r>
          </a:p>
          <a:p>
            <a:pPr eaLnBrk="1" hangingPunct="1"/>
            <a:r>
              <a:rPr lang="fr-FR" altLang="en-US" dirty="0"/>
              <a:t>Les activités sociales ont disparu</a:t>
            </a:r>
          </a:p>
          <a:p>
            <a:pPr eaLnBrk="1" hangingPunct="1"/>
            <a:r>
              <a:rPr lang="fr-FR" altLang="en-US" b="1" dirty="0">
                <a:solidFill>
                  <a:srgbClr val="FF0000"/>
                </a:solidFill>
              </a:rPr>
              <a:t>Seules les relations informatiques ont résister : il faudra vraiment s’y mettre…</a:t>
            </a:r>
          </a:p>
        </p:txBody>
      </p:sp>
    </p:spTree>
    <p:extLst>
      <p:ext uri="{BB962C8B-B14F-4D97-AF65-F5344CB8AC3E}">
        <p14:creationId xmlns:p14="http://schemas.microsoft.com/office/powerpoint/2010/main" val="38517015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58C9F9E-E32E-46B8-9585-479C8812C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dirty="0"/>
              <a:t> Le bon sens</a:t>
            </a:r>
            <a:endParaRPr lang="fr-FR" altLang="en-US" b="1" dirty="0">
              <a:solidFill>
                <a:srgbClr val="009900"/>
              </a:solidFill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74E2193-E1CD-4BD4-BCC5-177393554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fr-FR" altLang="en-US" dirty="0"/>
          </a:p>
          <a:p>
            <a:pPr eaLnBrk="1" hangingPunct="1"/>
            <a:r>
              <a:rPr lang="fr-FR" altLang="en-US" dirty="0"/>
              <a:t>En cas d’achat d’une maison, prévoir les difficultés de l’âge ou d’accueil de parents âgés</a:t>
            </a:r>
          </a:p>
          <a:p>
            <a:pPr eaLnBrk="1" hangingPunct="1"/>
            <a:r>
              <a:rPr lang="fr-FR" altLang="en-US" dirty="0"/>
              <a:t>Mettre des fonds de côté pour les EMS</a:t>
            </a:r>
          </a:p>
          <a:p>
            <a:pPr eaLnBrk="1" hangingPunct="1"/>
            <a:r>
              <a:rPr lang="fr-FR" altLang="en-US" dirty="0"/>
              <a:t>Garder un accès facile au personnel de santé</a:t>
            </a:r>
          </a:p>
          <a:p>
            <a:pPr eaLnBrk="1" hangingPunct="1">
              <a:buFontTx/>
              <a:buNone/>
            </a:pPr>
            <a:endParaRPr lang="fr-F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91176B4-33FC-4353-84B6-5704D4216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Reprendre des études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3C607E8-B61D-4F07-89F2-615EEF0E20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191250" cy="4114800"/>
          </a:xfrm>
        </p:spPr>
        <p:txBody>
          <a:bodyPr/>
          <a:lstStyle/>
          <a:p>
            <a:pPr algn="ctr" eaLnBrk="1" hangingPunct="1"/>
            <a:endParaRPr lang="fr-FR" altLang="en-US" sz="2800" dirty="0"/>
          </a:p>
          <a:p>
            <a:pPr eaLnBrk="1" hangingPunct="1"/>
            <a:r>
              <a:rPr lang="fr-FR" altLang="en-US" sz="2800" dirty="0"/>
              <a:t>Université du 3ème âge </a:t>
            </a:r>
            <a:r>
              <a:rPr lang="fr-FR" altLang="en-US" sz="2800" dirty="0">
                <a:solidFill>
                  <a:srgbClr val="FF0000"/>
                </a:solidFill>
                <a:hlinkClick r:id="rId3"/>
              </a:rPr>
              <a:t>http://www.unige.ch/uta/utach.html</a:t>
            </a:r>
            <a:endParaRPr lang="fr-FR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fr-FR" altLang="en-US" sz="2800" dirty="0"/>
              <a:t>Pas avant l’automne… hélas</a:t>
            </a:r>
          </a:p>
          <a:p>
            <a:r>
              <a:rPr lang="fr-FR" sz="2800" b="1" dirty="0"/>
              <a:t>“Être et rester mobile”</a:t>
            </a:r>
          </a:p>
          <a:p>
            <a:r>
              <a:rPr lang="fr-FR" sz="2800" b="1" dirty="0"/>
              <a:t>Les cours reprendront dès le mois de juin!</a:t>
            </a:r>
          </a:p>
          <a:p>
            <a:pPr eaLnBrk="1" hangingPunct="1"/>
            <a:endParaRPr lang="fr-FR" altLang="en-US" sz="2800" dirty="0"/>
          </a:p>
        </p:txBody>
      </p:sp>
      <p:pic>
        <p:nvPicPr>
          <p:cNvPr id="58372" name="Picture 8" descr="MCj03985870000[1]">
            <a:extLst>
              <a:ext uri="{FF2B5EF4-FFF2-40B4-BE49-F238E27FC236}">
                <a16:creationId xmlns:a16="http://schemas.microsoft.com/office/drawing/2014/main" id="{DCD1106F-A778-4D6A-A9AF-9AC8E3BB90E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4365625"/>
            <a:ext cx="1951037" cy="1541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AE3077C-5BA5-4708-9BAD-2D26ED10E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5824" y="609600"/>
            <a:ext cx="6302375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dirty="0"/>
              <a:t> </a:t>
            </a:r>
            <a:r>
              <a:rPr lang="fr-FR" altLang="en-US" b="1" dirty="0">
                <a:solidFill>
                  <a:srgbClr val="009900"/>
                </a:solidFill>
              </a:rPr>
              <a:t>Utiliser les services locaux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9AF18EA-36AB-49E5-89CE-3751DDB974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76873"/>
            <a:ext cx="7918450" cy="4176464"/>
          </a:xfrm>
        </p:spPr>
        <p:txBody>
          <a:bodyPr/>
          <a:lstStyle/>
          <a:p>
            <a:pPr eaLnBrk="1" hangingPunct="1"/>
            <a:r>
              <a:rPr lang="fr-FR" altLang="en-US" sz="2800" dirty="0"/>
              <a:t>Prenez le temps de vous intéresser </a:t>
            </a:r>
            <a:r>
              <a:rPr lang="fr-FR" altLang="en-US" sz="2800" b="1" dirty="0"/>
              <a:t>tout de suite</a:t>
            </a:r>
            <a:r>
              <a:rPr lang="fr-FR" altLang="en-US" sz="2800" dirty="0"/>
              <a:t> aux activités disponibles près de chez vous</a:t>
            </a:r>
          </a:p>
          <a:p>
            <a:pPr eaLnBrk="1" hangingPunct="1">
              <a:buFontTx/>
              <a:buNone/>
            </a:pPr>
            <a:r>
              <a:rPr lang="fr-FR" altLang="en-US" sz="2800" dirty="0"/>
              <a:t>	Exemples : </a:t>
            </a:r>
            <a:r>
              <a:rPr lang="fr-FR" altLang="en-US" sz="2800" b="1" dirty="0">
                <a:solidFill>
                  <a:srgbClr val="FF0000"/>
                </a:solidFill>
              </a:rPr>
              <a:t>Entre parenthèses, hélas </a:t>
            </a:r>
          </a:p>
          <a:p>
            <a:pPr eaLnBrk="1" hangingPunct="1">
              <a:buFontTx/>
              <a:buNone/>
            </a:pPr>
            <a:r>
              <a:rPr lang="fr-FR" altLang="en-US" sz="2800" dirty="0"/>
              <a:t>	Cité-séniors à Genève (rue de Lausanne)</a:t>
            </a:r>
          </a:p>
          <a:p>
            <a:pPr eaLnBrk="1" hangingPunct="1">
              <a:buFontTx/>
              <a:buNone/>
            </a:pPr>
            <a:r>
              <a:rPr lang="fr-FR" altLang="en-US" sz="2800" dirty="0"/>
              <a:t>	http://www.seniors-geneve.ch/guide_pratique.php</a:t>
            </a:r>
          </a:p>
        </p:txBody>
      </p:sp>
      <p:pic>
        <p:nvPicPr>
          <p:cNvPr id="60420" name="Picture 6" descr="MCj04039970000[1]">
            <a:extLst>
              <a:ext uri="{FF2B5EF4-FFF2-40B4-BE49-F238E27FC236}">
                <a16:creationId xmlns:a16="http://schemas.microsoft.com/office/drawing/2014/main" id="{6714DBCE-B60E-4403-B52B-A53846B14B8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319" y="618804"/>
            <a:ext cx="1976437" cy="1331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34584B0-46C1-4A40-AE8D-FFD3914DD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en-US" sz="4000">
                <a:latin typeface="Verdana" panose="020B0604030504040204" pitchFamily="34" charset="0"/>
              </a:rPr>
              <a:t>Retrait</a:t>
            </a:r>
            <a:r>
              <a:rPr lang="fr-FR" altLang="en-US" sz="4000">
                <a:latin typeface="Times New Roman" panose="02020603050405020304" pitchFamily="18" charset="0"/>
              </a:rPr>
              <a:t>é</a:t>
            </a:r>
            <a:r>
              <a:rPr lang="fr-FR" altLang="en-US" sz="4000">
                <a:latin typeface="Verdana" panose="020B0604030504040204" pitchFamily="34" charset="0"/>
              </a:rPr>
              <a:t>s,</a:t>
            </a:r>
            <a:br>
              <a:rPr lang="fr-FR" altLang="en-US" sz="4000">
                <a:latin typeface="Verdana" panose="020B0604030504040204" pitchFamily="34" charset="0"/>
              </a:rPr>
            </a:br>
            <a:r>
              <a:rPr lang="fr-FR" altLang="en-US" sz="4000">
                <a:latin typeface="Verdana" panose="020B0604030504040204" pitchFamily="34" charset="0"/>
              </a:rPr>
              <a:t>O</a:t>
            </a:r>
            <a:r>
              <a:rPr lang="fr-FR" altLang="en-US" sz="4000">
                <a:latin typeface="Times New Roman" panose="02020603050405020304" pitchFamily="18" charset="0"/>
              </a:rPr>
              <a:t>ù</a:t>
            </a:r>
            <a:r>
              <a:rPr lang="fr-FR" altLang="en-US" sz="4000">
                <a:latin typeface="Verdana" panose="020B0604030504040204" pitchFamily="34" charset="0"/>
              </a:rPr>
              <a:t> se renseigner ?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F8B0A74-D250-48CD-9991-29C674036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</a:t>
            </a:r>
            <a:r>
              <a:rPr lang="fr-FR" altLang="en-US">
                <a:latin typeface="Verdana" panose="020B0604030504040204" pitchFamily="34" charset="0"/>
              </a:rPr>
              <a:t>entre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L</a:t>
            </a:r>
            <a:r>
              <a:rPr lang="fr-FR" altLang="en-US">
                <a:latin typeface="Verdana" panose="020B0604030504040204" pitchFamily="34" charset="0"/>
              </a:rPr>
              <a:t>ocal d</a:t>
            </a:r>
            <a:r>
              <a:rPr lang="fr-FR" altLang="en-US">
                <a:latin typeface="Times New Roman" panose="02020603050405020304" pitchFamily="18" charset="0"/>
              </a:rPr>
              <a:t>’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I</a:t>
            </a:r>
            <a:r>
              <a:rPr lang="fr-FR" altLang="en-US">
                <a:latin typeface="Verdana" panose="020B0604030504040204" pitchFamily="34" charset="0"/>
              </a:rPr>
              <a:t>nformation et de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</a:t>
            </a:r>
            <a:r>
              <a:rPr lang="fr-FR" altLang="en-US">
                <a:latin typeface="Verdana" panose="020B0604030504040204" pitchFamily="34" charset="0"/>
              </a:rPr>
              <a:t>oordination,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C.L.I.C. Pays de Gex</a:t>
            </a:r>
          </a:p>
          <a:p>
            <a:pPr lvl="1" eaLnBrk="1" hangingPunct="1">
              <a:defRPr/>
            </a:pPr>
            <a:r>
              <a:rPr lang="fr-FR" altLang="en-US">
                <a:latin typeface="Verdana" panose="020B0604030504040204" pitchFamily="34" charset="0"/>
              </a:rPr>
              <a:t>Accueil, </a:t>
            </a:r>
          </a:p>
          <a:p>
            <a:pPr lvl="1" eaLnBrk="1" hangingPunct="1">
              <a:defRPr/>
            </a:pPr>
            <a:r>
              <a:rPr lang="fr-FR" altLang="en-US">
                <a:latin typeface="Verdana" panose="020B0604030504040204" pitchFamily="34" charset="0"/>
              </a:rPr>
              <a:t>information </a:t>
            </a:r>
          </a:p>
          <a:p>
            <a:pPr lvl="1" eaLnBrk="1" hangingPunct="1">
              <a:defRPr/>
            </a:pPr>
            <a:r>
              <a:rPr lang="fr-FR" altLang="en-US">
                <a:latin typeface="Verdana" panose="020B0604030504040204" pitchFamily="34" charset="0"/>
              </a:rPr>
              <a:t>et orientation</a:t>
            </a:r>
          </a:p>
          <a:p>
            <a:pPr lvl="1" eaLnBrk="1" hangingPunct="1">
              <a:defRPr/>
            </a:pPr>
            <a:endParaRPr lang="fr-FR" altLang="en-US"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</a:t>
            </a:r>
            <a:r>
              <a:rPr lang="fr-FR" altLang="en-US">
                <a:latin typeface="Verdana" panose="020B0604030504040204" pitchFamily="34" charset="0"/>
              </a:rPr>
              <a:t>entre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</a:t>
            </a:r>
            <a:r>
              <a:rPr lang="fr-FR" altLang="en-US">
                <a:latin typeface="Verdana" panose="020B0604030504040204" pitchFamily="34" charset="0"/>
              </a:rPr>
              <a:t>ommunal d</a:t>
            </a:r>
            <a:r>
              <a:rPr lang="fr-FR" altLang="en-US">
                <a:latin typeface="Times New Roman" panose="02020603050405020304" pitchFamily="18" charset="0"/>
              </a:rPr>
              <a:t>’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</a:t>
            </a:r>
            <a:r>
              <a:rPr lang="fr-FR" altLang="en-US">
                <a:latin typeface="Verdana" panose="020B0604030504040204" pitchFamily="34" charset="0"/>
              </a:rPr>
              <a:t>ction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S</a:t>
            </a:r>
            <a:r>
              <a:rPr lang="fr-FR" altLang="en-US">
                <a:latin typeface="Verdana" panose="020B0604030504040204" pitchFamily="34" charset="0"/>
              </a:rPr>
              <a:t>ociale, 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C.C.A.S </a:t>
            </a:r>
            <a:r>
              <a:rPr lang="fr-FR" altLang="en-US">
                <a:latin typeface="Verdana" panose="020B0604030504040204" pitchFamily="34" charset="0"/>
              </a:rPr>
              <a:t>(Mairie)</a:t>
            </a:r>
          </a:p>
          <a:p>
            <a:pPr lvl="1" algn="r" eaLnBrk="1" hangingPunct="1">
              <a:buFontTx/>
              <a:buNone/>
              <a:defRPr/>
            </a:pPr>
            <a:endParaRPr lang="fr-FR" altLang="en-US" b="1">
              <a:solidFill>
                <a:srgbClr val="F7931D"/>
              </a:solidFill>
              <a:latin typeface="Verdana" panose="020B0604030504040204" pitchFamily="34" charset="0"/>
            </a:endParaRP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712FEFDD-590D-4D0A-8579-6A89F255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661025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cs typeface="Times New Roman" panose="02020603050405020304" pitchFamily="18" charset="0"/>
            </a:endParaRP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E5767D7-394C-4ECF-9EBA-A65A1B1A2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068638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4000" b="1">
                <a:solidFill>
                  <a:srgbClr val="F7931D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04 50 41 04 04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864961B-EE18-42F1-88F0-C12D2245A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en-US" sz="4000">
                <a:latin typeface="Verdana" panose="020B0604030504040204" pitchFamily="34" charset="0"/>
              </a:rPr>
              <a:t>Service public de proximit</a:t>
            </a:r>
            <a:r>
              <a:rPr lang="fr-FR" altLang="en-US" sz="4000">
                <a:latin typeface="Times New Roman" panose="02020603050405020304" pitchFamily="18" charset="0"/>
              </a:rPr>
              <a:t>é</a:t>
            </a:r>
            <a:endParaRPr lang="fr-FR" altLang="en-US" sz="4000">
              <a:latin typeface="Verdana" panose="020B0604030504040204" pitchFamily="34" charset="0"/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DAC04C0-AE2F-4363-B874-42CE31136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Haute-Savoie, 5 Pôles g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é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rontologiques</a:t>
            </a:r>
          </a:p>
          <a:p>
            <a:pPr lvl="1"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Annecy-ouest 	0450 </a:t>
            </a:r>
            <a:r>
              <a:rPr lang="fr-FR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65 56 40</a:t>
            </a:r>
          </a:p>
          <a:p>
            <a:pPr lvl="1"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Annecy-est	0450 </a:t>
            </a:r>
            <a:r>
              <a:rPr lang="fr-FR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08 35 73</a:t>
            </a:r>
          </a:p>
          <a:p>
            <a:pPr lvl="1"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Vall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é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e de l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’</a:t>
            </a: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Arve	0450 </a:t>
            </a:r>
            <a:r>
              <a:rPr lang="fr-FR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96 84 85</a:t>
            </a:r>
          </a:p>
          <a:p>
            <a:pPr lvl="1"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Genevois		0450 </a:t>
            </a:r>
            <a:r>
              <a:rPr lang="fr-FR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84 40 06</a:t>
            </a:r>
          </a:p>
          <a:p>
            <a:pPr lvl="1" eaLnBrk="1" hangingPunct="1">
              <a:defRPr/>
            </a:pPr>
            <a:r>
              <a:rPr lang="fr-F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Chablais		0450 </a:t>
            </a:r>
            <a:r>
              <a:rPr lang="fr-FR" alt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81 89 34</a:t>
            </a:r>
          </a:p>
          <a:p>
            <a:pPr eaLnBrk="1" hangingPunct="1">
              <a:defRPr/>
            </a:pPr>
            <a:r>
              <a:rPr lang="fr-FR" altLang="en-US">
                <a:latin typeface="Verdana" panose="020B0604030504040204" pitchFamily="34" charset="0"/>
              </a:rPr>
              <a:t>www.ageplus74.fr</a:t>
            </a:r>
          </a:p>
          <a:p>
            <a:pPr lvl="1" algn="r" eaLnBrk="1" hangingPunct="1">
              <a:buFontTx/>
              <a:buNone/>
              <a:defRPr/>
            </a:pPr>
            <a:endParaRPr lang="fr-FR" altLang="en-US" b="1">
              <a:solidFill>
                <a:srgbClr val="F7931D"/>
              </a:solidFill>
              <a:latin typeface="Verdana" panose="020B0604030504040204" pitchFamily="34" charset="0"/>
            </a:endParaRP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8D88DDBA-2C55-4CF9-A58E-BF5786E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661025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7923C7D-1569-4D5D-9EE3-EA907BEC7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EXISTER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06D7760-020D-4C16-AF0E-7D214C46BA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781300"/>
            <a:ext cx="7486650" cy="3314700"/>
          </a:xfrm>
        </p:spPr>
        <p:txBody>
          <a:bodyPr/>
          <a:lstStyle/>
          <a:p>
            <a:pPr algn="ctr" eaLnBrk="1" hangingPunct="1"/>
            <a:endParaRPr lang="fr-FR" altLang="en-US" sz="2800"/>
          </a:p>
          <a:p>
            <a:pPr eaLnBrk="1" hangingPunct="1"/>
            <a:r>
              <a:rPr lang="fr-FR" altLang="en-US"/>
              <a:t>Vous n’existiez peut-être pas pour les administrations locales françaises </a:t>
            </a:r>
          </a:p>
          <a:p>
            <a:pPr eaLnBrk="1" hangingPunct="1"/>
            <a:r>
              <a:rPr lang="fr-FR" altLang="en-US">
                <a:solidFill>
                  <a:srgbClr val="FF0066"/>
                </a:solidFill>
              </a:rPr>
              <a:t>Il faut</a:t>
            </a:r>
            <a:r>
              <a:rPr lang="fr-FR" altLang="en-US"/>
              <a:t> vous faire enregistrer à la Mairie pour être informé des activités et pouvoir y participer</a:t>
            </a:r>
          </a:p>
        </p:txBody>
      </p:sp>
      <p:pic>
        <p:nvPicPr>
          <p:cNvPr id="64516" name="Picture 9" descr="warning">
            <a:extLst>
              <a:ext uri="{FF2B5EF4-FFF2-40B4-BE49-F238E27FC236}">
                <a16:creationId xmlns:a16="http://schemas.microsoft.com/office/drawing/2014/main" id="{55BC1939-42B0-4E81-919B-464FAFCCF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2305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526E3BA-F68C-4301-8936-E3557D7D1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50975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/>
              <a:t> </a:t>
            </a:r>
            <a:r>
              <a:rPr lang="fr-FR" altLang="en-US" b="1">
                <a:solidFill>
                  <a:srgbClr val="009900"/>
                </a:solidFill>
              </a:rPr>
              <a:t>Assurance maladie :</a:t>
            </a:r>
            <a:br>
              <a:rPr lang="fr-FR" altLang="en-US" b="1">
                <a:solidFill>
                  <a:srgbClr val="009900"/>
                </a:solidFill>
              </a:rPr>
            </a:br>
            <a:r>
              <a:rPr lang="fr-FR" altLang="en-US" b="1">
                <a:solidFill>
                  <a:srgbClr val="009900"/>
                </a:solidFill>
              </a:rPr>
              <a:t> quelques pièges à éviter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FC7D1B3-73F2-4536-99AC-633C22CC8A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973763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fr-FR" altLang="en-US" sz="28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N’oubliez pas que votre cotisation est calculée sur votre pension complète même si vous prenez une partie en capital</a:t>
            </a:r>
          </a:p>
          <a:p>
            <a:pPr eaLnBrk="1" hangingPunct="1">
              <a:lnSpc>
                <a:spcPct val="90000"/>
              </a:lnSpc>
            </a:pPr>
            <a:endParaRPr lang="fr-FR" altLang="en-US" sz="2800"/>
          </a:p>
          <a:p>
            <a:pPr eaLnBrk="1" hangingPunct="1">
              <a:lnSpc>
                <a:spcPct val="90000"/>
              </a:lnSpc>
            </a:pPr>
            <a:r>
              <a:rPr lang="fr-FR" altLang="en-US" sz="2800"/>
              <a:t>Prenez le recul nécessaire avant de renoncer à vos assurances complémentaires</a:t>
            </a:r>
          </a:p>
        </p:txBody>
      </p:sp>
      <p:pic>
        <p:nvPicPr>
          <p:cNvPr id="66564" name="Picture 4" descr="MPj04304890000[1]">
            <a:extLst>
              <a:ext uri="{FF2B5EF4-FFF2-40B4-BE49-F238E27FC236}">
                <a16:creationId xmlns:a16="http://schemas.microsoft.com/office/drawing/2014/main" id="{90C5F9D5-F946-4F72-9E43-E66C66ACE13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2997200"/>
            <a:ext cx="1941512" cy="1941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12A314-CDEF-4144-960D-483AEC431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altLang="en-US"/>
              <a:t>OBJECTIFS  de l’ AAFI-AFICS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0EBCC67-9450-4BCC-AF5B-C7B5734B9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fr-FR" altLang="en-US"/>
              <a:t>	 </a:t>
            </a:r>
            <a:r>
              <a:rPr lang="en-US" altLang="en-US">
                <a:solidFill>
                  <a:srgbClr val="262699"/>
                </a:solidFill>
              </a:rPr>
              <a:t>“E</a:t>
            </a:r>
            <a:r>
              <a:rPr lang="fr-FR" altLang="en-US">
                <a:solidFill>
                  <a:srgbClr val="262699"/>
                </a:solidFill>
              </a:rPr>
              <a:t>tudier, proposer et prendre toutes mesures tendant à promouvoir et sauvegarder les droits et les intérêts des anciens fonctionnaires internationaux et de leurs survivants</a:t>
            </a:r>
            <a:r>
              <a:rPr lang="en-US" altLang="en-US">
                <a:solidFill>
                  <a:srgbClr val="262699"/>
                </a:solidFill>
              </a:rPr>
              <a:t>.”</a:t>
            </a:r>
            <a:r>
              <a:rPr lang="fr-FR" altLang="en-US">
                <a:solidFill>
                  <a:srgbClr val="262699"/>
                </a:solidFill>
              </a:rPr>
              <a:t> </a:t>
            </a:r>
          </a:p>
          <a:p>
            <a:pPr marL="0" indent="0" eaLnBrk="1" hangingPunct="1"/>
            <a:endParaRPr lang="fr-FR" altLang="en-US"/>
          </a:p>
          <a:p>
            <a:pPr marL="0" indent="0" eaLnBrk="1" hangingPunct="1">
              <a:buFontTx/>
              <a:buNone/>
            </a:pPr>
            <a:r>
              <a:rPr lang="fr-FR" altLang="en-US"/>
              <a:t>	(article 1 des statuts)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FD41369-0373-44CE-B395-AFC204B11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b="1">
                <a:solidFill>
                  <a:srgbClr val="009900"/>
                </a:solidFill>
              </a:rPr>
              <a:t>AVS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7CBB4A4-D6A5-437A-B52F-43C38E438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en-US" sz="2800" dirty="0"/>
              <a:t>Si vous résidez en Suisse,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altLang="en-US" sz="3600" b="1" dirty="0"/>
              <a:t>  Vous devez cotiser à l’AVS jusqu’à   l’âge légal de la retraite en Suisse </a:t>
            </a:r>
            <a:r>
              <a:rPr lang="fr-FR" altLang="en-US" sz="2800" b="1" dirty="0"/>
              <a:t>(65 ans)</a:t>
            </a:r>
            <a:r>
              <a:rPr lang="fr-FR" altLang="en-US" sz="2800" dirty="0"/>
              <a:t>. </a:t>
            </a:r>
          </a:p>
          <a:p>
            <a:pPr eaLnBrk="1" hangingPunct="1">
              <a:lnSpc>
                <a:spcPct val="80000"/>
              </a:lnSpc>
            </a:pPr>
            <a:endParaRPr lang="fr-FR" altLang="en-US" sz="2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2800" dirty="0"/>
              <a:t> N’en attendez pas un revenu,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2800" dirty="0"/>
              <a:t>mais l’accès à la couverture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2800" dirty="0"/>
              <a:t>de certaines dépenses de santé.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altLang="en-US" sz="2800" dirty="0"/>
              <a:t>Info sur </a:t>
            </a:r>
            <a:r>
              <a:rPr lang="fr-FR" altLang="en-US" sz="2800" b="1" dirty="0">
                <a:solidFill>
                  <a:srgbClr val="FF0066"/>
                </a:solidFill>
              </a:rPr>
              <a:t>www.avs-ai.info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AE5F215-E001-4CB3-8441-875C546A9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Impôts en Suisse</a:t>
            </a:r>
            <a:br>
              <a:rPr lang="fr-FR" altLang="en-US"/>
            </a:br>
            <a:br>
              <a:rPr lang="fr-FR" altLang="en-US"/>
            </a:br>
            <a:endParaRPr lang="fr-FR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37EC9B1-C02F-4D68-A917-9AD2844C00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en-US" sz="28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2800" b="1"/>
              <a:t>Demandez l’aide d’une fiduciaire,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2800" b="1"/>
              <a:t>au moins la première année.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2800" b="1"/>
              <a:t>Info Genève </a:t>
            </a:r>
            <a:r>
              <a:rPr lang="fr-FR" altLang="en-US" sz="2800" b="1">
                <a:solidFill>
                  <a:srgbClr val="FF0066"/>
                </a:solidFill>
              </a:rPr>
              <a:t>getax.ch</a:t>
            </a:r>
            <a:r>
              <a:rPr lang="fr-FR" altLang="en-US" sz="2800" b="1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altLang="en-US" sz="2800" b="1"/>
              <a:t>Info Vaud </a:t>
            </a:r>
            <a:r>
              <a:rPr lang="en-US" altLang="en-US" sz="2400" b="1" i="1">
                <a:solidFill>
                  <a:srgbClr val="FF0066"/>
                </a:solidFill>
              </a:rPr>
              <a:t>vd.ch/fr/themes/etat-droit-finances/impots/vaudtax</a:t>
            </a:r>
            <a:r>
              <a:rPr lang="en-US" altLang="en-US" sz="2400">
                <a:solidFill>
                  <a:srgbClr val="FF0066"/>
                </a:solidFill>
              </a:rPr>
              <a:t> </a:t>
            </a:r>
            <a:endParaRPr lang="fr-FR" altLang="en-US" sz="2400">
              <a:solidFill>
                <a:srgbClr val="FF0066"/>
              </a:solidFill>
            </a:endParaRPr>
          </a:p>
        </p:txBody>
      </p:sp>
      <p:pic>
        <p:nvPicPr>
          <p:cNvPr id="68612" name="Picture 4" descr="MPj04224420000[1]">
            <a:extLst>
              <a:ext uri="{FF2B5EF4-FFF2-40B4-BE49-F238E27FC236}">
                <a16:creationId xmlns:a16="http://schemas.microsoft.com/office/drawing/2014/main" id="{FC28F1DB-58CD-4F11-932A-9FA1660175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62238"/>
            <a:ext cx="3810000" cy="275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5946A72-C277-4B42-8FB5-F5B356A68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Impôts en France</a:t>
            </a:r>
            <a:br>
              <a:rPr lang="fr-FR" altLang="en-US"/>
            </a:br>
            <a:br>
              <a:rPr lang="fr-FR" altLang="en-US"/>
            </a:br>
            <a:endParaRPr lang="fr-FR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EAA84AEE-C43D-47CC-944B-B63E1B22A7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sz="2800" dirty="0"/>
              <a:t>Attention la première année vous payerez en une fois en septembre ce qui peut représenter un gros montant</a:t>
            </a:r>
          </a:p>
          <a:p>
            <a:pPr eaLnBrk="1" hangingPunct="1">
              <a:buFontTx/>
              <a:buNone/>
            </a:pPr>
            <a:r>
              <a:rPr lang="en-US" altLang="en-US" sz="2800" dirty="0" err="1"/>
              <a:t>En</a:t>
            </a:r>
            <a:r>
              <a:rPr lang="en-US" altLang="en-US" sz="2800" dirty="0"/>
              <a:t> 2019 </a:t>
            </a:r>
            <a:r>
              <a:rPr lang="en-US" altLang="en-US" sz="2800" dirty="0" err="1"/>
              <a:t>l’application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l’impôt</a:t>
            </a:r>
            <a:r>
              <a:rPr lang="en-US" altLang="en-US" sz="2800" dirty="0"/>
              <a:t> à la source </a:t>
            </a:r>
            <a:r>
              <a:rPr lang="en-US" altLang="en-US" sz="2800" dirty="0" err="1"/>
              <a:t>s’opère</a:t>
            </a:r>
            <a:r>
              <a:rPr lang="en-US" altLang="en-US" sz="2800" dirty="0"/>
              <a:t> par un </a:t>
            </a:r>
            <a:r>
              <a:rPr lang="en-US" altLang="en-US" sz="2800" dirty="0" err="1"/>
              <a:t>retrait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mensuel</a:t>
            </a:r>
            <a:r>
              <a:rPr lang="en-US" altLang="en-US" sz="2800" dirty="0"/>
              <a:t> sur </a:t>
            </a:r>
            <a:r>
              <a:rPr lang="en-US" altLang="en-US" sz="2800" dirty="0" err="1"/>
              <a:t>votre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compte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bancaire</a:t>
            </a:r>
            <a:r>
              <a:rPr lang="en-US" altLang="en-US" sz="2800" dirty="0"/>
              <a:t> sur la base de </a:t>
            </a:r>
            <a:r>
              <a:rPr lang="en-US" altLang="en-US" sz="2800" dirty="0" err="1"/>
              <a:t>l’impôt</a:t>
            </a:r>
            <a:r>
              <a:rPr lang="en-US" altLang="en-US" sz="2800" dirty="0"/>
              <a:t> de </a:t>
            </a:r>
            <a:r>
              <a:rPr lang="en-US" altLang="en-US" sz="2800" dirty="0" err="1"/>
              <a:t>l’année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précédente</a:t>
            </a:r>
            <a:endParaRPr lang="fr-FR" altLang="en-US" sz="2800" dirty="0"/>
          </a:p>
          <a:p>
            <a:pPr eaLnBrk="1" hangingPunct="1">
              <a:buFontTx/>
              <a:buNone/>
            </a:pPr>
            <a:r>
              <a:rPr lang="fr-FR" altLang="en-US" sz="2800" dirty="0"/>
              <a:t>Vous pouvez faire une simulation en utilisant l’adresse suivante</a:t>
            </a:r>
          </a:p>
          <a:p>
            <a:pPr algn="ctr" eaLnBrk="1" hangingPunct="1">
              <a:buFontTx/>
              <a:buNone/>
            </a:pPr>
            <a:r>
              <a:rPr lang="fr-FR" altLang="en-US" b="1" dirty="0"/>
              <a:t>www.impots.gouv.fr/</a:t>
            </a:r>
            <a:r>
              <a:rPr lang="fr-FR" altLang="en-US" dirty="0"/>
              <a:t> </a:t>
            </a:r>
          </a:p>
        </p:txBody>
      </p:sp>
      <p:pic>
        <p:nvPicPr>
          <p:cNvPr id="69636" name="Picture 4" descr="MCj03008380000[1]">
            <a:extLst>
              <a:ext uri="{FF2B5EF4-FFF2-40B4-BE49-F238E27FC236}">
                <a16:creationId xmlns:a16="http://schemas.microsoft.com/office/drawing/2014/main" id="{20A1AE4B-5DEC-423F-8A15-AAB88C014D0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224" y="646113"/>
            <a:ext cx="1784350" cy="109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A2B5A92-AFD2-45A9-80CC-3B3BCF0FB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Impôts en France</a:t>
            </a:r>
            <a:br>
              <a:rPr lang="fr-FR" altLang="en-US"/>
            </a:br>
            <a:br>
              <a:rPr lang="fr-FR" altLang="en-US"/>
            </a:br>
            <a:endParaRPr lang="fr-FR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94E91F7-9ED4-41E2-A1C4-E046C52690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916113"/>
            <a:ext cx="798988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en-US" dirty="0"/>
              <a:t>Fiscalité de la somme en capital 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La France a </a:t>
            </a:r>
            <a:r>
              <a:rPr lang="en-US" altLang="en-US" dirty="0" err="1"/>
              <a:t>été</a:t>
            </a:r>
            <a:r>
              <a:rPr lang="en-US" altLang="en-US" dirty="0"/>
              <a:t> </a:t>
            </a:r>
            <a:r>
              <a:rPr lang="en-US" altLang="en-US" dirty="0" err="1"/>
              <a:t>contactée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2012 par le service </a:t>
            </a:r>
            <a:r>
              <a:rPr lang="en-US" altLang="en-US" dirty="0" err="1"/>
              <a:t>juridique</a:t>
            </a:r>
            <a:r>
              <a:rPr lang="en-US" altLang="en-US" dirty="0"/>
              <a:t> des Nations </a:t>
            </a:r>
            <a:r>
              <a:rPr lang="en-US" altLang="en-US" dirty="0" err="1"/>
              <a:t>Unies</a:t>
            </a:r>
            <a:r>
              <a:rPr lang="en-US" altLang="en-US" dirty="0"/>
              <a:t> </a:t>
            </a:r>
            <a:r>
              <a:rPr lang="en-US" altLang="en-US" dirty="0" err="1"/>
              <a:t>mais</a:t>
            </a:r>
            <a:r>
              <a:rPr lang="en-US" altLang="en-US" dirty="0"/>
              <a:t> </a:t>
            </a:r>
            <a:r>
              <a:rPr lang="en-US" altLang="en-US" dirty="0" err="1"/>
              <a:t>n’a</a:t>
            </a:r>
            <a:r>
              <a:rPr lang="en-US" altLang="en-US" dirty="0"/>
              <a:t> </a:t>
            </a:r>
            <a:r>
              <a:rPr lang="en-US" altLang="en-US" dirty="0" err="1"/>
              <a:t>jamais</a:t>
            </a:r>
            <a:r>
              <a:rPr lang="en-US" altLang="en-US" dirty="0"/>
              <a:t> </a:t>
            </a:r>
            <a:r>
              <a:rPr lang="en-US" altLang="en-US" dirty="0" err="1"/>
              <a:t>répondu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La </a:t>
            </a:r>
            <a:r>
              <a:rPr lang="en-US" altLang="en-US" dirty="0" err="1"/>
              <a:t>Caisse</a:t>
            </a:r>
            <a:r>
              <a:rPr lang="en-US" altLang="en-US" dirty="0"/>
              <a:t> de Pensions a fait </a:t>
            </a:r>
            <a:r>
              <a:rPr lang="en-US" altLang="en-US" dirty="0" err="1"/>
              <a:t>aussi</a:t>
            </a:r>
            <a:r>
              <a:rPr lang="en-US" altLang="en-US" dirty="0"/>
              <a:t> un </a:t>
            </a:r>
            <a:r>
              <a:rPr lang="en-US" altLang="en-US" dirty="0" err="1"/>
              <a:t>suivi</a:t>
            </a:r>
            <a:r>
              <a:rPr lang="en-US" altLang="en-US" dirty="0"/>
              <a:t> </a:t>
            </a:r>
            <a:r>
              <a:rPr lang="en-US" altLang="en-US" dirty="0" err="1"/>
              <a:t>mais</a:t>
            </a:r>
            <a:r>
              <a:rPr lang="en-US" altLang="en-US" dirty="0"/>
              <a:t> sans </a:t>
            </a:r>
            <a:r>
              <a:rPr lang="en-US" altLang="en-US" dirty="0" err="1"/>
              <a:t>succès</a:t>
            </a:r>
            <a:r>
              <a:rPr lang="en-US" altLang="en-US" dirty="0"/>
              <a:t> à </a:t>
            </a:r>
            <a:r>
              <a:rPr lang="en-US" altLang="en-US" dirty="0" err="1"/>
              <a:t>ce</a:t>
            </a:r>
            <a:r>
              <a:rPr lang="en-US" altLang="en-US" dirty="0"/>
              <a:t> jour</a:t>
            </a:r>
          </a:p>
          <a:p>
            <a:pPr eaLnBrk="1" hangingPunct="1">
              <a:buFontTx/>
              <a:buNone/>
            </a:pPr>
            <a:r>
              <a:rPr lang="en-US" altLang="en-US" dirty="0" err="1"/>
              <a:t>L’application</a:t>
            </a:r>
            <a:r>
              <a:rPr lang="en-US" altLang="en-US" dirty="0"/>
              <a:t> de la taxation </a:t>
            </a:r>
            <a:r>
              <a:rPr lang="en-US" altLang="en-US" dirty="0" err="1"/>
              <a:t>est</a:t>
            </a:r>
            <a:r>
              <a:rPr lang="en-US" altLang="en-US" dirty="0"/>
              <a:t> </a:t>
            </a:r>
            <a:r>
              <a:rPr lang="en-US" altLang="en-US" dirty="0" err="1"/>
              <a:t>ainsi</a:t>
            </a:r>
            <a:r>
              <a:rPr lang="en-US" altLang="en-US" dirty="0"/>
              <a:t> </a:t>
            </a:r>
            <a:r>
              <a:rPr lang="en-US" altLang="en-US" dirty="0" err="1"/>
              <a:t>devenu</a:t>
            </a:r>
            <a:r>
              <a:rPr lang="en-US" altLang="en-US" dirty="0"/>
              <a:t> un fait accompli</a:t>
            </a:r>
            <a:endParaRPr lang="fr-F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E378406-1D22-43D2-853D-CED11F21F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450975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En France :</a:t>
            </a:r>
            <a:br>
              <a:rPr lang="fr-FR" altLang="en-US" b="1">
                <a:solidFill>
                  <a:srgbClr val="009900"/>
                </a:solidFill>
              </a:rPr>
            </a:br>
            <a:r>
              <a:rPr lang="fr-FR" altLang="en-US" b="1">
                <a:solidFill>
                  <a:srgbClr val="009900"/>
                </a:solidFill>
              </a:rPr>
              <a:t>LA SECU</a:t>
            </a:r>
            <a:br>
              <a:rPr lang="fr-FR" altLang="en-US"/>
            </a:br>
            <a:endParaRPr lang="fr-FR" alt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FE4AD2F-092D-4848-B97E-91D05F245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/>
              <a:t>Vous avez travaillé un trimestre en France.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/>
              <a:t>Cela vous donne le droit à la couverture de la Sécurité sociale (en France seulement).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b="1">
                <a:solidFill>
                  <a:srgbClr val="FF3300"/>
                </a:solidFill>
              </a:rPr>
              <a:t>ATTENTION : depuis 2011, cela implique de payer la CSG sur votre retraite UNJSPF (7.5%)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AB33922-7F82-4568-B094-382F73F352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620713"/>
            <a:ext cx="7772400" cy="1450975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En France :</a:t>
            </a:r>
            <a:br>
              <a:rPr lang="fr-FR" altLang="en-US" b="1">
                <a:solidFill>
                  <a:srgbClr val="009900"/>
                </a:solidFill>
              </a:rPr>
            </a:br>
            <a:r>
              <a:rPr lang="fr-FR" altLang="en-US" b="1">
                <a:solidFill>
                  <a:srgbClr val="009900"/>
                </a:solidFill>
              </a:rPr>
              <a:t>LA SECU</a:t>
            </a:r>
            <a:br>
              <a:rPr lang="fr-FR" altLang="en-US"/>
            </a:br>
            <a:endParaRPr lang="fr-FR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DB7F8E1-4B86-4974-8394-43C9BD3BF5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eaLnBrk="1" hangingPunct="1"/>
            <a:endParaRPr lang="fr-FR" altLang="en-US"/>
          </a:p>
          <a:p>
            <a:pPr eaLnBrk="1" hangingPunct="1">
              <a:buFontTx/>
              <a:buNone/>
            </a:pPr>
            <a:r>
              <a:rPr lang="fr-FR" altLang="en-US"/>
              <a:t>Cela peut devenir votre assurance de base et faire de votre Mutuelle organisation votre complémentaire.</a:t>
            </a:r>
            <a:r>
              <a:rPr lang="fr-FR" altLang="en-US" sz="3600"/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B2BB96D-72D1-4796-A15C-D51398CD0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450975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 b="1">
                <a:solidFill>
                  <a:srgbClr val="009900"/>
                </a:solidFill>
              </a:rPr>
              <a:t>En France :</a:t>
            </a:r>
            <a:br>
              <a:rPr lang="fr-FR" altLang="en-US" b="1">
                <a:solidFill>
                  <a:srgbClr val="009900"/>
                </a:solidFill>
              </a:rPr>
            </a:br>
            <a:r>
              <a:rPr lang="fr-FR" altLang="en-US" b="1">
                <a:solidFill>
                  <a:srgbClr val="009900"/>
                </a:solidFill>
              </a:rPr>
              <a:t>LA SECU</a:t>
            </a:r>
            <a:br>
              <a:rPr lang="fr-FR" altLang="en-US"/>
            </a:br>
            <a:endParaRPr lang="fr-FR" alt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A929D13-1D3F-4CB8-93AE-060ADC2A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7772400" cy="3395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dirty="0"/>
              <a:t>Attention : si vous reprenez une activité rémunérée en France cela implique l’affiliation à la SECU et les charges qui dépasseront vos revenus (calcul des cotisations sur le revenu familial!!!!) et le paiement de la CSG sur la pension N.U.</a:t>
            </a:r>
            <a:endParaRPr lang="fr-FR" alt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CFC9FA88-F791-4BDC-8529-F7A1C4284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77724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b="1" dirty="0">
                <a:solidFill>
                  <a:srgbClr val="003399"/>
                </a:solidFill>
              </a:rPr>
              <a:t>Vous n’êtes pas des séniors</a:t>
            </a:r>
          </a:p>
          <a:p>
            <a:pPr algn="ctr" eaLnBrk="1" hangingPunct="1">
              <a:buFontTx/>
              <a:buNone/>
            </a:pPr>
            <a:r>
              <a:rPr lang="fr-FR" altLang="en-US" b="1" dirty="0">
                <a:solidFill>
                  <a:srgbClr val="FF0066"/>
                </a:solidFill>
              </a:rPr>
              <a:t>Vous entrez dans l’âge du loisir</a:t>
            </a:r>
          </a:p>
          <a:p>
            <a:pPr algn="ctr" eaLnBrk="1" hangingPunct="1">
              <a:buFontTx/>
              <a:buNone/>
            </a:pPr>
            <a:r>
              <a:rPr lang="fr-FR" altLang="en-US" b="1" dirty="0">
                <a:solidFill>
                  <a:srgbClr val="003399"/>
                </a:solidFill>
              </a:rPr>
              <a:t>L’espérance de vie est de</a:t>
            </a:r>
          </a:p>
          <a:p>
            <a:pPr algn="ctr" eaLnBrk="1" hangingPunct="1">
              <a:buFontTx/>
              <a:buNone/>
            </a:pPr>
            <a:r>
              <a:rPr lang="fr-FR" altLang="en-US" b="1" dirty="0">
                <a:solidFill>
                  <a:srgbClr val="003399"/>
                </a:solidFill>
              </a:rPr>
              <a:t>88,4 ans pour les femmes</a:t>
            </a:r>
          </a:p>
          <a:p>
            <a:pPr algn="ctr" eaLnBrk="1" hangingPunct="1">
              <a:buFontTx/>
              <a:buNone/>
            </a:pPr>
            <a:r>
              <a:rPr lang="fr-FR" altLang="en-US" b="1" dirty="0">
                <a:solidFill>
                  <a:srgbClr val="003399"/>
                </a:solidFill>
              </a:rPr>
              <a:t>Et 79,5 pour les hommes</a:t>
            </a:r>
          </a:p>
          <a:p>
            <a:pPr algn="ctr" eaLnBrk="1" hangingPunct="1">
              <a:buFontTx/>
              <a:buNone/>
            </a:pPr>
            <a:r>
              <a:rPr lang="fr-FR" altLang="en-US" sz="2800" b="1" dirty="0"/>
              <a:t>C’est l’âge ressenti qui va déterminer les  comportements de consommation, car il structure les envies, les besoins, les choix.</a:t>
            </a:r>
            <a:br>
              <a:rPr lang="fr-FR" altLang="en-US" sz="2800" b="1" dirty="0"/>
            </a:b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28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28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93B3900-CC16-4F30-A296-3B1F29506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836613"/>
            <a:ext cx="7772400" cy="5472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N’oubliez pas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Un actif n’a pas une minute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Un retraité n’a pas une seconde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Et surtout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Vous êtes détenteurs de savoir à transmettre…</a:t>
            </a:r>
          </a:p>
          <a:p>
            <a:pPr algn="ctr" eaLnBrk="1" hangingPunct="1">
              <a:buFontTx/>
              <a:buNone/>
            </a:pPr>
            <a:endParaRPr lang="fr-FR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DB5484F6-F97B-445B-8C32-F54050AFA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772400" cy="5472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Les séniors ont des droits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C’est récent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2012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Nouvelle constitution à Genève 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2014</a:t>
            </a:r>
          </a:p>
          <a:p>
            <a:pPr algn="ctr" eaLnBrk="1" hangingPunct="1">
              <a:buFontTx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Rapport MONALISA en France</a:t>
            </a:r>
            <a:endParaRPr lang="fr-FR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B7568F17-5355-4F23-9072-AC0CD0B21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9288" y="333375"/>
            <a:ext cx="7772400" cy="10795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sz="4000"/>
              <a:t>Notre place au sein de la FAAFI</a:t>
            </a:r>
            <a:br>
              <a:rPr lang="fr-FR" sz="4000"/>
            </a:br>
            <a:r>
              <a:rPr lang="fr-FR" sz="4000"/>
              <a:t>Rôle politique de l’AAFI-AFICS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B32535-B067-4CF3-892F-545B54D7C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r-FR" altLang="en-US"/>
          </a:p>
          <a:p>
            <a:pPr eaLnBrk="1" hangingPunct="1"/>
            <a:endParaRPr lang="fr-FR" altLang="en-US"/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D0E8EBDE-7033-49DA-BAF5-7FC09BF57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284538"/>
            <a:ext cx="1944688" cy="1223962"/>
          </a:xfrm>
          <a:prstGeom prst="rect">
            <a:avLst/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Oval 7">
            <a:extLst>
              <a:ext uri="{FF2B5EF4-FFF2-40B4-BE49-F238E27FC236}">
                <a16:creationId xmlns:a16="http://schemas.microsoft.com/office/drawing/2014/main" id="{4590F99D-F040-4784-B08B-B2E9C9602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141663"/>
            <a:ext cx="1873250" cy="15827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Oval 8">
            <a:extLst>
              <a:ext uri="{FF2B5EF4-FFF2-40B4-BE49-F238E27FC236}">
                <a16:creationId xmlns:a16="http://schemas.microsoft.com/office/drawing/2014/main" id="{EBA0B5D3-CB37-46E2-8EA1-E6A34CF40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860800"/>
            <a:ext cx="1655762" cy="1081088"/>
          </a:xfrm>
          <a:prstGeom prst="ellips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GATT-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OMC</a:t>
            </a:r>
            <a:endParaRPr lang="en-US" altLang="en-US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id="{B20182A7-D4AB-4C8F-B626-68CDF06D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357563"/>
            <a:ext cx="1944687" cy="11906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CH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AAFI-AFICS</a:t>
            </a:r>
            <a:endParaRPr lang="en-US" alt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Line 10">
            <a:extLst>
              <a:ext uri="{FF2B5EF4-FFF2-40B4-BE49-F238E27FC236}">
                <a16:creationId xmlns:a16="http://schemas.microsoft.com/office/drawing/2014/main" id="{84D6A081-D6D4-4BA2-932B-ACD9F6788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508500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49" name="Oval 11">
            <a:extLst>
              <a:ext uri="{FF2B5EF4-FFF2-40B4-BE49-F238E27FC236}">
                <a16:creationId xmlns:a16="http://schemas.microsoft.com/office/drawing/2014/main" id="{8BA43285-DC39-42C1-95F0-BB4AFD41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5300663"/>
            <a:ext cx="3095625" cy="1008062"/>
          </a:xfrm>
          <a:prstGeom prst="ellipse">
            <a:avLst/>
          </a:prstGeom>
          <a:solidFill>
            <a:srgbClr val="CCFFCC"/>
          </a:solidFill>
          <a:ln w="952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FAAFI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Line 12">
            <a:extLst>
              <a:ext uri="{FF2B5EF4-FFF2-40B4-BE49-F238E27FC236}">
                <a16:creationId xmlns:a16="http://schemas.microsoft.com/office/drawing/2014/main" id="{259275D5-3594-417E-9746-7EDF011AD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949950"/>
            <a:ext cx="7921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51" name="Rectangle 13">
            <a:extLst>
              <a:ext uri="{FF2B5EF4-FFF2-40B4-BE49-F238E27FC236}">
                <a16:creationId xmlns:a16="http://schemas.microsoft.com/office/drawing/2014/main" id="{8DE9340D-13F6-41B1-956A-8EFA80F43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5445125"/>
            <a:ext cx="1728788" cy="10795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UNJSPF</a:t>
            </a:r>
            <a:endParaRPr lang="en-US" altLang="en-US" sz="3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Oval 14">
            <a:extLst>
              <a:ext uri="{FF2B5EF4-FFF2-40B4-BE49-F238E27FC236}">
                <a16:creationId xmlns:a16="http://schemas.microsoft.com/office/drawing/2014/main" id="{CC1BF739-F81D-434C-952A-53F4DD11F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644900"/>
            <a:ext cx="1657350" cy="1079500"/>
          </a:xfrm>
          <a:prstGeom prst="ellipse">
            <a:avLst/>
          </a:prstGeom>
          <a:noFill/>
          <a:ln w="952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AOMS</a:t>
            </a:r>
            <a:endParaRPr lang="en-US" altLang="en-US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Line 15">
            <a:extLst>
              <a:ext uri="{FF2B5EF4-FFF2-40B4-BE49-F238E27FC236}">
                <a16:creationId xmlns:a16="http://schemas.microsoft.com/office/drawing/2014/main" id="{00EBAB81-22EA-4FBB-85E5-B3293CA171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4149725"/>
            <a:ext cx="1223962" cy="71438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54" name="Oval 16">
            <a:extLst>
              <a:ext uri="{FF2B5EF4-FFF2-40B4-BE49-F238E27FC236}">
                <a16:creationId xmlns:a16="http://schemas.microsoft.com/office/drawing/2014/main" id="{94015A92-3193-449E-8653-31D8A1353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205038"/>
            <a:ext cx="1800225" cy="1008062"/>
          </a:xfrm>
          <a:prstGeom prst="ellips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fr-CH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</a:t>
            </a:r>
            <a:endParaRPr lang="en-US" altLang="en-US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5" name="Oval 17">
            <a:extLst>
              <a:ext uri="{FF2B5EF4-FFF2-40B4-BE49-F238E27FC236}">
                <a16:creationId xmlns:a16="http://schemas.microsoft.com/office/drawing/2014/main" id="{318FFC01-6210-46B8-82E8-A04384A16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1700213"/>
            <a:ext cx="1655762" cy="1008062"/>
          </a:xfrm>
          <a:prstGeom prst="ellipse">
            <a:avLst/>
          </a:prstGeom>
          <a:noFill/>
          <a:ln w="9525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Amicale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l’</a:t>
            </a:r>
            <a:r>
              <a:rPr lang="fr-CH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OMM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6" name="Oval 18">
            <a:extLst>
              <a:ext uri="{FF2B5EF4-FFF2-40B4-BE49-F238E27FC236}">
                <a16:creationId xmlns:a16="http://schemas.microsoft.com/office/drawing/2014/main" id="{2C6B18FE-4150-4B74-8864-7EA03BA2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1844675"/>
            <a:ext cx="1439863" cy="1008063"/>
          </a:xfrm>
          <a:prstGeom prst="ellips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l’</a:t>
            </a:r>
            <a:r>
              <a:rPr lang="fr-CH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7" name="Line 19">
            <a:extLst>
              <a:ext uri="{FF2B5EF4-FFF2-40B4-BE49-F238E27FC236}">
                <a16:creationId xmlns:a16="http://schemas.microsoft.com/office/drawing/2014/main" id="{DF843C04-5C89-4738-B218-33776F32C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141663"/>
            <a:ext cx="576263" cy="142875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58" name="Oval 20">
            <a:extLst>
              <a:ext uri="{FF2B5EF4-FFF2-40B4-BE49-F238E27FC236}">
                <a16:creationId xmlns:a16="http://schemas.microsoft.com/office/drawing/2014/main" id="{C791E190-E642-412F-8DBE-0656B635A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852738"/>
            <a:ext cx="1512887" cy="863600"/>
          </a:xfrm>
          <a:prstGeom prst="ellips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Amicale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9" name="Line 21">
            <a:extLst>
              <a:ext uri="{FF2B5EF4-FFF2-40B4-BE49-F238E27FC236}">
                <a16:creationId xmlns:a16="http://schemas.microsoft.com/office/drawing/2014/main" id="{5AE7B4C9-897C-41B6-9A85-E7B736B77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852738"/>
            <a:ext cx="0" cy="288925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60" name="Line 22">
            <a:extLst>
              <a:ext uri="{FF2B5EF4-FFF2-40B4-BE49-F238E27FC236}">
                <a16:creationId xmlns:a16="http://schemas.microsoft.com/office/drawing/2014/main" id="{7D2371C5-C8C6-43FC-88DF-00600C887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2852738"/>
            <a:ext cx="287338" cy="2889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61" name="Line 23">
            <a:extLst>
              <a:ext uri="{FF2B5EF4-FFF2-40B4-BE49-F238E27FC236}">
                <a16:creationId xmlns:a16="http://schemas.microsoft.com/office/drawing/2014/main" id="{41FB8822-8001-41D6-9791-DB3A278D9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3429000"/>
            <a:ext cx="647700" cy="215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62" name="Line 24">
            <a:extLst>
              <a:ext uri="{FF2B5EF4-FFF2-40B4-BE49-F238E27FC236}">
                <a16:creationId xmlns:a16="http://schemas.microsoft.com/office/drawing/2014/main" id="{ADF06F75-D774-47F3-8A38-98F8E80A00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08625" y="4292600"/>
            <a:ext cx="719138" cy="1444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0263" name="Rectangle 25">
            <a:extLst>
              <a:ext uri="{FF2B5EF4-FFF2-40B4-BE49-F238E27FC236}">
                <a16:creationId xmlns:a16="http://schemas.microsoft.com/office/drawing/2014/main" id="{08E5E284-9359-468F-A62F-B1F345C8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445125"/>
            <a:ext cx="2017713" cy="1008063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CH" altLang="en-US" sz="2800" b="1" baseline="30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CH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Commission</a:t>
            </a:r>
            <a:endParaRPr lang="en-US" altLang="en-US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4" name="Line 27">
            <a:extLst>
              <a:ext uri="{FF2B5EF4-FFF2-40B4-BE49-F238E27FC236}">
                <a16:creationId xmlns:a16="http://schemas.microsoft.com/office/drawing/2014/main" id="{8B34B9B4-2003-452D-9814-E7A13E6E6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5876925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0D2CD06-6974-4B54-BEA5-1370FAE6AE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836613"/>
            <a:ext cx="7772400" cy="5472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3600" b="1" dirty="0">
                <a:solidFill>
                  <a:srgbClr val="003399"/>
                </a:solidFill>
              </a:rPr>
              <a:t>Les séniors commencent à exister aux Nations Unies</a:t>
            </a:r>
          </a:p>
          <a:p>
            <a:pPr algn="ctr" eaLnBrk="1" hangingPunct="1">
              <a:buFontTx/>
              <a:buNone/>
            </a:pPr>
            <a:r>
              <a:rPr lang="fr-FR" altLang="en-US" sz="3600" b="1" dirty="0">
                <a:solidFill>
                  <a:srgbClr val="003399"/>
                </a:solidFill>
              </a:rPr>
              <a:t>Forum Social des Nations Unies dans le cadre du Conseil des Droits de l’homme</a:t>
            </a:r>
          </a:p>
          <a:p>
            <a:pPr algn="ctr" eaLnBrk="1" hangingPunct="1">
              <a:buFontTx/>
              <a:buNone/>
            </a:pPr>
            <a:r>
              <a:rPr lang="en-US" altLang="en-US" sz="3600" b="1" dirty="0" err="1">
                <a:solidFill>
                  <a:srgbClr val="003399"/>
                </a:solidFill>
              </a:rPr>
              <a:t>Une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</a:rPr>
              <a:t>experte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fr-FR" altLang="en-US" sz="3600" b="1" dirty="0">
                <a:solidFill>
                  <a:srgbClr val="003399"/>
                </a:solidFill>
              </a:rPr>
              <a:t>indépendante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fr-FR" altLang="en-US" sz="3600" b="1" dirty="0">
                <a:solidFill>
                  <a:srgbClr val="003399"/>
                </a:solidFill>
              </a:rPr>
              <a:t>sur les droits des personnes âgées a été nommé le Secrétaire général des Nations Unies</a:t>
            </a: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50D2CD06-6974-4B54-BEA5-1370FAE6AE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836613"/>
            <a:ext cx="7772400" cy="54721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 dirty="0" err="1">
                <a:solidFill>
                  <a:srgbClr val="003399"/>
                </a:solidFill>
              </a:rPr>
              <a:t>Plusieurs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</a:rPr>
              <a:t>groupes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</a:rPr>
              <a:t>travaillent</a:t>
            </a:r>
            <a:r>
              <a:rPr lang="en-US" altLang="en-US" sz="3600" b="1" dirty="0">
                <a:solidFill>
                  <a:srgbClr val="003399"/>
                </a:solidFill>
              </a:rPr>
              <a:t>, </a:t>
            </a:r>
            <a:r>
              <a:rPr lang="en-US" altLang="en-US" sz="3600" b="1" dirty="0" err="1">
                <a:solidFill>
                  <a:srgbClr val="003399"/>
                </a:solidFill>
              </a:rPr>
              <a:t>en</a:t>
            </a:r>
            <a:r>
              <a:rPr lang="en-US" altLang="en-US" sz="3600" b="1" dirty="0">
                <a:solidFill>
                  <a:srgbClr val="003399"/>
                </a:solidFill>
              </a:rPr>
              <a:t> </a:t>
            </a:r>
            <a:r>
              <a:rPr lang="en-US" altLang="en-US" sz="3600" b="1" dirty="0" err="1">
                <a:solidFill>
                  <a:srgbClr val="003399"/>
                </a:solidFill>
              </a:rPr>
              <a:t>particulier</a:t>
            </a:r>
            <a:r>
              <a:rPr lang="en-US" altLang="en-US" sz="3600" b="1" dirty="0">
                <a:solidFill>
                  <a:srgbClr val="003399"/>
                </a:solidFill>
              </a:rPr>
              <a:t> : </a:t>
            </a:r>
          </a:p>
          <a:p>
            <a:pPr algn="ctr" eaLnBrk="1" hangingPunct="1">
              <a:buFontTx/>
              <a:buNone/>
            </a:pPr>
            <a:endParaRPr lang="en-US" altLang="en-US" sz="28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</a:rPr>
              <a:t>le NGO on ageing à Genève</a:t>
            </a:r>
          </a:p>
          <a:p>
            <a:pPr algn="ctr" eaLnBrk="1" hangingPunct="1"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</a:rPr>
              <a:t>Le Open ended group on ageing à NY</a:t>
            </a:r>
          </a:p>
          <a:p>
            <a:pPr algn="ctr" eaLnBrk="1" hangingPunct="1"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</a:rPr>
              <a:t>L’ECE</a:t>
            </a:r>
          </a:p>
          <a:p>
            <a:pPr algn="ctr" eaLnBrk="1" hangingPunct="1">
              <a:buFontTx/>
              <a:buNone/>
            </a:pPr>
            <a:r>
              <a:rPr lang="en-US" altLang="en-US" b="1" dirty="0">
                <a:solidFill>
                  <a:srgbClr val="003399"/>
                </a:solidFill>
              </a:rPr>
              <a:t>Le </a:t>
            </a:r>
            <a:r>
              <a:rPr lang="en-US" altLang="en-US" b="1" dirty="0" err="1">
                <a:solidFill>
                  <a:srgbClr val="003399"/>
                </a:solidFill>
              </a:rPr>
              <a:t>Conseil</a:t>
            </a:r>
            <a:r>
              <a:rPr lang="en-US" altLang="en-US" b="1" dirty="0">
                <a:solidFill>
                  <a:srgbClr val="003399"/>
                </a:solidFill>
              </a:rPr>
              <a:t> </a:t>
            </a:r>
            <a:r>
              <a:rPr lang="en-US" altLang="en-US" b="1" dirty="0" err="1">
                <a:solidFill>
                  <a:srgbClr val="003399"/>
                </a:solidFill>
              </a:rPr>
              <a:t>économique</a:t>
            </a:r>
            <a:r>
              <a:rPr lang="en-US" altLang="en-US" b="1" dirty="0">
                <a:solidFill>
                  <a:srgbClr val="003399"/>
                </a:solidFill>
              </a:rPr>
              <a:t> et social </a:t>
            </a:r>
          </a:p>
          <a:p>
            <a:pPr algn="ctr" eaLnBrk="1" hangingPunct="1">
              <a:buFontTx/>
              <a:buNone/>
            </a:pPr>
            <a:r>
              <a:rPr lang="en-US" altLang="en-US" b="1" dirty="0" err="1">
                <a:solidFill>
                  <a:srgbClr val="003399"/>
                </a:solidFill>
              </a:rPr>
              <a:t>Ainsi</a:t>
            </a:r>
            <a:r>
              <a:rPr lang="en-US" altLang="en-US" b="1" dirty="0">
                <a:solidFill>
                  <a:srgbClr val="003399"/>
                </a:solidFill>
              </a:rPr>
              <a:t> que la Plateforme des associations </a:t>
            </a:r>
            <a:r>
              <a:rPr lang="en-US" altLang="en-US" b="1" dirty="0" err="1">
                <a:solidFill>
                  <a:srgbClr val="003399"/>
                </a:solidFill>
              </a:rPr>
              <a:t>d’aînés</a:t>
            </a:r>
            <a:r>
              <a:rPr lang="en-US" altLang="en-US" b="1" dirty="0">
                <a:solidFill>
                  <a:srgbClr val="003399"/>
                </a:solidFill>
              </a:rPr>
              <a:t> de Genève</a:t>
            </a: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5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D38470E-0232-4449-9EDA-CAC99E958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450975"/>
          </a:xfrm>
          <a:solidFill>
            <a:srgbClr val="FF9900"/>
          </a:solidFill>
        </p:spPr>
        <p:txBody>
          <a:bodyPr/>
          <a:lstStyle/>
          <a:p>
            <a:pPr eaLnBrk="1" hangingPunct="1"/>
            <a:br>
              <a:rPr lang="fr-FR" altLang="en-US"/>
            </a:br>
            <a:r>
              <a:rPr lang="fr-FR" altLang="en-US">
                <a:solidFill>
                  <a:srgbClr val="009900"/>
                </a:solidFill>
              </a:rPr>
              <a:t>Mais a</a:t>
            </a:r>
            <a:r>
              <a:rPr lang="fr-FR" altLang="en-US" b="1">
                <a:solidFill>
                  <a:srgbClr val="009900"/>
                </a:solidFill>
              </a:rPr>
              <a:t>ttention</a:t>
            </a:r>
            <a:br>
              <a:rPr lang="fr-FR" altLang="en-US"/>
            </a:br>
            <a:endParaRPr lang="fr-FR" alt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0003BD5-E1B1-43A4-B870-66B92D414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en-US"/>
          </a:p>
          <a:p>
            <a:pPr eaLnBrk="1" hangingPunct="1">
              <a:buFontTx/>
              <a:buNone/>
            </a:pPr>
            <a:r>
              <a:rPr lang="fr-FR" altLang="en-US"/>
              <a:t>Vous allez être la cible de démarcheurs</a:t>
            </a:r>
          </a:p>
          <a:p>
            <a:pPr eaLnBrk="1" hangingPunct="1">
              <a:buFontTx/>
              <a:buNone/>
            </a:pPr>
            <a:endParaRPr lang="fr-FR" altLang="en-US"/>
          </a:p>
          <a:p>
            <a:pPr algn="ctr" eaLnBrk="1" hangingPunct="1">
              <a:buFontTx/>
              <a:buNone/>
            </a:pPr>
            <a:r>
              <a:rPr lang="fr-FR" altLang="en-US" b="1">
                <a:solidFill>
                  <a:srgbClr val="FF0066"/>
                </a:solidFill>
              </a:rPr>
              <a:t>RESTEZ VIGILANTS</a:t>
            </a:r>
          </a:p>
          <a:p>
            <a:pPr eaLnBrk="1" hangingPunct="1">
              <a:buFontTx/>
              <a:buNone/>
            </a:pPr>
            <a:r>
              <a:rPr lang="fr-FR" altLang="en-US"/>
              <a:t>Ne donner aucune info sur vos comptes ou vos codes d’accès</a:t>
            </a:r>
            <a:r>
              <a:rPr lang="fr-FR" altLang="en-US" sz="3600"/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AC58BEF-C362-4014-8F96-52B0E7B0C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772400" cy="935038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fr-FR" altLang="en-US" sz="4000"/>
              <a:t> </a:t>
            </a:r>
            <a:r>
              <a:rPr lang="fr-FR" altLang="en-US" sz="3600"/>
              <a:t>L’avenir c’est à vous de le construire</a:t>
            </a:r>
            <a:endParaRPr lang="fr-FR" altLang="en-US" sz="3600" b="1">
              <a:solidFill>
                <a:srgbClr val="009900"/>
              </a:solidFill>
            </a:endParaRPr>
          </a:p>
        </p:txBody>
      </p:sp>
      <p:pic>
        <p:nvPicPr>
          <p:cNvPr id="79875" name="MA5.1240728956" descr="Download">
            <a:extLst>
              <a:ext uri="{FF2B5EF4-FFF2-40B4-BE49-F238E27FC236}">
                <a16:creationId xmlns:a16="http://schemas.microsoft.com/office/drawing/2014/main" id="{209A6669-ADAF-48E2-8729-3D71FD6E12C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628775"/>
            <a:ext cx="5111750" cy="4938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E32581C-D7FE-4D9E-AA4F-0D7BE593B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en-US" sz="5400" b="1">
                <a:solidFill>
                  <a:srgbClr val="003399"/>
                </a:solidFill>
              </a:rPr>
              <a:t>L ’ AAFI-AFICS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07CF7E8-D118-499B-8360-CAF43B6E5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3600" b="1" dirty="0">
                <a:solidFill>
                  <a:srgbClr val="003399"/>
                </a:solidFill>
              </a:rPr>
              <a:t>Vous rappelle que les situations de pandémie nous rendent vulnérables et isolés.</a:t>
            </a:r>
          </a:p>
          <a:p>
            <a:pPr algn="ctr" eaLnBrk="1" hangingPunct="1">
              <a:buFontTx/>
              <a:buNone/>
            </a:pPr>
            <a:r>
              <a:rPr lang="fr-FR" altLang="en-US" sz="3600" b="1" dirty="0">
                <a:solidFill>
                  <a:srgbClr val="003399"/>
                </a:solidFill>
              </a:rPr>
              <a:t>L’appartenance à un groupe permet d’être informé et de se sentir moins </a:t>
            </a:r>
            <a:r>
              <a:rPr lang="fr-FR" altLang="en-US" sz="3600" b="1" dirty="0" err="1">
                <a:solidFill>
                  <a:srgbClr val="003399"/>
                </a:solidFill>
              </a:rPr>
              <a:t>seul-e</a:t>
            </a:r>
            <a:r>
              <a:rPr lang="fr-FR" altLang="en-US" sz="3600" b="1" dirty="0">
                <a:solidFill>
                  <a:srgbClr val="003399"/>
                </a:solidFill>
              </a:rPr>
              <a:t>.</a:t>
            </a: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sz="3600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E32581C-D7FE-4D9E-AA4F-0D7BE593B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FR" altLang="en-US" sz="5400" b="1">
                <a:solidFill>
                  <a:srgbClr val="003399"/>
                </a:solidFill>
              </a:rPr>
              <a:t>L ’ AAFI-AFICS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07CF7E8-D118-499B-8360-CAF43B6E5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vous souhaite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une retraite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riche en activités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où vous pourrez aussi demeurer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d ’utiles « ambassadeurs  » </a:t>
            </a:r>
          </a:p>
          <a:p>
            <a:pPr algn="ctr" eaLnBrk="1" hangingPunct="1">
              <a:buFontTx/>
              <a:buNone/>
            </a:pPr>
            <a:r>
              <a:rPr lang="fr-FR" altLang="en-US" sz="3600" b="1">
                <a:solidFill>
                  <a:srgbClr val="003399"/>
                </a:solidFill>
              </a:rPr>
              <a:t>de la famille des Nations Unies</a:t>
            </a: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fr-FR" alt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3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98C5D6-66F8-435D-A038-C2DE4E9DA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altLang="en-US" dirty="0"/>
              <a:t>Plus d’adhérents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451D89-F739-4B8F-965A-0C796A3F1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068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altLang="en-US"/>
              <a:t>	 </a:t>
            </a:r>
            <a:r>
              <a:rPr lang="en-US" altLang="en-US">
                <a:solidFill>
                  <a:srgbClr val="262699"/>
                </a:solidFill>
              </a:rPr>
              <a:t>Plus les retraités seront fédérés plus leur voix sera entendue par le biais de la FAAFI, présente et entendue au Comité Mixte des Pensions (c’est notre seule existence : les retraités ne sont plus des actifs ayant accès aux décisions).</a:t>
            </a:r>
          </a:p>
          <a:p>
            <a:pPr marL="0" indent="0" eaLnBrk="1" hangingPunct="1">
              <a:buFontTx/>
              <a:buNone/>
            </a:pPr>
            <a:r>
              <a:rPr lang="en-US" altLang="en-US">
                <a:solidFill>
                  <a:srgbClr val="262699"/>
                </a:solidFill>
              </a:rPr>
              <a:t>C’est votre responsabilité.</a:t>
            </a:r>
            <a:endParaRPr lang="fr-F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E4C420-9A89-46BF-A2F5-0312FD501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altLang="en-US" dirty="0"/>
              <a:t>Plus d’adhérents pour plus de crédibilité : pour ASHI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9D2A57-F1D8-435B-9175-1B430CCD3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068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altLang="en-US" dirty="0"/>
              <a:t>	 </a:t>
            </a:r>
            <a:r>
              <a:rPr lang="en-US" altLang="en-US" sz="2800" dirty="0" err="1">
                <a:solidFill>
                  <a:srgbClr val="262699"/>
                </a:solidFill>
              </a:rPr>
              <a:t>Depuis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janvier</a:t>
            </a:r>
            <a:r>
              <a:rPr lang="en-US" altLang="en-US" sz="2800" dirty="0">
                <a:solidFill>
                  <a:srgbClr val="262699"/>
                </a:solidFill>
              </a:rPr>
              <a:t> 2015 un </a:t>
            </a:r>
            <a:r>
              <a:rPr lang="en-US" altLang="en-US" sz="2800" dirty="0" err="1">
                <a:solidFill>
                  <a:srgbClr val="262699"/>
                </a:solidFill>
              </a:rPr>
              <a:t>Groupe</a:t>
            </a:r>
            <a:r>
              <a:rPr lang="en-US" altLang="en-US" sz="2800" dirty="0">
                <a:solidFill>
                  <a:srgbClr val="262699"/>
                </a:solidFill>
              </a:rPr>
              <a:t> de travail </a:t>
            </a:r>
            <a:r>
              <a:rPr lang="en-US" altLang="en-US" sz="2800" dirty="0" err="1">
                <a:solidFill>
                  <a:srgbClr val="262699"/>
                </a:solidFill>
              </a:rPr>
              <a:t>créé</a:t>
            </a:r>
            <a:r>
              <a:rPr lang="en-US" altLang="en-US" sz="2800" dirty="0">
                <a:solidFill>
                  <a:srgbClr val="262699"/>
                </a:solidFill>
              </a:rPr>
              <a:t> sous la recommendation de </a:t>
            </a:r>
            <a:r>
              <a:rPr lang="en-US" altLang="en-US" sz="2800" dirty="0" err="1">
                <a:solidFill>
                  <a:srgbClr val="262699"/>
                </a:solidFill>
              </a:rPr>
              <a:t>l’assemblée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générale</a:t>
            </a:r>
            <a:r>
              <a:rPr lang="en-US" altLang="en-US" sz="2800" dirty="0">
                <a:solidFill>
                  <a:srgbClr val="262699"/>
                </a:solidFill>
              </a:rPr>
              <a:t> se </a:t>
            </a:r>
            <a:r>
              <a:rPr lang="en-US" altLang="en-US" sz="2800" dirty="0" err="1">
                <a:solidFill>
                  <a:srgbClr val="262699"/>
                </a:solidFill>
              </a:rPr>
              <a:t>penche</a:t>
            </a:r>
            <a:r>
              <a:rPr lang="en-US" altLang="en-US" sz="2800" dirty="0">
                <a:solidFill>
                  <a:srgbClr val="262699"/>
                </a:solidFill>
              </a:rPr>
              <a:t> sur la </a:t>
            </a:r>
            <a:r>
              <a:rPr lang="en-US" altLang="en-US" sz="2800" dirty="0" err="1">
                <a:solidFill>
                  <a:srgbClr val="262699"/>
                </a:solidFill>
              </a:rPr>
              <a:t>nécessité</a:t>
            </a:r>
            <a:r>
              <a:rPr lang="en-US" altLang="en-US" sz="2800" dirty="0">
                <a:solidFill>
                  <a:srgbClr val="262699"/>
                </a:solidFill>
              </a:rPr>
              <a:t> de </a:t>
            </a:r>
            <a:r>
              <a:rPr lang="en-US" altLang="en-US" sz="2800" dirty="0" err="1">
                <a:solidFill>
                  <a:srgbClr val="262699"/>
                </a:solidFill>
              </a:rPr>
              <a:t>couvrir</a:t>
            </a:r>
            <a:r>
              <a:rPr lang="en-US" altLang="en-US" sz="2800" dirty="0">
                <a:solidFill>
                  <a:srgbClr val="262699"/>
                </a:solidFill>
              </a:rPr>
              <a:t> les </a:t>
            </a:r>
            <a:r>
              <a:rPr lang="en-US" altLang="en-US" sz="2800" dirty="0" err="1">
                <a:solidFill>
                  <a:srgbClr val="262699"/>
                </a:solidFill>
              </a:rPr>
              <a:t>retraités</a:t>
            </a:r>
            <a:r>
              <a:rPr lang="en-US" altLang="en-US" sz="2800" dirty="0">
                <a:solidFill>
                  <a:srgbClr val="262699"/>
                </a:solidFill>
              </a:rPr>
              <a:t> et les </a:t>
            </a:r>
            <a:r>
              <a:rPr lang="en-US" altLang="en-US" sz="2800" dirty="0" err="1">
                <a:solidFill>
                  <a:srgbClr val="262699"/>
                </a:solidFill>
              </a:rPr>
              <a:t>actifs</a:t>
            </a:r>
            <a:r>
              <a:rPr lang="en-US" altLang="en-US" sz="2800" dirty="0">
                <a:solidFill>
                  <a:srgbClr val="262699"/>
                </a:solidFill>
              </a:rPr>
              <a:t> au </a:t>
            </a:r>
            <a:r>
              <a:rPr lang="en-US" altLang="en-US" sz="2800" dirty="0" err="1">
                <a:solidFill>
                  <a:srgbClr val="262699"/>
                </a:solidFill>
              </a:rPr>
              <a:t>niveau</a:t>
            </a:r>
            <a:r>
              <a:rPr lang="en-US" altLang="en-US" sz="2800" dirty="0">
                <a:solidFill>
                  <a:srgbClr val="262699"/>
                </a:solidFill>
              </a:rPr>
              <a:t> de </a:t>
            </a:r>
            <a:r>
              <a:rPr lang="en-US" altLang="en-US" sz="2800" dirty="0" err="1">
                <a:solidFill>
                  <a:srgbClr val="262699"/>
                </a:solidFill>
              </a:rPr>
              <a:t>l’assurance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maladie</a:t>
            </a:r>
            <a:r>
              <a:rPr lang="en-US" altLang="en-US" sz="2800" dirty="0">
                <a:solidFill>
                  <a:srgbClr val="262699"/>
                </a:solidFill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262699"/>
                </a:solidFill>
              </a:rPr>
              <a:t>FAFICS a 4 </a:t>
            </a:r>
            <a:r>
              <a:rPr lang="en-US" altLang="en-US" sz="2800" dirty="0" err="1">
                <a:solidFill>
                  <a:srgbClr val="262699"/>
                </a:solidFill>
              </a:rPr>
              <a:t>délégués</a:t>
            </a:r>
            <a:r>
              <a:rPr lang="en-US" altLang="en-US" sz="2800" dirty="0">
                <a:solidFill>
                  <a:srgbClr val="262699"/>
                </a:solidFill>
              </a:rPr>
              <a:t> pour </a:t>
            </a:r>
            <a:r>
              <a:rPr lang="en-US" altLang="en-US" sz="2800" dirty="0" err="1">
                <a:solidFill>
                  <a:srgbClr val="262699"/>
                </a:solidFill>
              </a:rPr>
              <a:t>protéger</a:t>
            </a:r>
            <a:r>
              <a:rPr lang="en-US" altLang="en-US" sz="2800" dirty="0">
                <a:solidFill>
                  <a:srgbClr val="262699"/>
                </a:solidFill>
              </a:rPr>
              <a:t> les droits acquis et </a:t>
            </a:r>
            <a:r>
              <a:rPr lang="en-US" altLang="en-US" sz="2800" dirty="0" err="1">
                <a:solidFill>
                  <a:srgbClr val="262699"/>
                </a:solidFill>
              </a:rPr>
              <a:t>empêcher</a:t>
            </a:r>
            <a:r>
              <a:rPr lang="en-US" altLang="en-US" sz="2800" dirty="0">
                <a:solidFill>
                  <a:srgbClr val="262699"/>
                </a:solidFill>
              </a:rPr>
              <a:t> des decisions </a:t>
            </a:r>
            <a:r>
              <a:rPr lang="en-US" altLang="en-US" sz="2800" dirty="0" err="1">
                <a:solidFill>
                  <a:srgbClr val="262699"/>
                </a:solidFill>
              </a:rPr>
              <a:t>basées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uniquement</a:t>
            </a:r>
            <a:r>
              <a:rPr lang="en-US" altLang="en-US" sz="2800" dirty="0">
                <a:solidFill>
                  <a:srgbClr val="262699"/>
                </a:solidFill>
              </a:rPr>
              <a:t> sur la limitation des </a:t>
            </a:r>
            <a:r>
              <a:rPr lang="en-US" altLang="en-US" sz="2800" dirty="0" err="1">
                <a:solidFill>
                  <a:srgbClr val="262699"/>
                </a:solidFill>
              </a:rPr>
              <a:t>coûts</a:t>
            </a:r>
            <a:r>
              <a:rPr lang="en-US" altLang="en-US" sz="2800" dirty="0">
                <a:solidFill>
                  <a:srgbClr val="262699"/>
                </a:solidFill>
              </a:rPr>
              <a:t>.</a:t>
            </a:r>
            <a:endParaRPr lang="fr-FR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E4C420-9A89-46BF-A2F5-0312FD501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fr-FR" altLang="en-US" dirty="0"/>
              <a:t>ASHI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9D2A57-F1D8-435B-9175-1B430CCD3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068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altLang="en-US" dirty="0"/>
              <a:t>	 </a:t>
            </a:r>
            <a:r>
              <a:rPr lang="en-US" altLang="en-US" sz="2800" dirty="0">
                <a:solidFill>
                  <a:srgbClr val="262699"/>
                </a:solidFill>
              </a:rPr>
              <a:t>Un rapport final a </a:t>
            </a:r>
            <a:r>
              <a:rPr lang="en-US" altLang="en-US" sz="2800" dirty="0" err="1">
                <a:solidFill>
                  <a:srgbClr val="262699"/>
                </a:solidFill>
              </a:rPr>
              <a:t>été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remis</a:t>
            </a:r>
            <a:r>
              <a:rPr lang="en-US" altLang="en-US" sz="2800" dirty="0">
                <a:solidFill>
                  <a:srgbClr val="262699"/>
                </a:solidFill>
              </a:rPr>
              <a:t> fin 2018 et </a:t>
            </a:r>
            <a:r>
              <a:rPr lang="en-US" altLang="en-US" sz="2800" dirty="0" err="1">
                <a:solidFill>
                  <a:srgbClr val="262699"/>
                </a:solidFill>
              </a:rPr>
              <a:t>considéré</a:t>
            </a:r>
            <a:r>
              <a:rPr lang="en-US" altLang="en-US" sz="2800" dirty="0">
                <a:solidFill>
                  <a:srgbClr val="262699"/>
                </a:solidFill>
              </a:rPr>
              <a:t> par </a:t>
            </a:r>
            <a:r>
              <a:rPr lang="en-US" altLang="en-US" sz="2800" dirty="0" err="1">
                <a:solidFill>
                  <a:srgbClr val="262699"/>
                </a:solidFill>
              </a:rPr>
              <a:t>l’assemblée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générale</a:t>
            </a:r>
            <a:r>
              <a:rPr lang="en-US" altLang="en-US" sz="2800" dirty="0">
                <a:solidFill>
                  <a:srgbClr val="262699"/>
                </a:solidFill>
              </a:rPr>
              <a:t> des Nations </a:t>
            </a:r>
            <a:r>
              <a:rPr lang="en-US" altLang="en-US" sz="2800" dirty="0" err="1">
                <a:solidFill>
                  <a:srgbClr val="262699"/>
                </a:solidFill>
              </a:rPr>
              <a:t>Unies</a:t>
            </a:r>
            <a:r>
              <a:rPr lang="en-US" altLang="en-US" sz="2800" dirty="0">
                <a:solidFill>
                  <a:srgbClr val="262699"/>
                </a:solidFill>
              </a:rPr>
              <a:t>. </a:t>
            </a:r>
            <a:r>
              <a:rPr lang="en-US" altLang="en-US" sz="2800" dirty="0" err="1">
                <a:solidFill>
                  <a:srgbClr val="262699"/>
                </a:solidFill>
              </a:rPr>
              <a:t>Ceci</a:t>
            </a:r>
            <a:r>
              <a:rPr lang="en-US" altLang="en-US" sz="2800" dirty="0">
                <a:solidFill>
                  <a:srgbClr val="262699"/>
                </a:solidFill>
              </a:rPr>
              <a:t> met </a:t>
            </a:r>
            <a:r>
              <a:rPr lang="en-US" altLang="en-US" sz="2800" dirty="0" err="1">
                <a:solidFill>
                  <a:srgbClr val="262699"/>
                </a:solidFill>
              </a:rPr>
              <a:t>temporairement</a:t>
            </a:r>
            <a:r>
              <a:rPr lang="en-US" altLang="en-US" sz="2800" dirty="0">
                <a:solidFill>
                  <a:srgbClr val="262699"/>
                </a:solidFill>
              </a:rPr>
              <a:t> fin au </a:t>
            </a:r>
            <a:r>
              <a:rPr lang="en-US" altLang="en-US" sz="2800" dirty="0" err="1">
                <a:solidFill>
                  <a:srgbClr val="262699"/>
                </a:solidFill>
              </a:rPr>
              <a:t>mandat</a:t>
            </a:r>
            <a:r>
              <a:rPr lang="en-US" altLang="en-US" sz="2800" dirty="0">
                <a:solidFill>
                  <a:srgbClr val="262699"/>
                </a:solidFill>
              </a:rPr>
              <a:t> du </a:t>
            </a:r>
            <a:r>
              <a:rPr lang="en-US" altLang="en-US" sz="2800" dirty="0" err="1">
                <a:solidFill>
                  <a:srgbClr val="262699"/>
                </a:solidFill>
              </a:rPr>
              <a:t>Groupe</a:t>
            </a:r>
            <a:r>
              <a:rPr lang="en-US" altLang="en-US" sz="2800" dirty="0">
                <a:solidFill>
                  <a:srgbClr val="262699"/>
                </a:solidFill>
              </a:rPr>
              <a:t> de travail. 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dirty="0">
                <a:solidFill>
                  <a:srgbClr val="262699"/>
                </a:solidFill>
              </a:rPr>
              <a:t>La </a:t>
            </a:r>
            <a:r>
              <a:rPr lang="en-US" altLang="en-US" sz="2800" dirty="0" err="1">
                <a:solidFill>
                  <a:srgbClr val="262699"/>
                </a:solidFill>
              </a:rPr>
              <a:t>résolution</a:t>
            </a:r>
            <a:r>
              <a:rPr lang="en-US" altLang="en-US" sz="2800" dirty="0">
                <a:solidFill>
                  <a:srgbClr val="262699"/>
                </a:solidFill>
              </a:rPr>
              <a:t> A/res/73/662 </a:t>
            </a:r>
            <a:r>
              <a:rPr lang="en-US" altLang="en-US" sz="2800" dirty="0" err="1">
                <a:solidFill>
                  <a:srgbClr val="262699"/>
                </a:solidFill>
              </a:rPr>
              <a:t>demande</a:t>
            </a:r>
            <a:r>
              <a:rPr lang="en-US" altLang="en-US" sz="2800" dirty="0">
                <a:solidFill>
                  <a:srgbClr val="262699"/>
                </a:solidFill>
              </a:rPr>
              <a:t> plus </a:t>
            </a:r>
            <a:r>
              <a:rPr lang="en-US" altLang="en-US" sz="2800" dirty="0" err="1">
                <a:solidFill>
                  <a:srgbClr val="262699"/>
                </a:solidFill>
              </a:rPr>
              <a:t>d’infos</a:t>
            </a:r>
            <a:r>
              <a:rPr lang="en-US" altLang="en-US" sz="2800" dirty="0">
                <a:solidFill>
                  <a:srgbClr val="262699"/>
                </a:solidFill>
              </a:rPr>
              <a:t> sur les assurances </a:t>
            </a:r>
            <a:r>
              <a:rPr lang="en-US" altLang="en-US" sz="2800" dirty="0" err="1">
                <a:solidFill>
                  <a:srgbClr val="262699"/>
                </a:solidFill>
              </a:rPr>
              <a:t>nationales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mais</a:t>
            </a:r>
            <a:r>
              <a:rPr lang="en-US" altLang="en-US" sz="2800" dirty="0">
                <a:solidFill>
                  <a:srgbClr val="262699"/>
                </a:solidFill>
              </a:rPr>
              <a:t> ne precise pas qui </a:t>
            </a:r>
            <a:r>
              <a:rPr lang="en-US" altLang="en-US" sz="2800" dirty="0" err="1">
                <a:solidFill>
                  <a:srgbClr val="262699"/>
                </a:solidFill>
              </a:rPr>
              <a:t>s’en</a:t>
            </a:r>
            <a:r>
              <a:rPr lang="en-US" altLang="en-US" sz="2800" dirty="0">
                <a:solidFill>
                  <a:srgbClr val="262699"/>
                </a:solidFill>
              </a:rPr>
              <a:t> </a:t>
            </a:r>
            <a:r>
              <a:rPr lang="en-US" altLang="en-US" sz="2800" dirty="0" err="1">
                <a:solidFill>
                  <a:srgbClr val="262699"/>
                </a:solidFill>
              </a:rPr>
              <a:t>chargera</a:t>
            </a:r>
            <a:r>
              <a:rPr lang="en-US" altLang="en-US" sz="2800" dirty="0">
                <a:solidFill>
                  <a:srgbClr val="262699"/>
                </a:solidFill>
              </a:rPr>
              <a:t>.</a:t>
            </a:r>
            <a:endParaRPr lang="fr-F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944371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99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A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D045211E462A4FAD9C4CF99F637203" ma:contentTypeVersion="13" ma:contentTypeDescription="Crée un document." ma:contentTypeScope="" ma:versionID="634c27c15f6c4debd403a505d6a24ee8">
  <xsd:schema xmlns:xsd="http://www.w3.org/2001/XMLSchema" xmlns:xs="http://www.w3.org/2001/XMLSchema" xmlns:p="http://schemas.microsoft.com/office/2006/metadata/properties" xmlns:ns2="29e0167d-fd43-45a0-9315-287f002da3de" xmlns:ns3="7bc3a1d2-2a5b-4103-b80d-438484c22f06" targetNamespace="http://schemas.microsoft.com/office/2006/metadata/properties" ma:root="true" ma:fieldsID="a840942a3e1aa647307251a627d9930c" ns2:_="" ns3:_="">
    <xsd:import namespace="29e0167d-fd43-45a0-9315-287f002da3de"/>
    <xsd:import namespace="7bc3a1d2-2a5b-4103-b80d-438484c22f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0167d-fd43-45a0-9315-287f002da3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c3a1d2-2a5b-4103-b80d-438484c22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1911C8-A1F3-4802-A27D-AB75EF6591BC}"/>
</file>

<file path=customXml/itemProps2.xml><?xml version="1.0" encoding="utf-8"?>
<ds:datastoreItem xmlns:ds="http://schemas.openxmlformats.org/officeDocument/2006/customXml" ds:itemID="{AEC7063C-4D81-432B-821A-A2E0008284D1}"/>
</file>

<file path=customXml/itemProps3.xml><?xml version="1.0" encoding="utf-8"?>
<ds:datastoreItem xmlns:ds="http://schemas.openxmlformats.org/officeDocument/2006/customXml" ds:itemID="{B6511444-B285-45EE-A100-C168CF7D3448}"/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2917</Words>
  <Application>Microsoft Office PowerPoint</Application>
  <PresentationFormat>On-screen Show (4:3)</PresentationFormat>
  <Paragraphs>574</Paragraphs>
  <Slides>65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Arial Narrow</vt:lpstr>
      <vt:lpstr>Times New Roman</vt:lpstr>
      <vt:lpstr>Verdana</vt:lpstr>
      <vt:lpstr>Wingdings</vt:lpstr>
      <vt:lpstr>Default Design</vt:lpstr>
      <vt:lpstr>PowerPoint Presentation</vt:lpstr>
      <vt:lpstr>AAFI-AFICS</vt:lpstr>
      <vt:lpstr>AAFI-AFICS</vt:lpstr>
      <vt:lpstr>AAFI-AFICS : La plus ancienne association de retraités …</vt:lpstr>
      <vt:lpstr>OBJECTIFS  de l’ AAFI-AFICS</vt:lpstr>
      <vt:lpstr>Notre place au sein de la FAAFI Rôle politique de l’AAFI-AFICS</vt:lpstr>
      <vt:lpstr>Plus d’adhérents</vt:lpstr>
      <vt:lpstr>Plus d’adhérents pour plus de crédibilité : pour ASHI</vt:lpstr>
      <vt:lpstr>ASHI</vt:lpstr>
      <vt:lpstr>Pensions</vt:lpstr>
      <vt:lpstr>In pension matters, retirees normally come to AAFI-AFICS when they:</vt:lpstr>
      <vt:lpstr>How AAFI-AFICS can help</vt:lpstr>
      <vt:lpstr>How AAFI-AFICS can help</vt:lpstr>
      <vt:lpstr>How AAFI-AFICS can help</vt:lpstr>
      <vt:lpstr>Examples / 1</vt:lpstr>
      <vt:lpstr>Examples / 2</vt:lpstr>
      <vt:lpstr>Examples / 3</vt:lpstr>
      <vt:lpstr>Examples / 4</vt:lpstr>
      <vt:lpstr>Fonctionnement</vt:lpstr>
      <vt:lpstr>Accueil</vt:lpstr>
      <vt:lpstr>Contacts</vt:lpstr>
      <vt:lpstr>Liens</vt:lpstr>
      <vt:lpstr>SERVICES Fournis</vt:lpstr>
      <vt:lpstr>Représentation</vt:lpstr>
      <vt:lpstr>SERVICES sociaux</vt:lpstr>
      <vt:lpstr>Activités sociales annuelles</vt:lpstr>
      <vt:lpstr>Activités sociales 2012  Séminaire de septembre   “ Bien vieillir chez soi”</vt:lpstr>
      <vt:lpstr>Activités sociales 2014  Séminaire du 2 octobre   “ Prévenir et surmonter l’isolement”</vt:lpstr>
      <vt:lpstr>PUBLICATIONS</vt:lpstr>
      <vt:lpstr> Pourquoi devenir membre   </vt:lpstr>
      <vt:lpstr> Devenir membre  </vt:lpstr>
      <vt:lpstr>Adhérer avant de prendre votre retraite</vt:lpstr>
      <vt:lpstr>Pourquoi adhérer avant de prendre votre retraite</vt:lpstr>
      <vt:lpstr>Action sociale </vt:lpstr>
      <vt:lpstr> Fonds de solidarité (aide personnalisée pour les situations d’urgence) </vt:lpstr>
      <vt:lpstr> Conseils d’un retraité</vt:lpstr>
      <vt:lpstr> Lieu de résidence</vt:lpstr>
      <vt:lpstr> Prévoir</vt:lpstr>
      <vt:lpstr> Prévoir</vt:lpstr>
      <vt:lpstr> Gérer son temps</vt:lpstr>
      <vt:lpstr> Prévoir après-demain</vt:lpstr>
      <vt:lpstr> Pouvait-on prévoir</vt:lpstr>
      <vt:lpstr> Le bon sens</vt:lpstr>
      <vt:lpstr> Reprendre des études</vt:lpstr>
      <vt:lpstr> Utiliser les services locaux</vt:lpstr>
      <vt:lpstr>Retraités, Où se renseigner ?</vt:lpstr>
      <vt:lpstr>Service public de proximité</vt:lpstr>
      <vt:lpstr> EXISTER</vt:lpstr>
      <vt:lpstr> Assurance maladie :  quelques pièges à éviter</vt:lpstr>
      <vt:lpstr>AVS</vt:lpstr>
      <vt:lpstr>  Impôts en Suisse  </vt:lpstr>
      <vt:lpstr>  Impôts en France  </vt:lpstr>
      <vt:lpstr>  Impôts en France  </vt:lpstr>
      <vt:lpstr> En France : LA SECU </vt:lpstr>
      <vt:lpstr> En France : LA SECU </vt:lpstr>
      <vt:lpstr> En France : LA SECU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Mais attention </vt:lpstr>
      <vt:lpstr> L’avenir c’est à vous de le construire</vt:lpstr>
      <vt:lpstr>L ’ AAFI-AFICS</vt:lpstr>
      <vt:lpstr>L ’ AAFI-AFICS</vt:lpstr>
    </vt:vector>
  </TitlesOfParts>
  <Company>unog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AAFI-AFICS</dc:title>
  <dc:creator>Odette</dc:creator>
  <cp:lastModifiedBy>PERRIER Mira</cp:lastModifiedBy>
  <cp:revision>158</cp:revision>
  <cp:lastPrinted>2018-09-24T13:33:00Z</cp:lastPrinted>
  <dcterms:created xsi:type="dcterms:W3CDTF">2005-12-13T10:40:47Z</dcterms:created>
  <dcterms:modified xsi:type="dcterms:W3CDTF">2021-03-29T10:26:03Z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0x0101008CD045211E462A4FAD9C4CF99F637203</vt:lpwstr>
  </property>
</Properties>
</file>