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1.xml" ContentType="application/vnd.openxmlformats-officedocument.presentationml.notesSlide+xml"/>
  <Override PartName="/ppt/webextensions/webextension1.xml" ContentType="application/vnd.ms-office.webextension+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slides/slide200.xml" ContentType="application/vnd.openxmlformats-officedocument.presentationml.slide+xml"/>
  <Override PartName="/ppt/metadata" ContentType="application/binary"/>
  <Override PartName="/ppt/notesSlides/notesSlide20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4"/>
    <p:sldMasterId id="2147483677" r:id="rId5"/>
    <p:sldMasterId id="2147483693" r:id="rId6"/>
    <p:sldMasterId id="2147483708" r:id="rId7"/>
    <p:sldMasterId id="2147483722" r:id="rId8"/>
  </p:sldMasterIdLst>
  <p:notesMasterIdLst>
    <p:notesMasterId r:id="rId55"/>
  </p:notesMasterIdLst>
  <p:sldIdLst>
    <p:sldId id="2123260995" r:id="rId9"/>
    <p:sldId id="2123261035" r:id="rId10"/>
    <p:sldId id="2123261031" r:id="rId11"/>
    <p:sldId id="2123261002" r:id="rId12"/>
    <p:sldId id="2123261000" r:id="rId13"/>
    <p:sldId id="258" r:id="rId14"/>
    <p:sldId id="400" r:id="rId15"/>
    <p:sldId id="401" r:id="rId16"/>
    <p:sldId id="2123260941" r:id="rId17"/>
    <p:sldId id="2123260981" r:id="rId18"/>
    <p:sldId id="2123260965" r:id="rId19"/>
    <p:sldId id="2123260986" r:id="rId20"/>
    <p:sldId id="2123260966" r:id="rId21"/>
    <p:sldId id="2123260967" r:id="rId22"/>
    <p:sldId id="2123261036" r:id="rId23"/>
    <p:sldId id="2123260968" r:id="rId24"/>
    <p:sldId id="2123260982" r:id="rId25"/>
    <p:sldId id="2123260983" r:id="rId26"/>
    <p:sldId id="2123260984" r:id="rId27"/>
    <p:sldId id="2123260969" r:id="rId28"/>
    <p:sldId id="2123260972" r:id="rId29"/>
    <p:sldId id="2123260985" r:id="rId30"/>
    <p:sldId id="2123260971" r:id="rId31"/>
    <p:sldId id="2123260970" r:id="rId32"/>
    <p:sldId id="2123260964" r:id="rId33"/>
    <p:sldId id="2123260957" r:id="rId34"/>
    <p:sldId id="2123260973" r:id="rId35"/>
    <p:sldId id="2123260975" r:id="rId36"/>
    <p:sldId id="2123260976" r:id="rId37"/>
    <p:sldId id="2123260974" r:id="rId38"/>
    <p:sldId id="2123260988" r:id="rId39"/>
    <p:sldId id="2123260987" r:id="rId40"/>
    <p:sldId id="2123260977" r:id="rId41"/>
    <p:sldId id="2123260978" r:id="rId42"/>
    <p:sldId id="2123260979" r:id="rId43"/>
    <p:sldId id="2123261032" r:id="rId44"/>
    <p:sldId id="2123261008" r:id="rId45"/>
    <p:sldId id="2123261004" r:id="rId46"/>
    <p:sldId id="2123261005" r:id="rId47"/>
    <p:sldId id="2123260991" r:id="rId48"/>
    <p:sldId id="2123260961" r:id="rId49"/>
    <p:sldId id="2123261010" r:id="rId50"/>
    <p:sldId id="2123261007" r:id="rId51"/>
    <p:sldId id="622" r:id="rId52"/>
    <p:sldId id="623" r:id="rId53"/>
    <p:sldId id="624" r:id="rId5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0" roundtripDataSignature="AMtx7mhd3vIELK+MwFkJRjxp5S0JBeDp/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5D5A63-7012-4438-94FA-AB2C27DDAFAD}">
  <a:tblStyle styleId="{EE5D5A63-7012-4438-94FA-AB2C27DDAFA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9" autoAdjust="0"/>
    <p:restoredTop sz="64490"/>
  </p:normalViewPr>
  <p:slideViewPr>
    <p:cSldViewPr snapToGrid="0">
      <p:cViewPr varScale="1">
        <p:scale>
          <a:sx n="80" d="100"/>
          <a:sy n="80" d="100"/>
        </p:scale>
        <p:origin x="1800"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303" Type="http://schemas.openxmlformats.org/officeDocument/2006/relationships/theme" Target="theme/theme1.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301" Type="http://schemas.openxmlformats.org/officeDocument/2006/relationships/presProps" Target="presProps.xml"/><Relationship Id="rId5" Type="http://schemas.openxmlformats.org/officeDocument/2006/relationships/slideMaster" Target="slideMasters/slideMaster2.xml"/><Relationship Id="rId229" Type="http://customschemas.google.com/relationships/presentationmetadata" Target="meta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30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302"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300" Type="http://schemas.openxmlformats.org/officeDocument/2006/relationships/slide" Target="slides/slide200.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notesMaster" Target="notesMasters/notesMaster1.xml"/><Relationship Id="rId7" Type="http://schemas.openxmlformats.org/officeDocument/2006/relationships/slideMaster" Target="slideMasters/slideMaster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9T13:56:31.125"/>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1573 14,'-53'0,"0"0,-4 0,1 0,0 0,0 0,-1 0,0 0,2 0,2 0,2-1,1 2,-46 8,10 11,4 15,0 16,40-21,-1 1,-2 3,0 0,2-1,1 0,-34 24,17-15,18-11,13-9,8-3,1 0,2 0,2 0,3 2,2 4,2 2,3 4,3 2,2 4,6 2,16-1,21-3,23-6,15-2,11-3,4 1,-47-13,1 1,0-2,0 0,47 11,-2-2,-4-1,-3-2,-1-5,-3-6,1-4,0-2,-4 0,-8-2,-9-5,-5-7,-3-5,-1-3,0 0,0 0,-1-1,1-4,-3-4,-3-5,-8-4,-5-7,-5-6,-5-3,-6-2,-9 8,-6 7,-5 4,-3 3,-10-4,-12-3,-13 3,-7 3,-2 4,-2 3,-2 2,-4-1,-19-4,-5 1,1 1,8 5,26 8,9 6,9 6,6 4,-1 2,-3 0,-8 0,-13 0,-8 0,-3 0,8 2,14 3,16-2,10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9T13:56:33.17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2105 0,'-60'0,"6"0,9 0,3 0,1 0,-6 0,-6 0,-8 0,-5 0,-3 0,0 0,0 0,3 3,4 2,3 3,7 2,3 0,1 0,3-2,-1-2,-1-1,-2 1,0-1,3-1,6-1,4-1,0 1,-1 2,-2 2,2-2,3 0,1-2,-1 0,-2 1,-4 2,1 1,0 0,0 0,0-2,-3 3,0-3,3 1,6-2,4-1,6-1,2 4,8-5,3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09T14:00:13.37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2053 14,'-69'0,"-1"0,-4 0,1 0,0 0,0 0,-2 0,1 0,2 0,3 0,2-1,2 2,-60 8,13 11,5 15,0 16,52-21,-1 1,-3 3,0 0,3-1,1 0,-44 24,22-15,24-11,16-9,11-3,1 0,3 0,2 0,5 2,2 4,2 2,5 4,3 2,3 4,8 2,21-1,27-3,30-6,20-2,14-3,5 1,-61-13,1 1,0-2,1 0,60 11,-2-2,-5-1,-4-2,-2-5,-3-6,1-4,0-2,-5 0,-11-2,-11-5,-7-7,-4-5,-2-3,1 0,0 0,-2-1,2-4,-4-4,-4-5,-10-4,-7-7,-7-6,-6-3,-8-2,-12 8,-7 7,-7 4,-4 3,-13-4,-16-3,-16 3,-10 3,-2 4,-3 3,-3 2,-5-1,-24-4,-7 1,1 1,11 5,33 8,12 6,13 6,6 4,0 2,-4 0,-11 0,-17 0,-10 0,-4 0,10 2,19 3,20-2,14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9-03T12:13:23.37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2105 0,'-60'0,"6"0,9 0,3 0,1 0,-6 0,-6 0,-8 0,-5 0,-3 0,0 0,0 0,3 3,4 2,3 3,7 2,3 0,1 0,3-2,-1-2,-1-1,-2 1,0-1,3-1,6-1,4-1,0 1,-1 2,-2 2,2-2,3 0,1-2,-1 0,-2 1,-4 2,1 1,0 0,0 0,0-2,-3 3,0-3,3 1,6-2,4-1,6-1,2 4,8-5,3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canva.com/?utm_source=chatgpt.com"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cultivatedculture.com/?utm_source=chatgpt.com"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EE536E43-6743-F3D6-26CB-B9EAE4BD8D46}"/>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B24B6C01-12B9-3B21-8D24-57A92E5C5B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0657F51-D416-207C-7D90-6D155A0B64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D116819B-EE7B-B8E1-D738-F3C900A7F9F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97064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E6205-707A-F4F7-01F0-ACC4E6E07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4F9A01-0D0B-26A9-A75B-3EFF0E6CB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06FC79-F556-BE09-DBF1-A296350B061E}"/>
              </a:ext>
            </a:extLst>
          </p:cNvPr>
          <p:cNvSpPr>
            <a:spLocks noGrp="1"/>
          </p:cNvSpPr>
          <p:nvPr>
            <p:ph type="body" idx="1"/>
          </p:nvPr>
        </p:nvSpPr>
        <p:spPr/>
        <p:txBody>
          <a:bodyPr/>
          <a:lstStyle/>
          <a:p>
            <a:r>
              <a:rPr lang="en-GB" dirty="0"/>
              <a:t>People like me thought the recruitment process began when the job was published. But publishing the vacancy is the last step, not the first!  </a:t>
            </a:r>
          </a:p>
          <a:p>
            <a:endParaRPr lang="en-GB" dirty="0"/>
          </a:p>
          <a:p>
            <a:r>
              <a:rPr lang="en-GB" dirty="0"/>
              <a:t>Companies start by looking inward. They ask whether the role can be filled internally through promotion, mobility, or internal referrals. If that doesn’t solve the need, they move to trusted external networks—professional associations, sector contacts, competitor talent, or recommendations from managers. Only after these channels have been explored do companies formally publish a role externally on their website and or LinkedIn. </a:t>
            </a:r>
          </a:p>
          <a:p>
            <a:endParaRPr lang="en-GB" dirty="0"/>
          </a:p>
          <a:p>
            <a:r>
              <a:rPr lang="en-GB" dirty="0"/>
              <a:t>That means by the time a job appears online, the process may already be underway and possibly filled. </a:t>
            </a:r>
          </a:p>
          <a:p>
            <a:endParaRPr lang="en-GB" dirty="0"/>
          </a:p>
          <a:p>
            <a:r>
              <a:rPr lang="en-GB" dirty="0"/>
              <a:t>Then comes the application funnel: from thousands of applications, the ATS may reduce the pool to a few hundred. Then a recruiter or junior Talent Acquisition specialist reviews those CVs manually— using just 3 to 6 seconds per CV in the first screening. I know this because this was my first job in HR and executive search. At this stage, recruiters are not deeply </a:t>
            </a:r>
            <a:r>
              <a:rPr lang="en-GB" dirty="0" err="1"/>
              <a:t>analyzing</a:t>
            </a:r>
            <a:r>
              <a:rPr lang="en-GB" dirty="0"/>
              <a:t> profiles. They are scanning for fast signals of fit.</a:t>
            </a:r>
          </a:p>
          <a:p>
            <a:r>
              <a:rPr lang="en-GB" dirty="0"/>
              <a:t>Typically, they look for things like work authorization, experience in geography, experience in the sector, company type, level of seniority, and sometimes language skills. Based on those signals, the shortlist narrows further to perhaps 20 to 30 phone screens or online assessments. And after this stage, you call 3 to 5 professionals for an interview. </a:t>
            </a:r>
          </a:p>
          <a:p>
            <a:endParaRPr lang="en-GB" dirty="0"/>
          </a:p>
          <a:p>
            <a:r>
              <a:rPr lang="en-GB" dirty="0"/>
              <a:t>In a standard recruitment process, your CV is being screened by technology, AI-enhanced systems, and recruiters whose main incentive is speed and efficient filtering—not creative interpretation. That’s why positioning matters so much. If your value is not immediately visible, the market won’t slow down to figure it out for you.</a:t>
            </a:r>
          </a:p>
          <a:p>
            <a:endParaRPr lang="en-ES" dirty="0"/>
          </a:p>
        </p:txBody>
      </p:sp>
      <p:sp>
        <p:nvSpPr>
          <p:cNvPr id="4" name="Slide Number Placeholder 3">
            <a:extLst>
              <a:ext uri="{FF2B5EF4-FFF2-40B4-BE49-F238E27FC236}">
                <a16:creationId xmlns:a16="http://schemas.microsoft.com/office/drawing/2014/main" id="{E3639A21-A371-F70F-4C50-154FF9B562C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67783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12A5C-8522-9179-F4DF-65A41DD06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26654-21ED-1B1E-3C4B-9ADE84188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86CA6-9898-B80D-8E88-A857A2060577}"/>
              </a:ext>
            </a:extLst>
          </p:cNvPr>
          <p:cNvSpPr>
            <a:spLocks noGrp="1"/>
          </p:cNvSpPr>
          <p:nvPr>
            <p:ph type="body" idx="1"/>
          </p:nvPr>
        </p:nvSpPr>
        <p:spPr/>
        <p:txBody>
          <a:bodyPr/>
          <a:lstStyle/>
          <a:p>
            <a:r>
              <a:rPr lang="en-GB" dirty="0"/>
              <a:t>At the first screening stage, recruiters are not asking, “Could this person eventually succeed here?” They are asking a much narrower question: “How close is this profile to what we need right now?”</a:t>
            </a:r>
          </a:p>
          <a:p>
            <a:r>
              <a:rPr lang="en-GB" dirty="0"/>
              <a:t>Like we jus mentioned, recruiters screen first for a small number of dimensions that you cannot change: function, sector, company type, and geography. The closer your profile matches these variables, the safer the hire feels. Because this is what their job is, reducing applications to a manageable number to process, and doing it as fast as possible. </a:t>
            </a:r>
          </a:p>
          <a:p>
            <a:endParaRPr lang="en-GB" dirty="0"/>
          </a:p>
          <a:p>
            <a:r>
              <a:rPr lang="en-GB" dirty="0"/>
              <a:t>Let me give you a concrete example</a:t>
            </a:r>
            <a:endParaRPr lang="en-ES" dirty="0"/>
          </a:p>
        </p:txBody>
      </p:sp>
      <p:sp>
        <p:nvSpPr>
          <p:cNvPr id="4" name="Slide Number Placeholder 3">
            <a:extLst>
              <a:ext uri="{FF2B5EF4-FFF2-40B4-BE49-F238E27FC236}">
                <a16:creationId xmlns:a16="http://schemas.microsoft.com/office/drawing/2014/main" id="{EC484F2D-B13A-4AB2-63FC-ABB37BFEAA3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58493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97E88-E60C-CAC1-4EE7-B87B36312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D8BD1-BBE4-2CA9-B813-6FA6F7583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68BF1-CC19-2306-B83C-FC74A5211ECD}"/>
              </a:ext>
            </a:extLst>
          </p:cNvPr>
          <p:cNvSpPr>
            <a:spLocks noGrp="1"/>
          </p:cNvSpPr>
          <p:nvPr>
            <p:ph type="body" idx="1"/>
          </p:nvPr>
        </p:nvSpPr>
        <p:spPr/>
        <p:txBody>
          <a:bodyPr/>
          <a:lstStyle/>
          <a:p>
            <a:r>
              <a:rPr lang="en-GB" dirty="0"/>
              <a:t>Imagine I’m Talent Acquisition in a consumer electronics company. I am hiring for a Supply Chain Manager. The first thing I’ll look for is: does this CV show supply chain experience? Does it show experience in consumer goods? Better yet, experience in electronics manufacturing or distribution? </a:t>
            </a:r>
          </a:p>
          <a:p>
            <a:r>
              <a:rPr lang="en-GB" dirty="0"/>
              <a:t>I’ll want to see experience with transportation methods we use in my company—freight, warehousing, global logistics, distribution networks, maybe Asian port infrastructure if we’re sourcing heavily from that region.</a:t>
            </a:r>
          </a:p>
          <a:p>
            <a:endParaRPr lang="en-GB" dirty="0"/>
          </a:p>
          <a:p>
            <a:r>
              <a:rPr lang="en-GB" dirty="0"/>
              <a:t>Now imagine instead I am a consumer company in Dairy, milk, yogurt, etc. I am am also hiring for supply chain, but the business context is entirely different. Dairy is highly perishable. Freight and global shipping experience are not relevant any more. Now I want to see in the CVs things like: cold-chain logistics, refrigeration systems, short delivery windows, and dense regional distribution networks. </a:t>
            </a:r>
          </a:p>
          <a:p>
            <a:r>
              <a:rPr lang="en-GB" dirty="0"/>
              <a:t>Ideally I want someone that comes from logistics in Dairy, but I already made a list of possible companies that have cold-chain logistics, like healthcare or vaccine distribution companies. Or even fresh grocery delivery companies like </a:t>
            </a:r>
            <a:r>
              <a:rPr lang="en-GB" dirty="0" err="1"/>
              <a:t>Glovo</a:t>
            </a:r>
            <a:r>
              <a:rPr lang="en-GB" dirty="0"/>
              <a:t> or the Turkish </a:t>
            </a:r>
            <a:r>
              <a:rPr lang="en-GB" dirty="0" err="1"/>
              <a:t>Getir</a:t>
            </a:r>
            <a:r>
              <a:rPr lang="en-GB" dirty="0"/>
              <a:t>. </a:t>
            </a:r>
          </a:p>
          <a:p>
            <a:endParaRPr lang="en-GB" dirty="0"/>
          </a:p>
          <a:p>
            <a:r>
              <a:rPr lang="en-GB" dirty="0"/>
              <a:t>So even when two candidates share the same functional title, like Supply Chain, their relevance is completely different depending on the context. </a:t>
            </a:r>
            <a:endParaRPr lang="en-ES" dirty="0"/>
          </a:p>
        </p:txBody>
      </p:sp>
      <p:sp>
        <p:nvSpPr>
          <p:cNvPr id="4" name="Slide Number Placeholder 3">
            <a:extLst>
              <a:ext uri="{FF2B5EF4-FFF2-40B4-BE49-F238E27FC236}">
                <a16:creationId xmlns:a16="http://schemas.microsoft.com/office/drawing/2014/main" id="{1E8CE4D4-3DCF-5763-E386-71F13ED0FC9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69240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E8CC0-C579-57BC-F069-6BF818D31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B2D03-6861-E1AC-0972-7F97EACCB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8C244-EADF-88C7-EF5F-575FAEC019F4}"/>
              </a:ext>
            </a:extLst>
          </p:cNvPr>
          <p:cNvSpPr>
            <a:spLocks noGrp="1"/>
          </p:cNvSpPr>
          <p:nvPr>
            <p:ph type="body" idx="1"/>
          </p:nvPr>
        </p:nvSpPr>
        <p:spPr/>
        <p:txBody>
          <a:bodyPr/>
          <a:lstStyle/>
          <a:p>
            <a:r>
              <a:rPr lang="en-GB" dirty="0"/>
              <a:t>So at this point, you already figured out that your CV needs to work at two different levels. The first is the quick scan. This is the ATS stage and the initial recruiter screening, where your CV may get just 3 to 6 seconds of attention. At this stage, the goal is very simple: signal relevance fast. Can the recruiter quickly understand who you are, what you do, and whether your experience is relevant?</a:t>
            </a:r>
          </a:p>
          <a:p>
            <a:endParaRPr lang="en-GB" dirty="0"/>
          </a:p>
          <a:p>
            <a:r>
              <a:rPr lang="en-GB" dirty="0"/>
              <a:t>The second level is the deep read. This happens later in the process—during interviews, where recruiters and hiring managers will look closely at your career trajectory, your achievements, and whether your story makes sense. </a:t>
            </a:r>
          </a:p>
          <a:p>
            <a:endParaRPr lang="en-GB" dirty="0"/>
          </a:p>
          <a:p>
            <a:r>
              <a:rPr lang="en-GB" dirty="0"/>
              <a:t>For a professional in transition, CV screening is not your friend. The quick scan will very likely rule you out, that´s why you need to build your network, to meet the hiring managers that will understand and support your value. </a:t>
            </a:r>
          </a:p>
          <a:p>
            <a:endParaRPr lang="en-GB" dirty="0"/>
          </a:p>
          <a:p>
            <a:r>
              <a:rPr lang="en-GB" dirty="0"/>
              <a:t>Now let’s go section by section and look at what each part is meant to achieve, and how to adapt UN experience to fit private-sector expectations</a:t>
            </a:r>
          </a:p>
          <a:p>
            <a:endParaRPr lang="en-ES" dirty="0"/>
          </a:p>
        </p:txBody>
      </p:sp>
      <p:sp>
        <p:nvSpPr>
          <p:cNvPr id="4" name="Slide Number Placeholder 3">
            <a:extLst>
              <a:ext uri="{FF2B5EF4-FFF2-40B4-BE49-F238E27FC236}">
                <a16:creationId xmlns:a16="http://schemas.microsoft.com/office/drawing/2014/main" id="{B367E081-E850-ADE3-55BE-231800BBBD6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0796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48599-79ED-2A8E-C642-DD2F4F918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532BC-3F8E-0EBF-2B67-DA85DFF4CC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FBB0D-6E55-920A-0468-F87D916712A1}"/>
              </a:ext>
            </a:extLst>
          </p:cNvPr>
          <p:cNvSpPr>
            <a:spLocks noGrp="1"/>
          </p:cNvSpPr>
          <p:nvPr>
            <p:ph type="body" idx="1"/>
          </p:nvPr>
        </p:nvSpPr>
        <p:spPr/>
        <p:txBody>
          <a:bodyPr/>
          <a:lstStyle/>
          <a:p>
            <a:r>
              <a:rPr lang="en-GB" dirty="0"/>
              <a:t>Let’s start with the header. The purpose of the header is very simple: it provides basic contact and work information. In most cases, all you need is your name, location, phone number, email, LinkedIn, and—when relevant—work authorization.</a:t>
            </a:r>
          </a:p>
          <a:p>
            <a:endParaRPr lang="en-GB" dirty="0"/>
          </a:p>
          <a:p>
            <a:r>
              <a:rPr lang="en-GB" dirty="0"/>
              <a:t>If you already have the legal right to work in a target geography include it clearly like "Authorized to work in Switzerland". Most private sector employers do not sponsor frequently. </a:t>
            </a:r>
          </a:p>
          <a:p>
            <a:endParaRPr lang="en-GB" dirty="0"/>
          </a:p>
          <a:p>
            <a:r>
              <a:rPr lang="en-GB" dirty="0"/>
              <a:t>I would not recommend a picture generally speaking, but there are, of course, market-specific exceptions. CV norms vary by geography. For example, Germany still tends to </a:t>
            </a:r>
            <a:r>
              <a:rPr lang="en-GB" dirty="0" err="1"/>
              <a:t>favor</a:t>
            </a:r>
            <a:r>
              <a:rPr lang="en-GB" dirty="0"/>
              <a:t> CVs with a professional photo, whereas in many Anglo-Saxon markets that would be unusual or even discouraged. So while there are general best practices, always keep the local market in mind. </a:t>
            </a:r>
          </a:p>
          <a:p>
            <a:endParaRPr lang="en-ES" dirty="0"/>
          </a:p>
        </p:txBody>
      </p:sp>
      <p:sp>
        <p:nvSpPr>
          <p:cNvPr id="4" name="Slide Number Placeholder 3">
            <a:extLst>
              <a:ext uri="{FF2B5EF4-FFF2-40B4-BE49-F238E27FC236}">
                <a16:creationId xmlns:a16="http://schemas.microsoft.com/office/drawing/2014/main" id="{FEE54DD7-C891-E263-EA1B-F90774F46C3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54618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56C08-7A86-2FF5-DCE5-6829ADB36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AF72C-B954-CAF7-0700-A2C8D66C8B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0DE2C-9087-4776-DF09-B0B2A5AEBD87}"/>
              </a:ext>
            </a:extLst>
          </p:cNvPr>
          <p:cNvSpPr>
            <a:spLocks noGrp="1"/>
          </p:cNvSpPr>
          <p:nvPr>
            <p:ph type="body" idx="1"/>
          </p:nvPr>
        </p:nvSpPr>
        <p:spPr/>
        <p:txBody>
          <a:bodyPr/>
          <a:lstStyle/>
          <a:p>
            <a:r>
              <a:rPr lang="en-GB" dirty="0"/>
              <a:t>Location matters more than many professionals realize. Recruiters use location to figure out if it would be easy to get you through the door, for an interview of for a job. Even if you are fully willing to travel for interviews or relocate quickly, recruiters cannot assume that. Remember they are on a clock and there are thousands more CVs to screen. </a:t>
            </a:r>
          </a:p>
          <a:p>
            <a:endParaRPr lang="en-GB" dirty="0"/>
          </a:p>
          <a:p>
            <a:r>
              <a:rPr lang="en-GB" dirty="0"/>
              <a:t>So make sure you include your target location, being explicit that you consider it a base, that you have a legal right to work there and that you are able to quickly travel for interviews and relocate there. </a:t>
            </a:r>
          </a:p>
          <a:p>
            <a:endParaRPr lang="en-ES" dirty="0"/>
          </a:p>
        </p:txBody>
      </p:sp>
      <p:sp>
        <p:nvSpPr>
          <p:cNvPr id="4" name="Slide Number Placeholder 3">
            <a:extLst>
              <a:ext uri="{FF2B5EF4-FFF2-40B4-BE49-F238E27FC236}">
                <a16:creationId xmlns:a16="http://schemas.microsoft.com/office/drawing/2014/main" id="{3823322B-DB75-DE3A-5BF3-4D6E58304EF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32216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F26E-B19D-62E4-D7A4-5E1AF94FC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B9A6B8-EAEC-6A62-C0A7-1AE6B7420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07A9EF-AA65-1A43-BB7A-EC0C0F59390D}"/>
              </a:ext>
            </a:extLst>
          </p:cNvPr>
          <p:cNvSpPr>
            <a:spLocks noGrp="1"/>
          </p:cNvSpPr>
          <p:nvPr>
            <p:ph type="body" idx="1"/>
          </p:nvPr>
        </p:nvSpPr>
        <p:spPr/>
        <p:txBody>
          <a:bodyPr/>
          <a:lstStyle/>
          <a:p>
            <a:r>
              <a:rPr lang="en-GB" dirty="0"/>
              <a:t>The professional summary is where you write an executive summary of your profile that almost anyone can understand quickly.</a:t>
            </a:r>
          </a:p>
          <a:p>
            <a:r>
              <a:rPr lang="en-GB" dirty="0"/>
              <a:t>This is also one of the best places in the CV to include the most important keywords, metrics, and positioning signals that you want the market to see early. Think of it as the headline version of your professional story.</a:t>
            </a:r>
          </a:p>
          <a:p>
            <a:endParaRPr lang="en-GB" dirty="0"/>
          </a:p>
          <a:p>
            <a:r>
              <a:rPr lang="en-GB" dirty="0"/>
              <a:t>This is also a great place to demonstrate </a:t>
            </a:r>
          </a:p>
          <a:p>
            <a:endParaRPr lang="en-ES" dirty="0"/>
          </a:p>
        </p:txBody>
      </p:sp>
      <p:sp>
        <p:nvSpPr>
          <p:cNvPr id="4" name="Slide Number Placeholder 3">
            <a:extLst>
              <a:ext uri="{FF2B5EF4-FFF2-40B4-BE49-F238E27FC236}">
                <a16:creationId xmlns:a16="http://schemas.microsoft.com/office/drawing/2014/main" id="{0A3B14C9-ED12-D393-1FCA-06E28B53570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06307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D5BF8-D1A1-9A9B-B23E-CE3411BBB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7448D-1EAD-CE34-A61D-712B94660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AF329-2E52-367E-B62F-30B919DCA81D}"/>
              </a:ext>
            </a:extLst>
          </p:cNvPr>
          <p:cNvSpPr>
            <a:spLocks noGrp="1"/>
          </p:cNvSpPr>
          <p:nvPr>
            <p:ph type="body" idx="1"/>
          </p:nvPr>
        </p:nvSpPr>
        <p:spPr/>
        <p:txBody>
          <a:bodyPr/>
          <a:lstStyle/>
          <a:p>
            <a:r>
              <a:rPr lang="en-GB" dirty="0"/>
              <a:t>Please look at this template for a minute and I will read out loud a real example. </a:t>
            </a:r>
          </a:p>
          <a:p>
            <a:r>
              <a:rPr lang="en-GB" dirty="0"/>
              <a:t>“Project Management professional with 12 years of experience leading 50M€ humanitarian and development programmes in Africa and Latin America. Proven track record of improving operational efficiency by x% and coordinating multi-stakeholder delivery in complex environments. Successfully collaborated with government institutions, NGOs, and private-sector partners. With a background in emergency response and programme delivery, I bring strong capabilities in strategic execution, stakeholder management, and operating under uncertainty.”</a:t>
            </a:r>
          </a:p>
          <a:p>
            <a:endParaRPr lang="en-GB" dirty="0"/>
          </a:p>
          <a:p>
            <a:r>
              <a:rPr lang="en-GB" dirty="0"/>
              <a:t>Notice what this does. It immediately translates the profile into market language. The recruiter does not need to interpret what a UN title means or what a specific programme involved. They can quickly understand the level, scope, and value of the experience.</a:t>
            </a:r>
          </a:p>
          <a:p>
            <a:endParaRPr lang="en-GB" dirty="0"/>
          </a:p>
          <a:p>
            <a:r>
              <a:rPr lang="en-GB" dirty="0"/>
              <a:t>However, this is the hardest section to do, it tends to be easier once the other sections are done. If you get stuck here, don’t force it. Leave it for later. </a:t>
            </a:r>
            <a:endParaRPr lang="en-ES" dirty="0"/>
          </a:p>
        </p:txBody>
      </p:sp>
      <p:sp>
        <p:nvSpPr>
          <p:cNvPr id="4" name="Slide Number Placeholder 3">
            <a:extLst>
              <a:ext uri="{FF2B5EF4-FFF2-40B4-BE49-F238E27FC236}">
                <a16:creationId xmlns:a16="http://schemas.microsoft.com/office/drawing/2014/main" id="{0FF5FBCD-63D1-E4A2-EE87-FAF329DD0A5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620567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CFB59-64F3-54F4-44F4-3E57735A4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B008A-26B3-B515-9C38-B41D8072B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0F99D-205D-3D05-AD7C-6F0E36E84984}"/>
              </a:ext>
            </a:extLst>
          </p:cNvPr>
          <p:cNvSpPr>
            <a:spLocks noGrp="1"/>
          </p:cNvSpPr>
          <p:nvPr>
            <p:ph type="body" idx="1"/>
          </p:nvPr>
        </p:nvSpPr>
        <p:spPr/>
        <p:txBody>
          <a:bodyPr/>
          <a:lstStyle/>
          <a:p>
            <a:r>
              <a:rPr lang="en-GB" dirty="0"/>
              <a:t>The Experience section is the core of the CV. This is where recruiters spend most time and where your relevance is really assessed. The goal is to highlight the experience that is most relevant to the market or role you are targeting. </a:t>
            </a:r>
          </a:p>
          <a:p>
            <a:r>
              <a:rPr lang="en-GB" dirty="0"/>
              <a:t>I want to say this again: list experience that is relevant to the market or role you are targeting. So NOT like a PHP </a:t>
            </a:r>
          </a:p>
          <a:p>
            <a:endParaRPr lang="en-GB" dirty="0"/>
          </a:p>
          <a:p>
            <a:r>
              <a:rPr lang="en-GB" dirty="0"/>
              <a:t>For long careers or complex UN profiles, you´ll want to summarize. If you held multiple roles in one organization, lead with the most senior or most relevant one and summarize the rest. Try avoiding internal grades like P3, P4, or NO-C. They mean very little outside the UN. </a:t>
            </a:r>
          </a:p>
          <a:p>
            <a:endParaRPr lang="en-GB" dirty="0"/>
          </a:p>
          <a:p>
            <a:r>
              <a:rPr lang="en-GB" dirty="0"/>
              <a:t>I want to give you a couple tips on professional experience, so first notice how the company names in the example have a parenthesis next to them. Like “I Solar (Energy, 50M€)” at the top of the document, the most recent experience in this CV. Notice how next to the company there is a parenthesis with the sector and the revenue of the company.  </a:t>
            </a:r>
          </a:p>
          <a:p>
            <a:r>
              <a:rPr lang="en-GB" dirty="0"/>
              <a:t>This is so that in the quick read, the recruiter can place the company immediately in the market. Unless it´s </a:t>
            </a:r>
            <a:r>
              <a:rPr lang="en-GB" dirty="0" err="1"/>
              <a:t>coca-cola</a:t>
            </a:r>
            <a:r>
              <a:rPr lang="en-GB" dirty="0"/>
              <a:t>, it´s hard to know what each company does. And the measure of the scope will be revenue. This is immediately telling of the candidates experience. Are they used to large multinational environments? Have they ever worked for a smaller company? If I am </a:t>
            </a:r>
            <a:r>
              <a:rPr lang="en-GB" dirty="0" err="1"/>
              <a:t>coca-cola</a:t>
            </a:r>
            <a:r>
              <a:rPr lang="en-GB" dirty="0"/>
              <a:t>, I want the candidate to have worked in large multinational environments. If I am hiring for a start-up I ideally want to see that this person has experience in smaller environments where you do your own copies and get your own coffee so-to-speak. </a:t>
            </a:r>
          </a:p>
          <a:p>
            <a:endParaRPr lang="en-ES" dirty="0"/>
          </a:p>
        </p:txBody>
      </p:sp>
      <p:sp>
        <p:nvSpPr>
          <p:cNvPr id="4" name="Slide Number Placeholder 3">
            <a:extLst>
              <a:ext uri="{FF2B5EF4-FFF2-40B4-BE49-F238E27FC236}">
                <a16:creationId xmlns:a16="http://schemas.microsoft.com/office/drawing/2014/main" id="{831B793E-AE00-C644-7A0B-5ECC18D47F9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66765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9847C-86A3-8E06-558D-CD0EF4992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19E59-AF14-CE78-2DE7-BC86596547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4540D-94EF-AD5E-A270-0C81AA4C397D}"/>
              </a:ext>
            </a:extLst>
          </p:cNvPr>
          <p:cNvSpPr>
            <a:spLocks noGrp="1"/>
          </p:cNvSpPr>
          <p:nvPr>
            <p:ph type="body" idx="1"/>
          </p:nvPr>
        </p:nvSpPr>
        <p:spPr/>
        <p:txBody>
          <a:bodyPr/>
          <a:lstStyle/>
          <a:p>
            <a:r>
              <a:rPr lang="en-GB" dirty="0"/>
              <a:t>For UN professionals it´s better not to say label UN as just PUBLIC SECTOR. It´s true but it´s a very simplistic description and falls short to really convey the incredible scope of UN. </a:t>
            </a:r>
          </a:p>
          <a:p>
            <a:endParaRPr lang="en-GB" dirty="0"/>
          </a:p>
          <a:p>
            <a:r>
              <a:rPr lang="en-GB" dirty="0"/>
              <a:t>I drew up some ideas to describe UN experience adding a bit of context: </a:t>
            </a:r>
            <a:r>
              <a:rPr lang="en-GB" b="1" dirty="0"/>
              <a:t>UN Agency Name (Humanitarian Response, $4.2B annual budget)</a:t>
            </a:r>
            <a:r>
              <a:rPr lang="en-GB" dirty="0"/>
              <a:t>, </a:t>
            </a:r>
            <a:r>
              <a:rPr lang="en-GB" b="1" dirty="0"/>
              <a:t>UN Mission Name (Peacekeeping Mission, 12,000 personnel in 5 regions)</a:t>
            </a:r>
            <a:r>
              <a:rPr lang="en-GB" dirty="0"/>
              <a:t>, or </a:t>
            </a:r>
            <a:r>
              <a:rPr lang="en-GB" b="1" dirty="0"/>
              <a:t>Department Name ($40M portfolio across 6 countries)</a:t>
            </a:r>
            <a:r>
              <a:rPr lang="en-GB" dirty="0"/>
              <a:t>. This helps recruiters understand scale fast. </a:t>
            </a:r>
          </a:p>
          <a:p>
            <a:endParaRPr lang="en-ES" dirty="0"/>
          </a:p>
        </p:txBody>
      </p:sp>
      <p:sp>
        <p:nvSpPr>
          <p:cNvPr id="4" name="Slide Number Placeholder 3">
            <a:extLst>
              <a:ext uri="{FF2B5EF4-FFF2-40B4-BE49-F238E27FC236}">
                <a16:creationId xmlns:a16="http://schemas.microsoft.com/office/drawing/2014/main" id="{7799775B-9BA4-EE97-0A83-87F7126A216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49874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2852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A3F9-E93F-0922-728E-F1FB60BD6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D4CF63-5EE6-0440-3A40-CACBB04544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24E62-2BE5-00BD-4F48-694D773F2EB5}"/>
              </a:ext>
            </a:extLst>
          </p:cNvPr>
          <p:cNvSpPr>
            <a:spLocks noGrp="1"/>
          </p:cNvSpPr>
          <p:nvPr>
            <p:ph type="body" idx="1"/>
          </p:nvPr>
        </p:nvSpPr>
        <p:spPr/>
        <p:txBody>
          <a:bodyPr/>
          <a:lstStyle/>
          <a:p>
            <a:r>
              <a:rPr lang="en-GB" dirty="0"/>
              <a:t>And I know you know about bullet points, but since a private sector CV should be short, it´s better to have four strong bullets than ten descriptive ones. </a:t>
            </a:r>
          </a:p>
          <a:p>
            <a:r>
              <a:rPr lang="en-GB" dirty="0"/>
              <a:t>Use a simple structure, SOAR or whatever other structure. I use  </a:t>
            </a:r>
            <a:r>
              <a:rPr lang="en-GB" b="1" dirty="0"/>
              <a:t>Action + Context + Impact and a use 4 standard bullet points. </a:t>
            </a:r>
            <a:r>
              <a:rPr lang="en-GB" dirty="0"/>
              <a:t> </a:t>
            </a:r>
          </a:p>
          <a:p>
            <a:r>
              <a:rPr lang="en-GB" dirty="0"/>
              <a:t>Bullet number 1 to show your biggest impact, where you really moved the needle. Bullet 2 can show scope: range of projects, geographies, or complexity. Bullet 3 can show another strong achievement. Bullet 4 can highlight stakeholder management, which is often a major transferable strength for UN professionals.</a:t>
            </a:r>
          </a:p>
          <a:p>
            <a:endParaRPr lang="en-ES" dirty="0"/>
          </a:p>
        </p:txBody>
      </p:sp>
      <p:sp>
        <p:nvSpPr>
          <p:cNvPr id="4" name="Slide Number Placeholder 3">
            <a:extLst>
              <a:ext uri="{FF2B5EF4-FFF2-40B4-BE49-F238E27FC236}">
                <a16:creationId xmlns:a16="http://schemas.microsoft.com/office/drawing/2014/main" id="{FA0867BE-92D3-1B15-8D12-AA1A87EAAE0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05825366"/>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But nothing curtails freedom like PERFECTION. Sometimes the pressure to make the ‘perfect’ choice prevents movement entirely.</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Let me emphasize, what you are looking for here are the CONDITIONS FOR THE NEXT LEVEL OF CLARITY, to explore your interests and value in other environments. </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So the next step does not have to define the rest of your life. </a:t>
            </a:r>
          </a:p>
          <a:p>
            <a:pPr>
              <a:spcBef>
                <a:spcPts val="900"/>
              </a:spcBef>
              <a:spcAft>
                <a:spcPts val="900"/>
              </a:spcAft>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Many people assume they must have complete certainty before taking a first step.</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But meaningful careers are shaped LESS through perfect planning and MORE through adaptability, curiosity, and movement.</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pPr>
            <a:r>
              <a:rPr lang="en-US" sz="1800" dirty="0">
                <a:effectLst/>
                <a:latin typeface="Aptos" panose="020B0004020202020204" pitchFamily="34" charset="0"/>
                <a:ea typeface="Aptos" panose="020B0004020202020204" pitchFamily="34" charset="0"/>
                <a:cs typeface="Times New Roman" panose="02020603050405020304" pitchFamily="18" charset="0"/>
              </a:rPr>
              <a:t>Certainty will happen along the way, and it is the product of movement, not the prerequisite for it.</a:t>
            </a:r>
            <a:endParaRPr lang="en-E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E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08309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0FCCB-FF37-F7D5-8222-21ED979E7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F101A4-765D-8099-7262-6CA140CA0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8ABFFA-B9F0-789A-8186-12BD76D5A83D}"/>
              </a:ext>
            </a:extLst>
          </p:cNvPr>
          <p:cNvSpPr>
            <a:spLocks noGrp="1"/>
          </p:cNvSpPr>
          <p:nvPr>
            <p:ph type="body" idx="1"/>
          </p:nvPr>
        </p:nvSpPr>
        <p:spPr/>
        <p:txBody>
          <a:bodyPr/>
          <a:lstStyle/>
          <a:p>
            <a:r>
              <a:rPr lang="en-GB" dirty="0"/>
              <a:t>There’s usually not much to Education. Keep it simple and easy to scan.</a:t>
            </a:r>
          </a:p>
          <a:p>
            <a:r>
              <a:rPr lang="en-GB" dirty="0"/>
              <a:t>Include:</a:t>
            </a:r>
          </a:p>
          <a:p>
            <a:pPr>
              <a:buFont typeface="Arial" panose="020B0604020202020204" pitchFamily="34" charset="0"/>
              <a:buChar char="•"/>
            </a:pPr>
            <a:r>
              <a:rPr lang="en-GB" dirty="0"/>
              <a:t>Degree </a:t>
            </a:r>
          </a:p>
          <a:p>
            <a:pPr>
              <a:buFont typeface="Arial" panose="020B0604020202020204" pitchFamily="34" charset="0"/>
              <a:buChar char="•"/>
            </a:pPr>
            <a:r>
              <a:rPr lang="en-GB" dirty="0"/>
              <a:t>Institution </a:t>
            </a:r>
          </a:p>
          <a:p>
            <a:pPr>
              <a:buFont typeface="Arial" panose="020B0604020202020204" pitchFamily="34" charset="0"/>
              <a:buChar char="•"/>
            </a:pPr>
            <a:r>
              <a:rPr lang="en-GB" dirty="0"/>
              <a:t>Graduation year (optional for senior profiles) </a:t>
            </a:r>
          </a:p>
          <a:p>
            <a:r>
              <a:rPr lang="en-GB" dirty="0"/>
              <a:t>Other certifications and credentials can be placed in a separate section such as Skills or Additional Information.</a:t>
            </a:r>
          </a:p>
          <a:p>
            <a:r>
              <a:rPr lang="en-GB" dirty="0"/>
              <a:t>. </a:t>
            </a:r>
            <a:endParaRPr lang="en-ES" dirty="0"/>
          </a:p>
        </p:txBody>
      </p:sp>
      <p:sp>
        <p:nvSpPr>
          <p:cNvPr id="4" name="Slide Number Placeholder 3">
            <a:extLst>
              <a:ext uri="{FF2B5EF4-FFF2-40B4-BE49-F238E27FC236}">
                <a16:creationId xmlns:a16="http://schemas.microsoft.com/office/drawing/2014/main" id="{8771505D-753F-DCD4-45E9-3EFDC679C66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50107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26430-D8F9-879C-6DE1-E904EFE00A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1D2FF-56A8-9DDC-9D57-810B22FE75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6F0207-B73D-3CA7-E132-A4FF73E2C531}"/>
              </a:ext>
            </a:extLst>
          </p:cNvPr>
          <p:cNvSpPr>
            <a:spLocks noGrp="1"/>
          </p:cNvSpPr>
          <p:nvPr>
            <p:ph type="body" idx="1"/>
          </p:nvPr>
        </p:nvSpPr>
        <p:spPr/>
        <p:txBody>
          <a:bodyPr/>
          <a:lstStyle/>
          <a:p>
            <a:r>
              <a:rPr lang="en-GB" dirty="0"/>
              <a:t>This section is relevant to capture the most relevant skills that are usually hard requirements. Here are some recommendations per sector based on hiring trends in my experience, but obviously this will be in the job descriptions and will come up in informational interviews. </a:t>
            </a:r>
          </a:p>
          <a:p>
            <a:endParaRPr lang="en-GB" dirty="0"/>
          </a:p>
          <a:p>
            <a:r>
              <a:rPr lang="en-GB" dirty="0"/>
              <a:t>PMP for an industrial environment, SQL for Technology,  Advanced Excel for Finance, Power BI or Tableau or other data visualization tools for Consulting. </a:t>
            </a:r>
          </a:p>
          <a:p>
            <a:r>
              <a:rPr lang="en-GB" dirty="0"/>
              <a:t> Since space is limited, you don’t have to write out the certification that proves it. </a:t>
            </a:r>
          </a:p>
          <a:p>
            <a:endParaRPr lang="en-GB" dirty="0"/>
          </a:p>
          <a:p>
            <a:r>
              <a:rPr lang="en-GB" dirty="0"/>
              <a:t>A little hack: if you identify a hard skill that you do not have, do not wait to have a certification, write it down in the CV and take a tutorial, a </a:t>
            </a:r>
            <a:r>
              <a:rPr lang="en-GB" dirty="0" err="1"/>
              <a:t>coursera</a:t>
            </a:r>
            <a:r>
              <a:rPr lang="en-GB" dirty="0"/>
              <a:t>, whatever it is. In most cases, you are not applying to be a technical expert in the skill, what the recruiter and the company is looking for is that you can use it in a business context, with other people that are proficient in it, or use it for reporting. </a:t>
            </a:r>
          </a:p>
          <a:p>
            <a:endParaRPr lang="en-GB" dirty="0"/>
          </a:p>
          <a:p>
            <a:endParaRPr lang="en-ES" dirty="0"/>
          </a:p>
        </p:txBody>
      </p:sp>
      <p:sp>
        <p:nvSpPr>
          <p:cNvPr id="4" name="Slide Number Placeholder 3">
            <a:extLst>
              <a:ext uri="{FF2B5EF4-FFF2-40B4-BE49-F238E27FC236}">
                <a16:creationId xmlns:a16="http://schemas.microsoft.com/office/drawing/2014/main" id="{BC07ECB2-D48B-E955-A7C4-25D0ABBEB0F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22691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CC2CD-86E0-DF2D-38FF-1AD55CD2F6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1EF19-68BE-DF82-77E1-264E13BB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C966A4-7A87-4DE2-D325-41C473C1B028}"/>
              </a:ext>
            </a:extLst>
          </p:cNvPr>
          <p:cNvSpPr>
            <a:spLocks noGrp="1"/>
          </p:cNvSpPr>
          <p:nvPr>
            <p:ph type="body" idx="1"/>
          </p:nvPr>
        </p:nvSpPr>
        <p:spPr/>
        <p:txBody>
          <a:bodyPr/>
          <a:lstStyle/>
          <a:p>
            <a:r>
              <a:rPr lang="en-GB" dirty="0"/>
              <a:t>Languages can be a very important differentiator for you.</a:t>
            </a:r>
          </a:p>
          <a:p>
            <a:r>
              <a:rPr lang="en-GB" dirty="0"/>
              <a:t>There is usually no need to include certificates. But if a language is especially relevant for the role, don’t wait until this section to mention it. Bring it up earlier in the Header or Professional Summary. </a:t>
            </a:r>
          </a:p>
          <a:p>
            <a:endParaRPr lang="en-GB" dirty="0"/>
          </a:p>
          <a:p>
            <a:r>
              <a:rPr lang="en-GB" dirty="0"/>
              <a:t>This matters a lot in markets where language is a major hiring filter, such as Japan or France. If you are fluent in the local language, but perhaps your name is not typical in that market, make the language visible immediately at the top of your CV. For example, my name is Teresa </a:t>
            </a:r>
            <a:r>
              <a:rPr lang="en-GB" dirty="0" err="1"/>
              <a:t>Callejo</a:t>
            </a:r>
            <a:r>
              <a:rPr lang="en-GB" dirty="0"/>
              <a:t> Pajares, with all it´s </a:t>
            </a:r>
            <a:r>
              <a:rPr lang="en-GB" dirty="0" err="1"/>
              <a:t>Js</a:t>
            </a:r>
            <a:r>
              <a:rPr lang="en-GB" dirty="0"/>
              <a:t> I am not expecting anyone to assume I speak English so I mention it at the top. </a:t>
            </a:r>
          </a:p>
          <a:p>
            <a:r>
              <a:rPr lang="en-GB" dirty="0"/>
              <a:t>Don’t assume recruiters will infer language ability. I’ve seen bilingual candidates miss initial calls simply because it wasn’t obvious from the CV. If language is a strong asset, surface it early.</a:t>
            </a:r>
          </a:p>
          <a:p>
            <a:endParaRPr lang="en-ES" dirty="0"/>
          </a:p>
        </p:txBody>
      </p:sp>
      <p:sp>
        <p:nvSpPr>
          <p:cNvPr id="4" name="Slide Number Placeholder 3">
            <a:extLst>
              <a:ext uri="{FF2B5EF4-FFF2-40B4-BE49-F238E27FC236}">
                <a16:creationId xmlns:a16="http://schemas.microsoft.com/office/drawing/2014/main" id="{351AA765-E10F-6EDD-EA8E-D6C189A949D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87866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7252C-53E0-9D75-C0DB-68EE96958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2096A-B376-BABE-B867-8F6BEC0AC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4C6D-B6A7-3072-0FD7-2B07D0A836DA}"/>
              </a:ext>
            </a:extLst>
          </p:cNvPr>
          <p:cNvSpPr>
            <a:spLocks noGrp="1"/>
          </p:cNvSpPr>
          <p:nvPr>
            <p:ph type="body" idx="1"/>
          </p:nvPr>
        </p:nvSpPr>
        <p:spPr/>
        <p:txBody>
          <a:bodyPr/>
          <a:lstStyle/>
          <a:p>
            <a:r>
              <a:rPr lang="en-GB" dirty="0"/>
              <a:t>This section is optional, but it can be very useful when used strategically.</a:t>
            </a:r>
          </a:p>
          <a:p>
            <a:r>
              <a:rPr lang="en-GB" dirty="0"/>
              <a:t>It’s a good place to include information that helps humanize your profile and show a bit more of who you are beyond your professional experience.</a:t>
            </a:r>
          </a:p>
          <a:p>
            <a:r>
              <a:rPr lang="en-GB" dirty="0"/>
              <a:t>This can include hobbies, sports, travel, volunteering, additional recognitions, or other personal interests.</a:t>
            </a:r>
          </a:p>
          <a:p>
            <a:r>
              <a:rPr lang="en-GB" dirty="0"/>
              <a:t>The important question is: why are you including this? What signal are you trying to send?</a:t>
            </a:r>
          </a:p>
          <a:p>
            <a:r>
              <a:rPr lang="en-GB" dirty="0"/>
              <a:t>For example, sports usually signal discipline, resilience, or teamwork. Travel may reinforce curiosity, adaptability, and international exposure. Volunteering can highlight values, leadership, or community engagement. I want to make clear that this is all very business and western and may not apply to all geographies, make sure to adapt to the local reality. </a:t>
            </a:r>
          </a:p>
          <a:p>
            <a:endParaRPr lang="en-GB" dirty="0"/>
          </a:p>
        </p:txBody>
      </p:sp>
      <p:sp>
        <p:nvSpPr>
          <p:cNvPr id="4" name="Slide Number Placeholder 3">
            <a:extLst>
              <a:ext uri="{FF2B5EF4-FFF2-40B4-BE49-F238E27FC236}">
                <a16:creationId xmlns:a16="http://schemas.microsoft.com/office/drawing/2014/main" id="{25FD1830-7703-83E8-DBA3-A17476DB45F4}"/>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18506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81AD7-3B98-C2BB-BE2F-38579494A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E1E71-DAD3-B369-C634-90E630ACAF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AA364-9D94-373F-1884-4E51B05B7088}"/>
              </a:ext>
            </a:extLst>
          </p:cNvPr>
          <p:cNvSpPr>
            <a:spLocks noGrp="1"/>
          </p:cNvSpPr>
          <p:nvPr>
            <p:ph type="body" idx="1"/>
          </p:nvPr>
        </p:nvSpPr>
        <p:spPr/>
        <p:txBody>
          <a:bodyPr/>
          <a:lstStyle/>
          <a:p>
            <a:r>
              <a:rPr lang="en-GB" dirty="0"/>
              <a:t>Now that we’ve covered the CV, let’s move into LinkedIn.</a:t>
            </a:r>
          </a:p>
          <a:p>
            <a:r>
              <a:rPr lang="en-GB" dirty="0"/>
              <a:t>The CV and LinkedIn serve different purposes, even though they similar information on them. </a:t>
            </a:r>
          </a:p>
          <a:p>
            <a:r>
              <a:rPr lang="en-GB" dirty="0"/>
              <a:t>Your CV is a targeted document and LinkedIn is one public professional profile. LinkedIn helps you build visibility, credibility, and access before the process even begins.</a:t>
            </a:r>
          </a:p>
          <a:p>
            <a:r>
              <a:rPr lang="en-GB" dirty="0"/>
              <a:t>This is especially important in the private sector, where opportunities are mostly relationship driven, not application driven.  </a:t>
            </a:r>
            <a:endParaRPr lang="en-ES" dirty="0"/>
          </a:p>
        </p:txBody>
      </p:sp>
      <p:sp>
        <p:nvSpPr>
          <p:cNvPr id="4" name="Slide Number Placeholder 3">
            <a:extLst>
              <a:ext uri="{FF2B5EF4-FFF2-40B4-BE49-F238E27FC236}">
                <a16:creationId xmlns:a16="http://schemas.microsoft.com/office/drawing/2014/main" id="{B7491AA1-8929-B75A-4DC3-8351B98F385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55385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C6D7-156B-6223-C9B1-30F40E7EE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1C667-2A28-AEFF-2A4F-CFAE4A8A8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3AAED-B5CD-64DB-6EC8-5481A4D87786}"/>
              </a:ext>
            </a:extLst>
          </p:cNvPr>
          <p:cNvSpPr>
            <a:spLocks noGrp="1"/>
          </p:cNvSpPr>
          <p:nvPr>
            <p:ph type="body" idx="1"/>
          </p:nvPr>
        </p:nvSpPr>
        <p:spPr/>
        <p:txBody>
          <a:bodyPr/>
          <a:lstStyle/>
          <a:p>
            <a:r>
              <a:rPr lang="en-GB" dirty="0"/>
              <a:t>You want your LinkedIn to complement your efforts of relationship building. For reaching out to professionals and speaking to them. </a:t>
            </a:r>
          </a:p>
          <a:p>
            <a:endParaRPr lang="en-GB" dirty="0"/>
          </a:p>
          <a:p>
            <a:r>
              <a:rPr lang="en-GB" dirty="0"/>
              <a:t>Is is true that sometimes recruiters may contact you, but only for your past experience, not for a career switch that you are working on. </a:t>
            </a:r>
          </a:p>
          <a:p>
            <a:r>
              <a:rPr lang="en-GB" dirty="0"/>
              <a:t>Recruiters mainly use LinkedIn in four ways.</a:t>
            </a:r>
          </a:p>
          <a:p>
            <a:r>
              <a:rPr lang="en-GB" dirty="0"/>
              <a:t>First, to search for candidates using keywords such as job title, sector, and location. It´s the worlds largest database.</a:t>
            </a:r>
          </a:p>
          <a:p>
            <a:r>
              <a:rPr lang="en-GB" dirty="0"/>
              <a:t>Second, to validate profiles. If someone receives your CV, they usually look you up on LinkedIn to confirm experience, credibility, and positioning.</a:t>
            </a:r>
          </a:p>
          <a:p>
            <a:r>
              <a:rPr lang="en-GB" dirty="0"/>
              <a:t>Third, to assess relevance quickly. They want to understand whether your experience aligns with the role they are hiring for.</a:t>
            </a:r>
          </a:p>
          <a:p>
            <a:r>
              <a:rPr lang="en-GB" dirty="0"/>
              <a:t>And fourth, to look at network proximity. Mutual connections, shared organizations, or shared professional circles matter.</a:t>
            </a:r>
          </a:p>
          <a:p>
            <a:r>
              <a:rPr lang="en-GB" dirty="0"/>
              <a:t>This is very similar to the UN ecosystem. Being connected to the right people matters. It matters if you are connected to hiring managers, recruiters, professionals in target organizations, or former colleagues who have already moved into the private sector.</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5047A0FF-F449-F8C7-6C94-A7F792F2201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01318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18227-CD62-BDC0-A7E5-A2F5CD9BF1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A6EE9-47F9-FF02-3110-8938E4992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A33CA1-73EE-8612-30E9-1FA1FE7D5121}"/>
              </a:ext>
            </a:extLst>
          </p:cNvPr>
          <p:cNvSpPr>
            <a:spLocks noGrp="1"/>
          </p:cNvSpPr>
          <p:nvPr>
            <p:ph type="body" idx="1"/>
          </p:nvPr>
        </p:nvSpPr>
        <p:spPr/>
        <p:txBody>
          <a:bodyPr/>
          <a:lstStyle/>
          <a:p>
            <a:r>
              <a:rPr lang="en-GB" dirty="0"/>
              <a:t>Before you ask me: no, you do not need to be self-aggrandizing. You just need to have a working profile and interact a bit every once in a while. Like in the meme I´m showing you here, sometimes people go overboard with their accomplishments. </a:t>
            </a:r>
          </a:p>
          <a:p>
            <a:endParaRPr lang="en-GB" dirty="0"/>
          </a:p>
          <a:p>
            <a:r>
              <a:rPr lang="en-GB" dirty="0"/>
              <a:t>So in order to simply things and avoid overwhelm let´s focus on the sections people see first and the ones that shape immediate perception: your profile picture, your banner, your headline, and your about section.</a:t>
            </a:r>
          </a:p>
          <a:p>
            <a:r>
              <a:rPr lang="en-GB" dirty="0"/>
              <a:t>This is where most of your effort should go.</a:t>
            </a:r>
          </a:p>
          <a:p>
            <a:r>
              <a:rPr lang="en-GB" dirty="0"/>
              <a:t>Why? Because these sections do most of the work in the earliest moments of interaction and rank the highest in the algorithm search.</a:t>
            </a:r>
          </a:p>
          <a:p>
            <a:endParaRPr lang="en-GB" dirty="0"/>
          </a:p>
          <a:p>
            <a:r>
              <a:rPr lang="en-GB" dirty="0"/>
              <a:t>Everything else—experience, certifications, media, recommendations—still matters, but much of that can largely mirror your CV. </a:t>
            </a:r>
            <a:endParaRPr lang="en-ES" dirty="0"/>
          </a:p>
        </p:txBody>
      </p:sp>
      <p:sp>
        <p:nvSpPr>
          <p:cNvPr id="4" name="Slide Number Placeholder 3">
            <a:extLst>
              <a:ext uri="{FF2B5EF4-FFF2-40B4-BE49-F238E27FC236}">
                <a16:creationId xmlns:a16="http://schemas.microsoft.com/office/drawing/2014/main" id="{2560EAD8-9015-EC78-7E82-7BDC92E86D3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4841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F604-3031-9E33-645E-F0C210EFD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65436-92CC-E4C7-18D7-1C6B2CD680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399DC4-5EA6-1A5B-EAB9-F7FBB3A17339}"/>
              </a:ext>
            </a:extLst>
          </p:cNvPr>
          <p:cNvSpPr>
            <a:spLocks noGrp="1"/>
          </p:cNvSpPr>
          <p:nvPr>
            <p:ph type="body" idx="1"/>
          </p:nvPr>
        </p:nvSpPr>
        <p:spPr/>
        <p:txBody>
          <a:bodyPr/>
          <a:lstStyle/>
          <a:p>
            <a:r>
              <a:rPr lang="en-GB" dirty="0"/>
              <a:t>The headline is one of the most important parts of your LinkedIn profile.</a:t>
            </a:r>
          </a:p>
          <a:p>
            <a:r>
              <a:rPr lang="en-GB" dirty="0"/>
              <a:t>In many ways, it is the LinkedIn equivalent of your professional summary or positioning statement.</a:t>
            </a:r>
          </a:p>
          <a:p>
            <a:r>
              <a:rPr lang="en-GB" dirty="0"/>
              <a:t>It is one of the first things recruiters see, and one of the fields LinkedIn weighs most heavily in algorithm search.</a:t>
            </a:r>
          </a:p>
          <a:p>
            <a:r>
              <a:rPr lang="en-GB" dirty="0"/>
              <a:t>Your headline should be written strategically for your target audience, which usually means people in your target sector. </a:t>
            </a:r>
          </a:p>
          <a:p>
            <a:r>
              <a:rPr lang="en-GB" dirty="0"/>
              <a:t>Recruiters typically search using combinations of job title, location, sector etc. Your headline is one of the best places to make these signals visible.</a:t>
            </a:r>
          </a:p>
          <a:p>
            <a:r>
              <a:rPr lang="en-GB" dirty="0"/>
              <a:t>When someone sees your profile, they should quickly understand what you do, what you are good at, and where you fit.</a:t>
            </a:r>
          </a:p>
          <a:p>
            <a:r>
              <a:rPr lang="en-GB" dirty="0"/>
              <a:t>A simple formula I like is:</a:t>
            </a:r>
          </a:p>
          <a:p>
            <a:r>
              <a:rPr lang="en-GB" b="1" dirty="0"/>
              <a:t>Job Title | Keyword | Keyword | Keyword | Tagline</a:t>
            </a:r>
            <a:endParaRPr lang="en-GB" dirty="0"/>
          </a:p>
          <a:p>
            <a:r>
              <a:rPr lang="en-GB" dirty="0"/>
              <a:t>The job title should be the most market-readable version of the role you want, not necessarily your current internal title.</a:t>
            </a:r>
          </a:p>
          <a:p>
            <a:r>
              <a:rPr lang="en-GB" dirty="0"/>
              <a:t>The keywords should reflect the skills, tools, and sector terms that appear in the roles you are targeting.</a:t>
            </a:r>
          </a:p>
          <a:p>
            <a:r>
              <a:rPr lang="en-GB" dirty="0"/>
              <a:t>The tagline is optional, but it can be powerful. It helps explain who you help and how you create value.</a:t>
            </a:r>
          </a:p>
          <a:p>
            <a:r>
              <a:rPr lang="en-GB" dirty="0"/>
              <a:t>For example:</a:t>
            </a:r>
          </a:p>
          <a:p>
            <a:r>
              <a:rPr lang="en-GB" dirty="0"/>
              <a:t>Programme Manager | Operations | Strategy | Stakeholder Management | Helping organizations deliver complex projects across global environments</a:t>
            </a:r>
          </a:p>
          <a:p>
            <a:r>
              <a:rPr lang="en-GB" dirty="0"/>
              <a:t>The easiest way to build a strong headline is to study job descriptions. Look at 5 to 10 roles you are genuinely targeting and identify the keywords that appear repeatedly.</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43395399-114A-715B-1092-197928EC9C0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812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32085-0834-48D2-1F70-5A8AB5D6E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91E34-8579-69B9-7843-07635F883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51426-CDE4-4244-129A-BD6632B0DA7A}"/>
              </a:ext>
            </a:extLst>
          </p:cNvPr>
          <p:cNvSpPr>
            <a:spLocks noGrp="1"/>
          </p:cNvSpPr>
          <p:nvPr>
            <p:ph type="body" idx="1"/>
          </p:nvPr>
        </p:nvSpPr>
        <p:spPr/>
        <p:txBody>
          <a:bodyPr/>
          <a:lstStyle/>
          <a:p>
            <a:r>
              <a:rPr lang="en-GB" dirty="0"/>
              <a:t>The About section is where you bring everything together.</a:t>
            </a:r>
          </a:p>
          <a:p>
            <a:r>
              <a:rPr lang="en-GB" dirty="0"/>
              <a:t>This is your professional narrative. It should help someone quickly understand what you do, what you are good at, and what opportunities you are targeting.</a:t>
            </a:r>
          </a:p>
          <a:p>
            <a:r>
              <a:rPr lang="en-GB" dirty="0"/>
              <a:t>Unlike the headline, this section gives you a bit more space to explain your story.</a:t>
            </a:r>
          </a:p>
          <a:p>
            <a:r>
              <a:rPr lang="en-GB" dirty="0"/>
              <a:t>A simple structure I recommend is:</a:t>
            </a:r>
          </a:p>
          <a:p>
            <a:r>
              <a:rPr lang="en-GB" b="1" dirty="0"/>
              <a:t>Job Title + Experience + Core Skills + Sector + Target Role</a:t>
            </a:r>
            <a:endParaRPr lang="en-GB" dirty="0"/>
          </a:p>
          <a:p>
            <a:r>
              <a:rPr lang="en-GB" dirty="0"/>
              <a:t>Start with the most market-readable version of who you are professionally.</a:t>
            </a:r>
          </a:p>
          <a:p>
            <a:r>
              <a:rPr lang="en-GB" dirty="0"/>
              <a:t>Then explain your years of experience, core strengths, and the environments where you have worked.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Finally, if relevant, mention the type of opportunities you are targeting to include them as key words! So super useful. And as always, use market language rather than internal terminology whenever possible.</a:t>
            </a:r>
          </a:p>
          <a:p>
            <a:endParaRPr lang="en-GB" dirty="0"/>
          </a:p>
          <a:p>
            <a:r>
              <a:rPr lang="en-GB" dirty="0"/>
              <a:t>YOU CAN USE BULLET POINTS, ICONS, LISTS of tools, lists of things you do well... anything, and maybe include a section about yourself, to talk about the kind of person you are and what you believe in. </a:t>
            </a:r>
            <a:endParaRPr lang="en-ES" dirty="0"/>
          </a:p>
        </p:txBody>
      </p:sp>
      <p:sp>
        <p:nvSpPr>
          <p:cNvPr id="4" name="Slide Number Placeholder 3">
            <a:extLst>
              <a:ext uri="{FF2B5EF4-FFF2-40B4-BE49-F238E27FC236}">
                <a16:creationId xmlns:a16="http://schemas.microsoft.com/office/drawing/2014/main" id="{855BA8A2-9F42-633D-C6DF-21FD1D5E15A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9564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228692-3704-4496-8AFF-0DFEB06E8ACF}"/>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88BF19B2-6974-5D42-56AF-249BFA4DE6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41B1D777-E4F8-9B69-6F77-0EB7554D74D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Thank you for the kind introduction, and thank you for having me. For those of you joining today for the first time, my name is Teresa </a:t>
            </a:r>
            <a:r>
              <a:rPr lang="en-GB" dirty="0" err="1"/>
              <a:t>Callejo</a:t>
            </a:r>
            <a:r>
              <a:rPr lang="en-GB" dirty="0"/>
              <a:t>. </a:t>
            </a:r>
          </a:p>
          <a:p>
            <a:r>
              <a:rPr lang="en-GB" dirty="0"/>
              <a:t>I'm an HR professional with a background in Talent Acquisition, Headhunting and Professional Development.</a:t>
            </a:r>
          </a:p>
          <a:p>
            <a:r>
              <a:rPr lang="en-GB" dirty="0"/>
              <a:t>Over this series I am hoping to </a:t>
            </a:r>
            <a:r>
              <a:rPr lang="en-GB" b="0" dirty="0"/>
              <a:t>lend you my recruiter glasses </a:t>
            </a:r>
            <a:r>
              <a:rPr lang="en-GB" dirty="0"/>
              <a:t>to help you understand how the private sector thinks, where your experience might fit, and how you can start navigating that transition.</a:t>
            </a: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F9F4A06C-31B4-D034-2E80-1728B0E2FF4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16599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21D49-E0D6-0307-A762-821B63727D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94687-6A9C-20A1-D625-4181907B72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7F648-6DB2-35D2-A877-A167A3509FEB}"/>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ES" dirty="0"/>
              <a:t>What do you think of these profiles? </a:t>
            </a:r>
            <a:r>
              <a:rPr lang="en-GB" dirty="0"/>
              <a:t>J</a:t>
            </a:r>
            <a:r>
              <a:rPr lang="en-ES" dirty="0"/>
              <a:t>ust based on their picture and their background. Do you know what they do?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8B3FD294-8D5E-EAC4-7DB8-E3BCDD60837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466437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19A91-5D53-1773-531E-83A666867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25892-6CE8-E329-A2D5-9944C181A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509D7D-79CE-2656-923C-A41ED0E7541C}"/>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ES" dirty="0"/>
              <a:t>What do you think about these profiles? Do you know what they do?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ES" dirty="0"/>
              <a:t>Which profile would you like for yourself? the ones from the prior slide or this ones. </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a:p>
            <a:r>
              <a:rPr lang="en-GB" dirty="0"/>
              <a:t>Your profile picture and banner are prime visual real estate on LinkedIn. Together, they shape first impressions before anyone reads your headline or About section.</a:t>
            </a:r>
          </a:p>
          <a:p>
            <a:r>
              <a:rPr lang="en-GB" dirty="0"/>
              <a:t>The banner is not optional. The words there will not be picked up by the algorithm, because they are in a picture, but they will signal early and strong to a person looking at your profile. </a:t>
            </a:r>
          </a:p>
          <a:p>
            <a:r>
              <a:rPr lang="en-GB" dirty="0"/>
              <a:t>Tools like </a:t>
            </a:r>
            <a:r>
              <a:rPr lang="en-GB" dirty="0">
                <a:hlinkClick r:id="rId3"/>
              </a:rPr>
              <a:t>Canva</a:t>
            </a:r>
            <a:r>
              <a:rPr lang="en-GB" dirty="0"/>
              <a:t> or </a:t>
            </a:r>
            <a:r>
              <a:rPr lang="en-GB" dirty="0">
                <a:hlinkClick r:id="rId4"/>
              </a:rPr>
              <a:t>Cultivated Culture</a:t>
            </a:r>
            <a:r>
              <a:rPr lang="en-GB" dirty="0"/>
              <a:t> can help you build something quickly and professionally.</a:t>
            </a:r>
          </a:p>
          <a:p>
            <a:r>
              <a:rPr lang="en-GB" dirty="0"/>
              <a:t>Think of your banner as supporting your headline. Together, they should reinforce what you do and where you create value.</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7649EDFF-7BBB-470D-C046-B597BEC983C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532730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4FE33-B929-0A00-739D-F4655F6D4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1A814-B10A-58A2-4D21-638E3960C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FB220-DBBA-671D-ABFA-2D503C4D0E75}"/>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r>
              <a:rPr lang="en-ES" dirty="0"/>
              <a:t>These are some funny styles to avoid. Please make a good foto just for LinkedIn with a neutral background and a shirt. </a:t>
            </a:r>
          </a:p>
        </p:txBody>
      </p:sp>
      <p:sp>
        <p:nvSpPr>
          <p:cNvPr id="4" name="Slide Number Placeholder 3">
            <a:extLst>
              <a:ext uri="{FF2B5EF4-FFF2-40B4-BE49-F238E27FC236}">
                <a16:creationId xmlns:a16="http://schemas.microsoft.com/office/drawing/2014/main" id="{4A7BA0CA-DD5B-90E0-118D-2DB3CE29C8D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130499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53E0D-6240-1C04-1482-9573A5301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F84C5-596C-ABB6-EC84-218739790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B33A40-0431-C826-2E58-266AE3D59141}"/>
              </a:ext>
            </a:extLst>
          </p:cNvPr>
          <p:cNvSpPr>
            <a:spLocks noGrp="1"/>
          </p:cNvSpPr>
          <p:nvPr>
            <p:ph type="body" idx="1"/>
          </p:nvPr>
        </p:nvSpPr>
        <p:spPr/>
        <p:txBody>
          <a:bodyPr/>
          <a:lstStyle/>
          <a:p>
            <a:r>
              <a:rPr lang="en-GB" dirty="0"/>
              <a:t>I would recommend the Experience section of LinkedIn be mostly like the CV.</a:t>
            </a:r>
          </a:p>
          <a:p>
            <a:r>
              <a:rPr lang="en-GB" dirty="0"/>
              <a:t>Except the job titles. If your present or past title is very internal, niche, or difficult to understand outside the UN, consider translating them into more market-readable language. If you are more comfortable use a translation of your title AND THEN your official title. </a:t>
            </a:r>
          </a:p>
          <a:p>
            <a:endParaRPr lang="en-GB" dirty="0"/>
          </a:p>
          <a:p>
            <a:r>
              <a:rPr lang="en-GB" dirty="0"/>
              <a:t>And to help the algorithm as much as possible, the most important key words and skills should appear at least 13 times. It also helps real people looking at your profile, to understand what you do. </a:t>
            </a:r>
          </a:p>
          <a:p>
            <a:endParaRPr lang="en-GB" dirty="0"/>
          </a:p>
        </p:txBody>
      </p:sp>
      <p:sp>
        <p:nvSpPr>
          <p:cNvPr id="4" name="Slide Number Placeholder 3">
            <a:extLst>
              <a:ext uri="{FF2B5EF4-FFF2-40B4-BE49-F238E27FC236}">
                <a16:creationId xmlns:a16="http://schemas.microsoft.com/office/drawing/2014/main" id="{BBB4E719-C2FF-67C2-CD88-E4A392CF91A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2720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4036C-D3B6-8D24-F5BF-54024B599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D05E1-49B5-7D33-A9DF-A5E1EC6C72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A437E-4941-85E1-FDF4-66143C3FA50B}"/>
              </a:ext>
            </a:extLst>
          </p:cNvPr>
          <p:cNvSpPr>
            <a:spLocks noGrp="1"/>
          </p:cNvSpPr>
          <p:nvPr>
            <p:ph type="body" idx="1"/>
          </p:nvPr>
        </p:nvSpPr>
        <p:spPr/>
        <p:txBody>
          <a:bodyPr/>
          <a:lstStyle/>
          <a:p>
            <a:r>
              <a:rPr lang="en-GB" dirty="0"/>
              <a:t>One of the most powerful uses of LinkedIn is identifying the right people for informational interviews.</a:t>
            </a:r>
          </a:p>
          <a:p>
            <a:r>
              <a:rPr lang="en-GB" dirty="0"/>
              <a:t>This includes recruiters, hiring managers, professionals in your target sector, or people working in organizations you are interested in.</a:t>
            </a:r>
          </a:p>
          <a:p>
            <a:r>
              <a:rPr lang="en-GB" dirty="0"/>
              <a:t>A simple and effective method is searching LinkedIn using hiring-related keywords.</a:t>
            </a:r>
          </a:p>
          <a:p>
            <a:r>
              <a:rPr lang="en-GB" dirty="0"/>
              <a:t>For example:</a:t>
            </a:r>
            <a:br>
              <a:rPr lang="en-GB" dirty="0"/>
            </a:br>
            <a:r>
              <a:rPr lang="en-GB" dirty="0"/>
              <a:t>“Hiring” plus job title.</a:t>
            </a:r>
            <a:br>
              <a:rPr lang="en-GB" dirty="0"/>
            </a:br>
            <a:r>
              <a:rPr lang="en-GB" dirty="0"/>
              <a:t>“I’m hiring.”</a:t>
            </a:r>
            <a:br>
              <a:rPr lang="en-GB" dirty="0"/>
            </a:br>
            <a:r>
              <a:rPr lang="en-GB" dirty="0"/>
              <a:t>“We’re hiring.”</a:t>
            </a:r>
          </a:p>
          <a:p>
            <a:r>
              <a:rPr lang="en-GB" dirty="0"/>
              <a:t>You can also add filters such as location, company, industry, or remote.</a:t>
            </a:r>
          </a:p>
          <a:p>
            <a:r>
              <a:rPr lang="en-GB" dirty="0"/>
              <a:t>This helps you identify people who are actively hiring or closely connected to hiring decisions.</a:t>
            </a:r>
          </a:p>
          <a:p>
            <a:r>
              <a:rPr lang="en-GB" dirty="0"/>
              <a:t>This is extremely useful because it helps you move closer to decision-makers and the organizations you care about.</a:t>
            </a:r>
          </a:p>
          <a:p>
            <a:r>
              <a:rPr lang="en-GB" dirty="0"/>
              <a:t>And remember, the goal is not necessarily to ask for a job.</a:t>
            </a:r>
          </a:p>
          <a:p>
            <a:r>
              <a:rPr lang="en-GB" dirty="0"/>
              <a:t>The goal is to identify relevant people, understand market demand, gather insights, and build strategic relationships.</a:t>
            </a:r>
          </a:p>
          <a:p>
            <a:r>
              <a:rPr lang="en-GB" dirty="0"/>
              <a:t>This approach complements your informational interview strategy very well.</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2AB85037-BF38-95F7-EA0D-354E8B821EF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20816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8F1AE-F694-9E1F-0EEE-4869F8682D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40B2D-EEC3-BC64-E12B-76BB289959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81A09-3AD4-1EE6-D4D1-9F394BB68DB9}"/>
              </a:ext>
            </a:extLst>
          </p:cNvPr>
          <p:cNvSpPr>
            <a:spLocks noGrp="1"/>
          </p:cNvSpPr>
          <p:nvPr>
            <p:ph type="body" idx="1"/>
          </p:nvPr>
        </p:nvSpPr>
        <p:spPr/>
        <p:txBody>
          <a:bodyPr/>
          <a:lstStyle/>
          <a:p>
            <a:r>
              <a:rPr lang="en-GB" dirty="0"/>
              <a:t>Before we close, I want to address a few common LinkedIn questions.</a:t>
            </a:r>
          </a:p>
          <a:p>
            <a:r>
              <a:rPr lang="en-GB" dirty="0"/>
              <a:t>One of the most common is whether to use Open to Work or publish a post announcing that you are job searching. My general recommendation is to be thoughtful and strategic.</a:t>
            </a:r>
          </a:p>
          <a:p>
            <a:r>
              <a:rPr lang="en-GB" dirty="0"/>
              <a:t>I do not recommend posting your CV publicly on LinkedIn. Your CV is a private and targeted document and for different roles. Posting one version publicly can limit your positioning and creates unnecessary exposure.</a:t>
            </a:r>
          </a:p>
          <a:p>
            <a:endParaRPr lang="en-GB" dirty="0"/>
          </a:p>
          <a:p>
            <a:r>
              <a:rPr lang="en-GB" dirty="0"/>
              <a:t>I’m also cautious with highly visible Open to Work </a:t>
            </a:r>
            <a:r>
              <a:rPr lang="en-GB" dirty="0" err="1"/>
              <a:t>signaling</a:t>
            </a:r>
            <a:r>
              <a:rPr lang="en-GB" dirty="0"/>
              <a:t>, especially for senior professionals. Positioning matters, and I generally prefer signalling through networking, outreach, profile optimization, and direct conversations. That said, every situation is different.</a:t>
            </a:r>
          </a:p>
          <a:p>
            <a:endParaRPr lang="en-GB" dirty="0"/>
          </a:p>
          <a:p>
            <a:r>
              <a:rPr lang="en-GB" dirty="0"/>
              <a:t>If someone absolutely needs to make an Open to Work post be specific about the roles you are targeting, locations, value proposition, and how people can help. Perhaps in a in post about it, not just the green open to work banner please, because if you are still active, I don´t understand why it´s there, and if you are actively looking, what are you looking for? </a:t>
            </a:r>
          </a:p>
          <a:p>
            <a:endParaRPr lang="en-GB" dirty="0"/>
          </a:p>
          <a:p>
            <a:r>
              <a:rPr lang="en-GB" dirty="0"/>
              <a:t>At the end of the day, everything </a:t>
            </a:r>
            <a:r>
              <a:rPr lang="en-GB" dirty="0" err="1"/>
              <a:t>waht</a:t>
            </a:r>
            <a:r>
              <a:rPr lang="en-GB" dirty="0"/>
              <a:t> we covered comes down to three principles. Have your profile be optimized, be searchable and stay active. </a:t>
            </a:r>
          </a:p>
          <a:p>
            <a:r>
              <a:rPr lang="en-GB" dirty="0"/>
              <a:t>If you do those three things consistently, LinkedIn is a good complement to your job search strategy.</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222262F3-F950-9F82-3D7A-CE2F29B933A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826899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C6D7-156B-6223-C9B1-30F40E7EE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1C667-2A28-AEFF-2A4F-CFAE4A8A8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3AAED-B5CD-64DB-6EC8-5481A4D87786}"/>
              </a:ext>
            </a:extLst>
          </p:cNvPr>
          <p:cNvSpPr>
            <a:spLocks noGrp="1"/>
          </p:cNvSpPr>
          <p:nvPr>
            <p:ph type="body" idx="1"/>
          </p:nvPr>
        </p:nvSpPr>
        <p:spPr/>
        <p:txBody>
          <a:bodyPr/>
          <a:lstStyle/>
          <a:p>
            <a:r>
              <a:rPr lang="en-GB" dirty="0"/>
              <a:t>At this point, we have covered a lot of information. Please know the session will be recorded and shared. Slides will be ready by tomorrow and the recordings by next week. We need time to work our magic!  </a:t>
            </a:r>
          </a:p>
          <a:p>
            <a:endParaRPr lang="en-GB" dirty="0"/>
          </a:p>
          <a:p>
            <a:r>
              <a:rPr lang="en-GB" dirty="0"/>
              <a:t>With this in mind I want to give you some time to breathe, think, and ask questions in the Q&amp;A. </a:t>
            </a:r>
          </a:p>
          <a:p>
            <a:r>
              <a:rPr lang="en-GB" dirty="0"/>
              <a:t>but we are not going into the Q&amp;A just yet, first we have some work to do</a:t>
            </a:r>
            <a:endParaRPr lang="en-ES" dirty="0"/>
          </a:p>
        </p:txBody>
      </p:sp>
      <p:sp>
        <p:nvSpPr>
          <p:cNvPr id="4" name="Slide Number Placeholder 3">
            <a:extLst>
              <a:ext uri="{FF2B5EF4-FFF2-40B4-BE49-F238E27FC236}">
                <a16:creationId xmlns:a16="http://schemas.microsoft.com/office/drawing/2014/main" id="{5047A0FF-F449-F8C7-6C94-A7F792F2201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01318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F8274EC9-91B0-2934-65C7-BE3DAD379568}"/>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2B919F20-3212-65EB-0CE7-3BD76E18733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8D1A6804-C6B7-CFF0-E409-DAF36FFCC36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May I ask you now to join me in an exercise. Please open your workbooks and turn to page 16, look for the red pin, with the title REFLECTION next to it. I´ll give you a minute to do that. </a:t>
            </a:r>
          </a:p>
          <a:p>
            <a:endParaRPr lang="en-GB" dirty="0"/>
          </a:p>
        </p:txBody>
      </p:sp>
      <p:sp>
        <p:nvSpPr>
          <p:cNvPr id="349" name="Google Shape;349;p11:notes">
            <a:extLst>
              <a:ext uri="{FF2B5EF4-FFF2-40B4-BE49-F238E27FC236}">
                <a16:creationId xmlns:a16="http://schemas.microsoft.com/office/drawing/2014/main" id="{384CC831-E3D6-69EB-88B8-17FC4B58A71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717816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0F432052-FC41-9EFF-3B74-CEACA325B20F}"/>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C31465A0-3F2E-1675-44C2-C719BF25B3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415CBDD2-40CB-E218-337D-A9E3C2C6764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Notice there are 4 questions that also spill onto page 17. These are the instructions for today: 1 Access the AI tool for the LinkedIn exercise. Note that it will ask you to create an account. 2 upload your materials, your current CV and your </a:t>
            </a:r>
            <a:r>
              <a:rPr lang="en-GB" dirty="0" err="1"/>
              <a:t>LInkedIn</a:t>
            </a:r>
            <a:r>
              <a:rPr lang="en-GB" dirty="0"/>
              <a:t> profile. 3 Write down on the workbook and the tool your Career Targets, you have some clues on the workbook, if you want some help. </a:t>
            </a:r>
          </a:p>
          <a:p>
            <a:endParaRPr lang="en-GB" dirty="0"/>
          </a:p>
          <a:p>
            <a:endParaRPr lang="en-GB" dirty="0"/>
          </a:p>
          <a:p>
            <a:endParaRPr lang="en-GB" dirty="0"/>
          </a:p>
          <a:p>
            <a:endParaRPr lang="en-GB" dirty="0"/>
          </a:p>
        </p:txBody>
      </p:sp>
      <p:sp>
        <p:nvSpPr>
          <p:cNvPr id="349" name="Google Shape;349;p11:notes">
            <a:extLst>
              <a:ext uri="{FF2B5EF4-FFF2-40B4-BE49-F238E27FC236}">
                <a16:creationId xmlns:a16="http://schemas.microsoft.com/office/drawing/2014/main" id="{D278DBCC-6289-7F33-B463-CD5A74B6A2D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765663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994164E9-7FCE-A739-0571-AD74BE3238AD}"/>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E5627D9D-4FAB-5E83-7825-6C1128209F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EEA59513-8213-A360-C924-D822953549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The final instruction is for you to run the tool. And in the workbook, copy and paste the most interesting content the tool gives you.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Notice where the tool works best, possibly for key words, and where you might need to edit as the phrasing is perhaps not exactly what you would say. At any rate it will be helpful.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endParaRPr lang="en-GB" dirty="0"/>
          </a:p>
          <a:p>
            <a:endParaRPr lang="en-GB" dirty="0"/>
          </a:p>
        </p:txBody>
      </p:sp>
      <p:sp>
        <p:nvSpPr>
          <p:cNvPr id="349" name="Google Shape;349;p11:notes">
            <a:extLst>
              <a:ext uri="{FF2B5EF4-FFF2-40B4-BE49-F238E27FC236}">
                <a16:creationId xmlns:a16="http://schemas.microsoft.com/office/drawing/2014/main" id="{E8986C34-2739-CDEF-CE3D-DC84145E316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35782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7D68B8CB-61E9-7F60-950B-5CD496456BE3}"/>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0535A315-97CB-C5FA-146A-45BF3ED9CD1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0441E6ED-3E7D-6041-BFC3-DFAEBA26AA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Today is Day 4 in the Career Transition Readiness program, we're going to cover your CV and LinkedIn as you would use them to position yourself in the private sector. And tomorrow Friday, Day 5, we'll look at compensation and salaries in the private sector. </a:t>
            </a:r>
          </a:p>
          <a:p>
            <a:r>
              <a:rPr lang="en-GB" b="1" dirty="0"/>
              <a:t>There is a logic to the sequence, but don't worry if you have to miss a session. the sessions stand on their own.</a:t>
            </a:r>
            <a:r>
              <a:rPr lang="en-GB" dirty="0"/>
              <a:t> You are going to need your workbook which will be available in the chat.</a:t>
            </a:r>
            <a:endParaRPr lang="en-GB" sz="1200" dirty="0">
              <a:solidFill>
                <a:schemeClr val="dk1"/>
              </a:solidFill>
              <a:latin typeface="Arial"/>
              <a:ea typeface="Arial"/>
              <a:cs typeface="Arial"/>
              <a:sym typeface="Arial"/>
            </a:endParaRP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a:p>
            <a:pPr marL="0" lvl="0" indent="0" algn="l" rtl="0">
              <a:spcBef>
                <a:spcPts val="0"/>
              </a:spcBef>
              <a:spcAft>
                <a:spcPts val="0"/>
              </a:spcAft>
              <a:buNone/>
            </a:pPr>
            <a:endParaRPr lang="es-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841B32A-B185-8A0D-AFE4-A5FB54B8838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601480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FD27B-DE23-A48E-6FB0-16FA05334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32076-82B7-F75C-D957-09D3E64B5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75E277-5726-803D-D5E4-B0DB3883CF18}"/>
              </a:ext>
            </a:extLst>
          </p:cNvPr>
          <p:cNvSpPr>
            <a:spLocks noGrp="1"/>
          </p:cNvSpPr>
          <p:nvPr>
            <p:ph type="body" idx="1"/>
          </p:nvPr>
        </p:nvSpPr>
        <p:spPr/>
        <p:txBody>
          <a:bodyPr/>
          <a:lstStyle/>
          <a:p>
            <a:r>
              <a:rPr lang="en-GB" dirty="0"/>
              <a:t>By the way, let me show you where you can download your </a:t>
            </a:r>
            <a:r>
              <a:rPr lang="en-GB" dirty="0" err="1"/>
              <a:t>Linkedin</a:t>
            </a:r>
            <a:r>
              <a:rPr lang="en-GB" dirty="0"/>
              <a:t> profile. Please look at the screenshots before you. Go to your </a:t>
            </a:r>
            <a:r>
              <a:rPr lang="en-GB" dirty="0" err="1"/>
              <a:t>linkedin</a:t>
            </a:r>
            <a:r>
              <a:rPr lang="en-GB" dirty="0"/>
              <a:t> profile online. </a:t>
            </a:r>
          </a:p>
          <a:p>
            <a:endParaRPr lang="en-GB" dirty="0"/>
          </a:p>
          <a:p>
            <a:r>
              <a:rPr lang="en-GB" dirty="0"/>
              <a:t>Notice below your name and headline there are some buttons: there is a 3 DOTS BUTTON or a RESOURCES BUTTON. And the option to save to pdf will appear as you see on screen. </a:t>
            </a:r>
          </a:p>
          <a:p>
            <a:endParaRPr lang="en-GB" dirty="0"/>
          </a:p>
          <a:p>
            <a:r>
              <a:rPr lang="en-GB" dirty="0"/>
              <a:t>Are you ready? You are going to have 10 minutes to answer the questions in the workbook.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TERESA, TO ACTIVATE TIMER GO TO SLIDE SHOW</a:t>
            </a:r>
          </a:p>
          <a:p>
            <a:pPr marL="457200" marR="0" lvl="0" indent="-228600" algn="l" defTabSz="914400" rtl="0" eaLnBrk="1" fontAlgn="auto" latinLnBrk="0" hangingPunct="1">
              <a:lnSpc>
                <a:spcPct val="100000"/>
              </a:lnSpc>
              <a:spcBef>
                <a:spcPts val="900"/>
              </a:spcBef>
              <a:spcAft>
                <a:spcPts val="900"/>
              </a:spcAft>
              <a:buClr>
                <a:srgbClr val="000000"/>
              </a:buClr>
              <a:buSzPts val="1400"/>
              <a:buFont typeface="Arial"/>
              <a:buNone/>
              <a:tabLst/>
              <a:defRPr/>
            </a:pPr>
            <a:endParaRPr lang="en-ES" dirty="0"/>
          </a:p>
        </p:txBody>
      </p:sp>
      <p:sp>
        <p:nvSpPr>
          <p:cNvPr id="4" name="Slide Number Placeholder 3">
            <a:extLst>
              <a:ext uri="{FF2B5EF4-FFF2-40B4-BE49-F238E27FC236}">
                <a16:creationId xmlns:a16="http://schemas.microsoft.com/office/drawing/2014/main" id="{064577B4-0341-AFBF-099F-297FD978878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04962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FA813E53-6173-2CC8-70C8-4AA321590B5B}"/>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949B79B4-8593-DB93-609C-A07435DCE80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499F43F4-6AD2-0600-E904-D44208647C4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You have 10 minutes to run the tool and answer the questions on the workbook. If you have time to spare you may get started with CONTINUE ON YOUR JOURNEY if not, this will be your homework. </a:t>
            </a:r>
          </a:p>
          <a:p>
            <a:endParaRPr lang="en-GB" dirty="0"/>
          </a:p>
          <a:p>
            <a:endParaRPr lang="en-GB" dirty="0"/>
          </a:p>
        </p:txBody>
      </p:sp>
      <p:sp>
        <p:nvSpPr>
          <p:cNvPr id="349" name="Google Shape;349;p11:notes">
            <a:extLst>
              <a:ext uri="{FF2B5EF4-FFF2-40B4-BE49-F238E27FC236}">
                <a16:creationId xmlns:a16="http://schemas.microsoft.com/office/drawing/2014/main" id="{77B3A473-FAE9-49E1-B22B-CBEEF771548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183457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a:extLst>
            <a:ext uri="{FF2B5EF4-FFF2-40B4-BE49-F238E27FC236}">
              <a16:creationId xmlns:a16="http://schemas.microsoft.com/office/drawing/2014/main" id="{8B32B468-F616-5E1F-21B1-EA2D527FF55E}"/>
            </a:ext>
          </a:extLst>
        </p:cNvPr>
        <p:cNvGrpSpPr/>
        <p:nvPr/>
      </p:nvGrpSpPr>
      <p:grpSpPr>
        <a:xfrm>
          <a:off x="0" y="0"/>
          <a:ext cx="0" cy="0"/>
          <a:chOff x="0" y="0"/>
          <a:chExt cx="0" cy="0"/>
        </a:xfrm>
      </p:grpSpPr>
      <p:sp>
        <p:nvSpPr>
          <p:cNvPr id="347" name="Google Shape;347;p11:notes">
            <a:extLst>
              <a:ext uri="{FF2B5EF4-FFF2-40B4-BE49-F238E27FC236}">
                <a16:creationId xmlns:a16="http://schemas.microsoft.com/office/drawing/2014/main" id="{03BF76FF-C199-545E-EC91-BE7C2BA50C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p11:notes">
            <a:extLst>
              <a:ext uri="{FF2B5EF4-FFF2-40B4-BE49-F238E27FC236}">
                <a16:creationId xmlns:a16="http://schemas.microsoft.com/office/drawing/2014/main" id="{577B4B64-F505-8AE5-5BEC-3FBFE43B29D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dirty="0"/>
              <a:t>For next steps, I want to suggest you complete the exercise in CONTINUE YOUR JOURNEY on the following page. You will see it is updating your CV, we´ve provided a template for you to use if that </a:t>
            </a:r>
            <a:r>
              <a:rPr lang="en-GB"/>
              <a:t>is convenient. </a:t>
            </a:r>
            <a:endParaRPr lang="en-GB" dirty="0"/>
          </a:p>
        </p:txBody>
      </p:sp>
      <p:sp>
        <p:nvSpPr>
          <p:cNvPr id="349" name="Google Shape;349;p11:notes">
            <a:extLst>
              <a:ext uri="{FF2B5EF4-FFF2-40B4-BE49-F238E27FC236}">
                <a16:creationId xmlns:a16="http://schemas.microsoft.com/office/drawing/2014/main" id="{F50CBBC0-CC95-E4F0-11A4-7B15AE3E394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475919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25DACACF-1CCF-F579-3EF3-CBFB1B47EBC5}"/>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F296D93D-D69E-1F77-054A-76C52D83C60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2525C6C2-BA48-55DF-D504-50B10D6DCD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2783A3E9-5B01-C4E8-6E1B-B693FD9B5FE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949569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39" name="Google Shape;639;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312079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UN Geneva, UNDP, UNHCR and IOM</a:t>
            </a:r>
            <a:r>
              <a:rPr lang="en-US" sz="1200" b="1" dirty="0">
                <a:solidFill>
                  <a:schemeClr val="dk1"/>
                </a:solidFill>
                <a:latin typeface="Arial"/>
                <a:ea typeface="Arial"/>
                <a:cs typeface="Arial"/>
                <a:sym typeface="Arial"/>
              </a:rPr>
              <a:t> </a:t>
            </a:r>
            <a:r>
              <a:rPr lang="en-US" sz="1200" b="0" dirty="0">
                <a:solidFill>
                  <a:schemeClr val="dk1"/>
                </a:solidFill>
                <a:latin typeface="Arial"/>
                <a:ea typeface="Arial"/>
                <a:cs typeface="Arial"/>
                <a:sym typeface="Arial"/>
              </a:rPr>
              <a:t>have</a:t>
            </a:r>
            <a:r>
              <a:rPr lang="en-US" sz="1200" b="1" dirty="0">
                <a:solidFill>
                  <a:schemeClr val="dk1"/>
                </a:solidFill>
                <a:latin typeface="Arial"/>
                <a:ea typeface="Arial"/>
                <a:cs typeface="Arial"/>
                <a:sym typeface="Arial"/>
              </a:rPr>
              <a:t> </a:t>
            </a:r>
            <a:r>
              <a:rPr lang="en-US" sz="1200" dirty="0">
                <a:solidFill>
                  <a:schemeClr val="dk1"/>
                </a:solidFill>
                <a:latin typeface="Arial"/>
                <a:ea typeface="Arial"/>
                <a:cs typeface="Arial"/>
                <a:sym typeface="Arial"/>
              </a:rPr>
              <a:t>launched the </a:t>
            </a:r>
            <a:r>
              <a:rPr lang="en-US" sz="1200" b="1" dirty="0">
                <a:solidFill>
                  <a:schemeClr val="dk1"/>
                </a:solidFill>
                <a:latin typeface="Arial"/>
                <a:ea typeface="Arial"/>
                <a:cs typeface="Arial"/>
                <a:sym typeface="Arial"/>
              </a:rPr>
              <a:t>Career Transition Series: Pivoting Outside the UN System. </a:t>
            </a:r>
            <a:r>
              <a:rPr lang="en-US" sz="1200" dirty="0">
                <a:solidFill>
                  <a:schemeClr val="dk1"/>
                </a:solidFill>
                <a:latin typeface="Arial"/>
                <a:ea typeface="Arial"/>
                <a:cs typeface="Arial"/>
                <a:sym typeface="Arial"/>
              </a:rPr>
              <a:t> </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sz="1200" dirty="0">
                <a:solidFill>
                  <a:schemeClr val="dk1"/>
                </a:solidFill>
                <a:latin typeface="Arial"/>
                <a:ea typeface="Arial"/>
                <a:cs typeface="Arial"/>
                <a:sym typeface="Arial"/>
              </a:rPr>
              <a:t>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a:p>
            <a:pPr marL="0" lvl="0" indent="0" algn="l" rtl="0">
              <a:spcBef>
                <a:spcPts val="0"/>
              </a:spcBef>
              <a:spcAft>
                <a:spcPts val="0"/>
              </a:spcAft>
              <a:buNone/>
            </a:pPr>
            <a:r>
              <a:rPr lang="en-US" b="1" dirty="0"/>
              <a:t>Beyond the UN: Global Career Opportunities</a:t>
            </a:r>
            <a:endParaRPr dirty="0">
              <a:solidFill>
                <a:srgbClr val="444444"/>
              </a:solidFill>
            </a:endParaRPr>
          </a:p>
          <a:p>
            <a:pPr marL="0" lvl="0" indent="0" algn="l" rtl="0">
              <a:spcBef>
                <a:spcPts val="0"/>
              </a:spcBef>
              <a:spcAft>
                <a:spcPts val="0"/>
              </a:spcAft>
              <a:buNone/>
            </a:pPr>
            <a:r>
              <a:rPr lang="en-US" i="1" dirty="0"/>
              <a:t>Exploring Professional Pathways Beyond the UN System</a:t>
            </a:r>
            <a:endParaRPr dirty="0">
              <a:solidFill>
                <a:srgbClr val="444444"/>
              </a:solidFill>
            </a:endParaRPr>
          </a:p>
          <a:p>
            <a:pPr marL="0" lvl="0" indent="0" algn="l" rtl="0">
              <a:spcBef>
                <a:spcPts val="0"/>
              </a:spcBef>
              <a:spcAft>
                <a:spcPts val="0"/>
              </a:spcAft>
              <a:buNone/>
            </a:pPr>
            <a:r>
              <a:rPr lang="en-US" b="1" dirty="0"/>
              <a:t>An inter-agency career transition initiative</a:t>
            </a:r>
            <a:endParaRPr dirty="0">
              <a:solidFill>
                <a:srgbClr val="444444"/>
              </a:solidFill>
            </a:endParaRPr>
          </a:p>
          <a:p>
            <a:pPr marL="0" lvl="0" indent="0" algn="l" rtl="0">
              <a:spcBef>
                <a:spcPts val="0"/>
              </a:spcBef>
              <a:spcAft>
                <a:spcPts val="0"/>
              </a:spcAft>
              <a:buNone/>
            </a:pPr>
            <a:r>
              <a:rPr lang="en-US" dirty="0"/>
              <a:t>Jointly led by </a:t>
            </a:r>
            <a:r>
              <a:rPr lang="en-US" b="1" dirty="0"/>
              <a:t>IOM, UNOG / UN Secretariat, UNDP, UNHCR and WHO</a:t>
            </a:r>
            <a:endParaRPr dirty="0">
              <a:solidFill>
                <a:srgbClr val="444444"/>
              </a:solidFill>
            </a:endParaRPr>
          </a:p>
          <a:p>
            <a:pPr marL="0" lvl="0" indent="0" algn="l" rtl="0">
              <a:spcBef>
                <a:spcPts val="0"/>
              </a:spcBef>
              <a:spcAft>
                <a:spcPts val="0"/>
              </a:spcAft>
              <a:buNone/>
            </a:pPr>
            <a:r>
              <a:rPr lang="en-US" dirty="0"/>
              <a:t>With technical and operational support from </a:t>
            </a:r>
            <a:r>
              <a:rPr lang="en-US" b="1" dirty="0"/>
              <a:t>Global Careers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In light of the evolving organizational landscape across the UN system, building on the UN80 reform agenda’s emphasis on transformation and collaboration, IOM, UN Geneva, UN Secretariat in New York, UNDP and UNHCR are launching the </a:t>
            </a:r>
            <a:r>
              <a:rPr lang="en-US" sz="1200" b="1" i="0" dirty="0">
                <a:solidFill>
                  <a:schemeClr val="dk1"/>
                </a:solidFill>
                <a:latin typeface="Arial"/>
                <a:ea typeface="Arial"/>
                <a:cs typeface="Arial"/>
                <a:sym typeface="Arial"/>
              </a:rPr>
              <a:t>Career Transition Series: Pivoting Outside the UN System</a:t>
            </a:r>
            <a:r>
              <a:rPr lang="en-US" sz="1200" b="0" i="0" dirty="0">
                <a:solidFill>
                  <a:schemeClr val="dk1"/>
                </a:solidFill>
                <a:latin typeface="Arial"/>
                <a:ea typeface="Arial"/>
                <a:cs typeface="Arial"/>
                <a:sym typeface="Arial"/>
              </a:rPr>
              <a:t>.  This inter-agency initiative responds to the growing need for practical career transition support, helping UN personnel navigate change and explore professional opportunities in the private and non-UN sectors.</a:t>
            </a:r>
            <a:endParaRPr dirty="0"/>
          </a:p>
          <a:p>
            <a:pPr marL="0" lvl="0" indent="0" algn="l" rtl="0">
              <a:spcBef>
                <a:spcPts val="0"/>
              </a:spcBef>
              <a:spcAft>
                <a:spcPts val="0"/>
              </a:spcAft>
              <a:buNone/>
            </a:pPr>
            <a:r>
              <a:rPr lang="en-US" sz="1200" b="0" i="0" dirty="0">
                <a:solidFill>
                  <a:schemeClr val="dk1"/>
                </a:solidFill>
                <a:latin typeface="Arial"/>
                <a:ea typeface="Arial"/>
                <a:cs typeface="Arial"/>
                <a:sym typeface="Arial"/>
              </a:rPr>
              <a:t>Whether you are directly affected or proactively planning your next steps, this series will provide you with practical tools, expert insights, and the confidence to successfully pivot in today's evolving job market.</a:t>
            </a:r>
            <a:endParaRPr dirty="0"/>
          </a:p>
          <a:p>
            <a:pPr marL="0" lvl="0" indent="0" algn="l" rtl="0">
              <a:spcBef>
                <a:spcPts val="0"/>
              </a:spcBef>
              <a:spcAft>
                <a:spcPts val="0"/>
              </a:spcAft>
              <a:buNone/>
            </a:pPr>
            <a:endParaRPr sz="1200" dirty="0">
              <a:solidFill>
                <a:schemeClr val="dk1"/>
              </a:solidFill>
              <a:latin typeface="Arial"/>
              <a:ea typeface="Arial"/>
              <a:cs typeface="Arial"/>
              <a:sym typeface="Arial"/>
            </a:endParaRPr>
          </a:p>
        </p:txBody>
      </p:sp>
      <p:sp>
        <p:nvSpPr>
          <p:cNvPr id="225" name="Google Shape;22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40650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a:extLst>
            <a:ext uri="{FF2B5EF4-FFF2-40B4-BE49-F238E27FC236}">
              <a16:creationId xmlns:a16="http://schemas.microsoft.com/office/drawing/2014/main" id="{8AFD1B32-F5A3-CE01-C8AB-3DDC0A1E788E}"/>
            </a:ext>
          </a:extLst>
        </p:cNvPr>
        <p:cNvGrpSpPr/>
        <p:nvPr/>
      </p:nvGrpSpPr>
      <p:grpSpPr>
        <a:xfrm>
          <a:off x="0" y="0"/>
          <a:ext cx="0" cy="0"/>
          <a:chOff x="0" y="0"/>
          <a:chExt cx="0" cy="0"/>
        </a:xfrm>
      </p:grpSpPr>
      <p:sp>
        <p:nvSpPr>
          <p:cNvPr id="223" name="Google Shape;223;p1:notes">
            <a:extLst>
              <a:ext uri="{FF2B5EF4-FFF2-40B4-BE49-F238E27FC236}">
                <a16:creationId xmlns:a16="http://schemas.microsoft.com/office/drawing/2014/main" id="{23EEFB9B-F8C2-B65B-0874-71F5B93070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notes">
            <a:extLst>
              <a:ext uri="{FF2B5EF4-FFF2-40B4-BE49-F238E27FC236}">
                <a16:creationId xmlns:a16="http://schemas.microsoft.com/office/drawing/2014/main" id="{140049B7-A826-B460-BDC1-C8947F36C26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b="0" dirty="0"/>
              <a:t>May I remind you the workbook is a complement of the sessions and a practical takeaway of the whole journey. It has content, practical exercises, and post-work.</a:t>
            </a:r>
          </a:p>
          <a:p>
            <a:r>
              <a:rPr lang="en-GB" b="0" dirty="0"/>
              <a:t>Please review it section by section on your own time because we already gave a little tour the first day, and now we want to go into the content. </a:t>
            </a:r>
          </a:p>
          <a:p>
            <a:endParaRPr lang="en-GB" b="0" dirty="0"/>
          </a:p>
          <a:p>
            <a:r>
              <a:rPr lang="en-GB" b="0" dirty="0"/>
              <a:t>Now, if you have not done so already please download the workbook and open it. </a:t>
            </a:r>
          </a:p>
          <a:p>
            <a:r>
              <a:rPr lang="en-GB" b="0" dirty="0"/>
              <a:t>Now please find the practical exercises for each module, they are called REFLECTIONS. We will do this every day, find the reflection or exercise for the day in the workbook and give you time at the end of the session to do it. Today´s Reflection is on page 16. </a:t>
            </a:r>
          </a:p>
          <a:p>
            <a:r>
              <a:rPr lang="en-GB" b="0" dirty="0"/>
              <a:t>I you miss a session you can make it up in the workbook and come the following day, no harm done. </a:t>
            </a:r>
          </a:p>
          <a:p>
            <a:r>
              <a:rPr lang="en-GB" b="0" dirty="0"/>
              <a:t>Without further ado, let´s jump into today´s session</a:t>
            </a:r>
          </a:p>
          <a:p>
            <a:endParaRPr lang="en-GB" b="0" dirty="0"/>
          </a:p>
          <a:p>
            <a:pPr marL="0" lvl="0" indent="0" algn="l" rtl="0">
              <a:spcBef>
                <a:spcPts val="0"/>
              </a:spcBef>
              <a:spcAft>
                <a:spcPts val="0"/>
              </a:spcAft>
              <a:buNone/>
            </a:pPr>
            <a:endParaRPr lang="en-ES" sz="1200" dirty="0">
              <a:solidFill>
                <a:schemeClr val="dk1"/>
              </a:solidFill>
              <a:latin typeface="Arial"/>
              <a:ea typeface="Arial"/>
              <a:cs typeface="Arial"/>
              <a:sym typeface="Arial"/>
            </a:endParaRPr>
          </a:p>
        </p:txBody>
      </p:sp>
      <p:sp>
        <p:nvSpPr>
          <p:cNvPr id="225" name="Google Shape;225;p1:notes">
            <a:extLst>
              <a:ext uri="{FF2B5EF4-FFF2-40B4-BE49-F238E27FC236}">
                <a16:creationId xmlns:a16="http://schemas.microsoft.com/office/drawing/2014/main" id="{0E9ABB58-8ACF-20C7-B401-5865F4CF00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375856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err="1"/>
              <a:t>This</a:t>
            </a:r>
            <a:r>
              <a:rPr lang="es-ES" dirty="0"/>
              <a:t> </a:t>
            </a:r>
            <a:r>
              <a:rPr lang="es-ES" dirty="0" err="1"/>
              <a:t>is</a:t>
            </a:r>
            <a:r>
              <a:rPr lang="es-ES" dirty="0"/>
              <a:t> </a:t>
            </a:r>
            <a:r>
              <a:rPr lang="es-ES" dirty="0" err="1"/>
              <a:t>today´s</a:t>
            </a:r>
            <a:r>
              <a:rPr lang="es-ES" dirty="0"/>
              <a:t> agenda </a:t>
            </a:r>
            <a:r>
              <a:rPr lang="es-ES" dirty="0" err="1"/>
              <a:t>which</a:t>
            </a:r>
            <a:r>
              <a:rPr lang="es-ES" dirty="0"/>
              <a:t> </a:t>
            </a:r>
            <a:r>
              <a:rPr lang="es-ES" dirty="0" err="1"/>
              <a:t>is</a:t>
            </a:r>
            <a:r>
              <a:rPr lang="es-ES" dirty="0"/>
              <a:t> </a:t>
            </a:r>
            <a:r>
              <a:rPr lang="es-ES" dirty="0" err="1"/>
              <a:t>very</a:t>
            </a:r>
            <a:r>
              <a:rPr lang="es-ES" dirty="0"/>
              <a:t> simple, </a:t>
            </a:r>
            <a:r>
              <a:rPr lang="es-ES" dirty="0" err="1"/>
              <a:t>let´s</a:t>
            </a:r>
            <a:r>
              <a:rPr lang="es-ES" dirty="0"/>
              <a:t> try and </a:t>
            </a:r>
            <a:r>
              <a:rPr lang="es-ES" dirty="0" err="1"/>
              <a:t>reframe</a:t>
            </a:r>
            <a:r>
              <a:rPr lang="es-ES" dirty="0"/>
              <a:t> </a:t>
            </a:r>
            <a:r>
              <a:rPr lang="es-ES" dirty="0" err="1"/>
              <a:t>what</a:t>
            </a:r>
            <a:r>
              <a:rPr lang="es-ES" dirty="0"/>
              <a:t> a CV </a:t>
            </a:r>
            <a:r>
              <a:rPr lang="es-ES" dirty="0" err="1"/>
              <a:t>is</a:t>
            </a:r>
            <a:r>
              <a:rPr lang="es-ES" dirty="0"/>
              <a:t> and </a:t>
            </a:r>
            <a:r>
              <a:rPr lang="es-ES" dirty="0" err="1"/>
              <a:t>it</a:t>
            </a:r>
            <a:r>
              <a:rPr lang="es-ES" dirty="0"/>
              <a:t> </a:t>
            </a:r>
            <a:r>
              <a:rPr lang="es-ES" dirty="0" err="1"/>
              <a:t>was</a:t>
            </a:r>
            <a:r>
              <a:rPr lang="es-ES" dirty="0"/>
              <a:t> </a:t>
            </a:r>
            <a:r>
              <a:rPr lang="es-ES" dirty="0" err="1"/>
              <a:t>does</a:t>
            </a:r>
            <a:r>
              <a:rPr lang="es-ES" dirty="0"/>
              <a:t>. </a:t>
            </a:r>
            <a:r>
              <a:rPr lang="es-ES" dirty="0" err="1"/>
              <a:t>Go</a:t>
            </a:r>
            <a:r>
              <a:rPr lang="es-ES" dirty="0"/>
              <a:t> </a:t>
            </a:r>
            <a:r>
              <a:rPr lang="es-ES" dirty="0" err="1"/>
              <a:t>through</a:t>
            </a:r>
            <a:r>
              <a:rPr lang="es-ES" dirty="0"/>
              <a:t> </a:t>
            </a:r>
            <a:r>
              <a:rPr lang="es-ES" dirty="0" err="1"/>
              <a:t>the</a:t>
            </a:r>
            <a:r>
              <a:rPr lang="es-ES" dirty="0"/>
              <a:t> CV </a:t>
            </a:r>
            <a:r>
              <a:rPr lang="es-ES" dirty="0" err="1"/>
              <a:t>section</a:t>
            </a:r>
            <a:r>
              <a:rPr lang="es-ES" dirty="0"/>
              <a:t> </a:t>
            </a:r>
            <a:r>
              <a:rPr lang="es-ES" dirty="0" err="1"/>
              <a:t>by</a:t>
            </a:r>
            <a:r>
              <a:rPr lang="es-ES" dirty="0"/>
              <a:t> </a:t>
            </a:r>
            <a:r>
              <a:rPr lang="es-ES" dirty="0" err="1"/>
              <a:t>section</a:t>
            </a:r>
            <a:r>
              <a:rPr lang="es-ES" dirty="0"/>
              <a:t> and </a:t>
            </a:r>
            <a:r>
              <a:rPr lang="es-ES" dirty="0" err="1"/>
              <a:t>the</a:t>
            </a:r>
            <a:r>
              <a:rPr lang="es-ES" dirty="0"/>
              <a:t> LinkedIn </a:t>
            </a:r>
            <a:r>
              <a:rPr lang="es-ES" dirty="0" err="1"/>
              <a:t>section</a:t>
            </a:r>
            <a:r>
              <a:rPr lang="es-ES" dirty="0"/>
              <a:t> </a:t>
            </a:r>
            <a:r>
              <a:rPr lang="es-ES" dirty="0" err="1"/>
              <a:t>by</a:t>
            </a:r>
            <a:r>
              <a:rPr lang="es-ES" dirty="0"/>
              <a:t> </a:t>
            </a:r>
            <a:r>
              <a:rPr lang="es-ES" dirty="0" err="1"/>
              <a:t>section</a:t>
            </a:r>
            <a:r>
              <a:rPr lang="es-ES" dirty="0"/>
              <a:t>, and </a:t>
            </a:r>
            <a:r>
              <a:rPr lang="es-ES" dirty="0" err="1"/>
              <a:t>finally</a:t>
            </a:r>
            <a:r>
              <a:rPr lang="es-ES" dirty="0"/>
              <a:t> </a:t>
            </a:r>
            <a:r>
              <a:rPr lang="es-ES" dirty="0" err="1"/>
              <a:t>you</a:t>
            </a:r>
            <a:r>
              <a:rPr lang="es-ES" dirty="0"/>
              <a:t> </a:t>
            </a:r>
            <a:r>
              <a:rPr lang="es-ES" dirty="0" err="1"/>
              <a:t>will</a:t>
            </a:r>
            <a:r>
              <a:rPr lang="es-ES" dirty="0"/>
              <a:t> </a:t>
            </a:r>
            <a:r>
              <a:rPr lang="es-ES" dirty="0" err="1"/>
              <a:t>have</a:t>
            </a:r>
            <a:r>
              <a:rPr lang="es-ES" dirty="0"/>
              <a:t> time </a:t>
            </a:r>
            <a:r>
              <a:rPr lang="es-ES" dirty="0" err="1"/>
              <a:t>to</a:t>
            </a:r>
            <a:r>
              <a:rPr lang="es-ES" dirty="0"/>
              <a:t> test </a:t>
            </a:r>
            <a:r>
              <a:rPr lang="es-ES" dirty="0" err="1"/>
              <a:t>out</a:t>
            </a:r>
            <a:r>
              <a:rPr lang="es-ES" dirty="0"/>
              <a:t> </a:t>
            </a:r>
            <a:r>
              <a:rPr lang="es-ES" dirty="0" err="1"/>
              <a:t>your</a:t>
            </a:r>
            <a:r>
              <a:rPr lang="es-ES" dirty="0"/>
              <a:t> LinkedIn </a:t>
            </a:r>
            <a:r>
              <a:rPr lang="es-ES" dirty="0" err="1"/>
              <a:t>with</a:t>
            </a:r>
            <a:r>
              <a:rPr lang="es-ES" dirty="0"/>
              <a:t> </a:t>
            </a:r>
            <a:r>
              <a:rPr lang="es-ES" dirty="0" err="1"/>
              <a:t>an</a:t>
            </a:r>
            <a:r>
              <a:rPr lang="es-ES" dirty="0"/>
              <a:t> AI </a:t>
            </a:r>
            <a:r>
              <a:rPr lang="es-ES" dirty="0" err="1"/>
              <a:t>tool</a:t>
            </a:r>
            <a:r>
              <a:rPr lang="es-ES" dirty="0"/>
              <a:t> in </a:t>
            </a:r>
            <a:r>
              <a:rPr lang="es-ES" dirty="0" err="1"/>
              <a:t>the</a:t>
            </a:r>
            <a:r>
              <a:rPr lang="es-ES" dirty="0"/>
              <a:t> </a:t>
            </a:r>
            <a:r>
              <a:rPr lang="es-ES" dirty="0" err="1"/>
              <a:t>workbook</a:t>
            </a:r>
            <a:r>
              <a:rPr lang="es-ES" dirty="0"/>
              <a:t>. </a:t>
            </a:r>
            <a:endParaRPr dirty="0"/>
          </a:p>
        </p:txBody>
      </p:sp>
      <p:sp>
        <p:nvSpPr>
          <p:cNvPr id="261" name="Google Shape;2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the actual purpose of a CV?</a:t>
            </a:r>
          </a:p>
          <a:p>
            <a:r>
              <a:rPr lang="en-GB" dirty="0"/>
              <a:t>At its core, a CV is a calling card. Its job is to help someone quickly understand who you are, what you do, and where you create value. It is something you can use to apply to jobs, but also something you can share during a warm introduction, a referral, or when someone asks more about your background.</a:t>
            </a:r>
          </a:p>
          <a:p>
            <a:r>
              <a:rPr lang="en-GB" dirty="0"/>
              <a:t>I want to be very clear here: in my experience, and in line with what many experts observe, applications alone are not the best way to find a new job—especially for experienced professionals. The hiring market has evolved dramatically. Globalization, ATS systems, remote hiring, and increased competition have changed the way recruitment works. So while your CV matters, we should place it in the right context.</a:t>
            </a:r>
          </a:p>
          <a:p>
            <a:r>
              <a:rPr lang="en-GB" dirty="0"/>
              <a:t>A CV is best understood as a tool that supports your job search. It helps create credibility and clarity. But it is not the whole strategy.</a:t>
            </a:r>
          </a:p>
          <a:p>
            <a:endParaRPr lang="en-E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88300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CV tends to work best in situations where the hiring decision feels low-risk for the employer. For example, when you are early in your career, employers rely heavily on applications because junior hiring </a:t>
            </a:r>
            <a:r>
              <a:rPr lang="en-GB" dirty="0" err="1"/>
              <a:t>ismore</a:t>
            </a:r>
            <a:r>
              <a:rPr lang="en-GB" dirty="0"/>
              <a:t> structured and volume-driven.</a:t>
            </a:r>
          </a:p>
          <a:p>
            <a:endParaRPr lang="en-GB" dirty="0"/>
          </a:p>
          <a:p>
            <a:r>
              <a:rPr lang="en-GB" dirty="0"/>
              <a:t>CVs also work well when you are applying for roles that are very similar to what you have already done—in the same sector and often in the same country. That makes sense because hiring decisions are still heavily grounded in past experience. Employers will trust what feels familiar.</a:t>
            </a:r>
          </a:p>
          <a:p>
            <a:endParaRPr lang="en-GB" dirty="0"/>
          </a:p>
          <a:p>
            <a:r>
              <a:rPr lang="en-GB" dirty="0"/>
              <a:t>And this brings us to a very important concept: hiring is fundamentally risk-averse. Employers are constantly trying to reduce uncertainty. If your profile looks like someone who has already succeeded in the same environment, the CV works much better.</a:t>
            </a:r>
          </a:p>
          <a:p>
            <a:endParaRPr lang="en-GB" dirty="0"/>
          </a:p>
          <a:p>
            <a:r>
              <a:rPr lang="en-GB" dirty="0"/>
              <a:t>Some markets are more open to non-linear transitions—Canada is often a good example. Others like Europe are more traditional and conservative. </a:t>
            </a:r>
          </a:p>
          <a:p>
            <a:endParaRPr lang="en-ES" dirty="0"/>
          </a:p>
          <a:p>
            <a:r>
              <a:rPr lang="en-GB" dirty="0"/>
              <a:t>If you are deviating significantly from your previous path, the CV alone is much less effective, </a:t>
            </a:r>
            <a:r>
              <a:rPr lang="en-GB" dirty="0" err="1"/>
              <a:t>becuase</a:t>
            </a:r>
            <a:r>
              <a:rPr lang="en-GB" dirty="0"/>
              <a:t> your experience may be very valuable, but it is not immediately legible.</a:t>
            </a:r>
          </a:p>
          <a:p>
            <a:endParaRPr lang="en-GB" dirty="0"/>
          </a:p>
          <a:p>
            <a:r>
              <a:rPr lang="en-GB" dirty="0"/>
              <a:t>That is why I recommend having a strong CV that you can confidently share when asked, but to invest on a a structured job search strategy, just like we covered yesterday. </a:t>
            </a:r>
          </a:p>
          <a:p>
            <a:endParaRPr lang="en-GB" dirty="0"/>
          </a:p>
          <a:p>
            <a:r>
              <a:rPr lang="en-GB" dirty="0"/>
              <a:t> </a:t>
            </a:r>
            <a:endParaRPr lang="en-E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4678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88F56-52B6-AFB3-2957-EB90F94B7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383F7-BB51-E364-DEC8-2161E18990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BCDDC-90A4-B816-36C2-226A0A054806}"/>
              </a:ext>
            </a:extLst>
          </p:cNvPr>
          <p:cNvSpPr>
            <a:spLocks noGrp="1"/>
          </p:cNvSpPr>
          <p:nvPr>
            <p:ph type="body" idx="1"/>
          </p:nvPr>
        </p:nvSpPr>
        <p:spPr/>
        <p:txBody>
          <a:bodyPr/>
          <a:lstStyle/>
          <a:p>
            <a:r>
              <a:rPr lang="en-GB" dirty="0"/>
              <a:t>To understand the real role of a CV, it helps to understand how recruitment processes actually work in practice.</a:t>
            </a:r>
          </a:p>
          <a:p>
            <a:r>
              <a:rPr lang="en-ES" dirty="0"/>
              <a:t>This is the picture I had in mind when I first sent out my CV back in the day. I always imaged someone older and wiser, reading my CV attentively and figuring out how and where they would be using my impressive talents. In reality it´s more like this guy, you´re sending out resumes that are not what they´re looking for. At least in the cartoon the lady is getting an interview. Ok, jokes aside. </a:t>
            </a:r>
          </a:p>
        </p:txBody>
      </p:sp>
      <p:sp>
        <p:nvSpPr>
          <p:cNvPr id="4" name="Slide Number Placeholder 3">
            <a:extLst>
              <a:ext uri="{FF2B5EF4-FFF2-40B4-BE49-F238E27FC236}">
                <a16:creationId xmlns:a16="http://schemas.microsoft.com/office/drawing/2014/main" id="{D7F0D985-F080-CA10-7786-68E90C4FD3B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9774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5"/>
        <p:cNvGrpSpPr/>
        <p:nvPr/>
      </p:nvGrpSpPr>
      <p:grpSpPr>
        <a:xfrm>
          <a:off x="0" y="0"/>
          <a:ext cx="0" cy="0"/>
          <a:chOff x="0" y="0"/>
          <a:chExt cx="0" cy="0"/>
        </a:xfrm>
      </p:grpSpPr>
      <p:sp>
        <p:nvSpPr>
          <p:cNvPr id="156" name="Google Shape;156;p45"/>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45"/>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58" name="Google Shape;158;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7"/>
        <p:cNvGrpSpPr/>
        <p:nvPr/>
      </p:nvGrpSpPr>
      <p:grpSpPr>
        <a:xfrm>
          <a:off x="0" y="0"/>
          <a:ext cx="0" cy="0"/>
          <a:chOff x="0" y="0"/>
          <a:chExt cx="0" cy="0"/>
        </a:xfrm>
      </p:grpSpPr>
      <p:sp>
        <p:nvSpPr>
          <p:cNvPr id="168" name="Google Shape;168;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7"/>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70" name="Google Shape;170;p47"/>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71" name="Google Shape;171;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3"/>
        <p:cNvGrpSpPr/>
        <p:nvPr/>
      </p:nvGrpSpPr>
      <p:grpSpPr>
        <a:xfrm>
          <a:off x="0" y="0"/>
          <a:ext cx="0" cy="0"/>
          <a:chOff x="0" y="0"/>
          <a:chExt cx="0" cy="0"/>
        </a:xfrm>
      </p:grpSpPr>
      <p:sp>
        <p:nvSpPr>
          <p:cNvPr id="184" name="Google Shape;184;p4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4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4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FULL IMAGE + TEXT BOX">
  <p:cSld name="FULL IMAGE + TEXT BOX">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42"/>
          <p:cNvSpPr>
            <a:spLocks noGrp="1"/>
          </p:cNvSpPr>
          <p:nvPr>
            <p:ph type="pic" idx="2"/>
          </p:nvPr>
        </p:nvSpPr>
        <p:spPr>
          <a:xfrm>
            <a:off x="0" y="11875"/>
            <a:ext cx="12192000" cy="6170264"/>
          </a:xfrm>
          <a:prstGeom prst="rect">
            <a:avLst/>
          </a:prstGeom>
          <a:noFill/>
          <a:ln>
            <a:noFill/>
          </a:ln>
        </p:spPr>
      </p:sp>
      <p:sp>
        <p:nvSpPr>
          <p:cNvPr id="72" name="Google Shape;72;p42"/>
          <p:cNvSpPr txBox="1">
            <a:spLocks noGrp="1"/>
          </p:cNvSpPr>
          <p:nvPr>
            <p:ph type="title"/>
          </p:nvPr>
        </p:nvSpPr>
        <p:spPr>
          <a:xfrm>
            <a:off x="0"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2"/>
          <p:cNvSpPr txBox="1">
            <a:spLocks noGrp="1"/>
          </p:cNvSpPr>
          <p:nvPr>
            <p:ph type="body" idx="1"/>
          </p:nvPr>
        </p:nvSpPr>
        <p:spPr>
          <a:xfrm>
            <a:off x="0"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9921331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74"/>
        <p:cNvGrpSpPr/>
        <p:nvPr/>
      </p:nvGrpSpPr>
      <p:grpSpPr>
        <a:xfrm>
          <a:off x="0" y="0"/>
          <a:ext cx="0" cy="0"/>
          <a:chOff x="0" y="0"/>
          <a:chExt cx="0" cy="0"/>
        </a:xfrm>
      </p:grpSpPr>
      <p:pic>
        <p:nvPicPr>
          <p:cNvPr id="75" name="Google Shape;75;p67"/>
          <p:cNvPicPr preferRelativeResize="0"/>
          <p:nvPr/>
        </p:nvPicPr>
        <p:blipFill rotWithShape="1">
          <a:blip r:embed="rId3">
            <a:alphaModFix/>
          </a:blip>
          <a:srcRect/>
          <a:stretch/>
        </p:blipFill>
        <p:spPr>
          <a:xfrm>
            <a:off x="5013066" y="5938861"/>
            <a:ext cx="2165867" cy="526784"/>
          </a:xfrm>
          <a:prstGeom prst="rect">
            <a:avLst/>
          </a:prstGeom>
          <a:noFill/>
          <a:ln>
            <a:noFill/>
          </a:ln>
        </p:spPr>
      </p:pic>
      <p:sp>
        <p:nvSpPr>
          <p:cNvPr id="76" name="Google Shape;76;p67"/>
          <p:cNvSpPr txBox="1">
            <a:spLocks noGrp="1"/>
          </p:cNvSpPr>
          <p:nvPr>
            <p:ph type="title"/>
          </p:nvPr>
        </p:nvSpPr>
        <p:spPr>
          <a:xfrm>
            <a:off x="1111146" y="1031563"/>
            <a:ext cx="9969708"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67"/>
          <p:cNvSpPr txBox="1">
            <a:spLocks noGrp="1"/>
          </p:cNvSpPr>
          <p:nvPr>
            <p:ph type="body" idx="1"/>
          </p:nvPr>
        </p:nvSpPr>
        <p:spPr>
          <a:xfrm>
            <a:off x="1111146" y="2357126"/>
            <a:ext cx="9969708"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i="1">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50417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p68"/>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80" name="Google Shape;80;p68"/>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8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06297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83"/>
        <p:cNvGrpSpPr/>
        <p:nvPr/>
      </p:nvGrpSpPr>
      <p:grpSpPr>
        <a:xfrm>
          <a:off x="0" y="0"/>
          <a:ext cx="0" cy="0"/>
          <a:chOff x="0" y="0"/>
          <a:chExt cx="0" cy="0"/>
        </a:xfrm>
      </p:grpSpPr>
      <p:sp>
        <p:nvSpPr>
          <p:cNvPr id="84" name="Google Shape;84;p6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86" name="Google Shape;86;p69"/>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300923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87"/>
        <p:cNvGrpSpPr/>
        <p:nvPr/>
      </p:nvGrpSpPr>
      <p:grpSpPr>
        <a:xfrm>
          <a:off x="0" y="0"/>
          <a:ext cx="0" cy="0"/>
          <a:chOff x="0" y="0"/>
          <a:chExt cx="0" cy="0"/>
        </a:xfrm>
      </p:grpSpPr>
      <p:sp>
        <p:nvSpPr>
          <p:cNvPr id="88" name="Google Shape;88;p7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70"/>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0" name="Google Shape;90;p70"/>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70"/>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p70"/>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3" name="Google Shape;93;p7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271991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94"/>
        <p:cNvGrpSpPr/>
        <p:nvPr/>
      </p:nvGrpSpPr>
      <p:grpSpPr>
        <a:xfrm>
          <a:off x="0" y="0"/>
          <a:ext cx="0" cy="0"/>
          <a:chOff x="0" y="0"/>
          <a:chExt cx="0" cy="0"/>
        </a:xfrm>
      </p:grpSpPr>
      <p:sp>
        <p:nvSpPr>
          <p:cNvPr id="95" name="Google Shape;95;p7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71"/>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71"/>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8" name="Google Shape;98;p7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999076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99"/>
        <p:cNvGrpSpPr/>
        <p:nvPr/>
      </p:nvGrpSpPr>
      <p:grpSpPr>
        <a:xfrm>
          <a:off x="0" y="0"/>
          <a:ext cx="0" cy="0"/>
          <a:chOff x="0" y="0"/>
          <a:chExt cx="0" cy="0"/>
        </a:xfrm>
      </p:grpSpPr>
      <p:sp>
        <p:nvSpPr>
          <p:cNvPr id="100" name="Google Shape;100;p72"/>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72"/>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 name="Google Shape;102;p7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712322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103"/>
        <p:cNvGrpSpPr/>
        <p:nvPr/>
      </p:nvGrpSpPr>
      <p:grpSpPr>
        <a:xfrm>
          <a:off x="0" y="0"/>
          <a:ext cx="0" cy="0"/>
          <a:chOff x="0" y="0"/>
          <a:chExt cx="0" cy="0"/>
        </a:xfrm>
      </p:grpSpPr>
      <p:sp>
        <p:nvSpPr>
          <p:cNvPr id="104" name="Google Shape;104;p73"/>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73"/>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 name="Google Shape;106;p7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630621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107"/>
        <p:cNvGrpSpPr/>
        <p:nvPr/>
      </p:nvGrpSpPr>
      <p:grpSpPr>
        <a:xfrm>
          <a:off x="0" y="0"/>
          <a:ext cx="0" cy="0"/>
          <a:chOff x="0" y="0"/>
          <a:chExt cx="0" cy="0"/>
        </a:xfrm>
      </p:grpSpPr>
      <p:sp>
        <p:nvSpPr>
          <p:cNvPr id="108" name="Google Shape;108;p74"/>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74"/>
          <p:cNvSpPr>
            <a:spLocks noGrp="1"/>
          </p:cNvSpPr>
          <p:nvPr>
            <p:ph type="pic" idx="2"/>
          </p:nvPr>
        </p:nvSpPr>
        <p:spPr>
          <a:xfrm>
            <a:off x="839788" y="2266251"/>
            <a:ext cx="3265073" cy="2204040"/>
          </a:xfrm>
          <a:prstGeom prst="rect">
            <a:avLst/>
          </a:prstGeom>
          <a:noFill/>
          <a:ln>
            <a:noFill/>
          </a:ln>
        </p:spPr>
      </p:sp>
      <p:sp>
        <p:nvSpPr>
          <p:cNvPr id="110" name="Google Shape;110;p74"/>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 name="Google Shape;111;p74"/>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74"/>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74"/>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4" name="Google Shape;114;p74"/>
          <p:cNvSpPr>
            <a:spLocks noGrp="1"/>
          </p:cNvSpPr>
          <p:nvPr>
            <p:ph type="pic" idx="6"/>
          </p:nvPr>
        </p:nvSpPr>
        <p:spPr>
          <a:xfrm>
            <a:off x="8230241" y="2266251"/>
            <a:ext cx="3265073" cy="2204040"/>
          </a:xfrm>
          <a:prstGeom prst="rect">
            <a:avLst/>
          </a:prstGeom>
          <a:noFill/>
          <a:ln>
            <a:noFill/>
          </a:ln>
        </p:spPr>
      </p:sp>
      <p:sp>
        <p:nvSpPr>
          <p:cNvPr id="115" name="Google Shape;115;p74"/>
          <p:cNvSpPr>
            <a:spLocks noGrp="1"/>
          </p:cNvSpPr>
          <p:nvPr>
            <p:ph type="pic" idx="7"/>
          </p:nvPr>
        </p:nvSpPr>
        <p:spPr>
          <a:xfrm>
            <a:off x="4535014" y="2266251"/>
            <a:ext cx="3265073" cy="2204040"/>
          </a:xfrm>
          <a:prstGeom prst="rect">
            <a:avLst/>
          </a:prstGeom>
          <a:noFill/>
          <a:ln>
            <a:noFill/>
          </a:ln>
        </p:spPr>
      </p:sp>
      <p:pic>
        <p:nvPicPr>
          <p:cNvPr id="116" name="Google Shape;116;p7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268238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117"/>
        <p:cNvGrpSpPr/>
        <p:nvPr/>
      </p:nvGrpSpPr>
      <p:grpSpPr>
        <a:xfrm>
          <a:off x="0" y="0"/>
          <a:ext cx="0" cy="0"/>
          <a:chOff x="0" y="0"/>
          <a:chExt cx="0" cy="0"/>
        </a:xfrm>
      </p:grpSpPr>
      <p:sp>
        <p:nvSpPr>
          <p:cNvPr id="118" name="Google Shape;118;p75"/>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75"/>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75"/>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1" name="Google Shape;121;p7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6333667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FULL IMAGE + TEXT BOX 2">
  <p:cSld name="FULL IMAGE + TEXT BOX 2">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76"/>
          <p:cNvSpPr>
            <a:spLocks noGrp="1"/>
          </p:cNvSpPr>
          <p:nvPr>
            <p:ph type="pic" idx="2"/>
          </p:nvPr>
        </p:nvSpPr>
        <p:spPr>
          <a:xfrm>
            <a:off x="0" y="0"/>
            <a:ext cx="12192000" cy="6182139"/>
          </a:xfrm>
          <a:prstGeom prst="rect">
            <a:avLst/>
          </a:prstGeom>
          <a:noFill/>
          <a:ln>
            <a:noFill/>
          </a:ln>
        </p:spPr>
      </p:sp>
      <p:sp>
        <p:nvSpPr>
          <p:cNvPr id="124" name="Google Shape;124;p76"/>
          <p:cNvSpPr txBox="1">
            <a:spLocks noGrp="1"/>
          </p:cNvSpPr>
          <p:nvPr>
            <p:ph type="title"/>
          </p:nvPr>
        </p:nvSpPr>
        <p:spPr>
          <a:xfrm>
            <a:off x="8816626" y="0"/>
            <a:ext cx="3375374" cy="1530625"/>
          </a:xfrm>
          <a:prstGeom prst="rect">
            <a:avLst/>
          </a:prstGeom>
          <a:solidFill>
            <a:srgbClr val="00196D">
              <a:alpha val="69803"/>
            </a:srgbClr>
          </a:solidFill>
          <a:ln>
            <a:noFill/>
          </a:ln>
        </p:spPr>
        <p:txBody>
          <a:bodyPr spcFirstLastPara="1" wrap="square" lIns="288000" tIns="288000" rIns="288000" bIns="288000" anchor="ctr" anchorCtr="0">
            <a:normAutofit/>
          </a:bodyPr>
          <a:lstStyle>
            <a:lvl1pPr lvl="0" algn="l">
              <a:lnSpc>
                <a:spcPct val="90000"/>
              </a:lnSpc>
              <a:spcBef>
                <a:spcPts val="0"/>
              </a:spcBef>
              <a:spcAft>
                <a:spcPts val="0"/>
              </a:spcAft>
              <a:buClr>
                <a:schemeClr val="lt1"/>
              </a:buClr>
              <a:buSzPts val="3200"/>
              <a:buFont typeface="Gill Sans"/>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76"/>
          <p:cNvSpPr txBox="1">
            <a:spLocks noGrp="1"/>
          </p:cNvSpPr>
          <p:nvPr>
            <p:ph type="body" idx="1"/>
          </p:nvPr>
        </p:nvSpPr>
        <p:spPr>
          <a:xfrm>
            <a:off x="8816626" y="1530626"/>
            <a:ext cx="3375374" cy="4651513"/>
          </a:xfrm>
          <a:prstGeom prst="rect">
            <a:avLst/>
          </a:prstGeom>
          <a:solidFill>
            <a:srgbClr val="00196D">
              <a:alpha val="69803"/>
            </a:srgbClr>
          </a:solidFill>
          <a:ln>
            <a:noFill/>
          </a:ln>
        </p:spPr>
        <p:txBody>
          <a:bodyPr spcFirstLastPara="1" wrap="square" lIns="288000" tIns="288000" rIns="288000" bIns="288000" anchor="t" anchorCtr="0">
            <a:normAutofit/>
          </a:bodyPr>
          <a:lstStyle>
            <a:lvl1pPr marL="457200" lvl="0" indent="-228600" algn="l">
              <a:lnSpc>
                <a:spcPct val="90000"/>
              </a:lnSpc>
              <a:spcBef>
                <a:spcPts val="1000"/>
              </a:spcBef>
              <a:spcAft>
                <a:spcPts val="0"/>
              </a:spcAft>
              <a:buClr>
                <a:schemeClr val="lt1"/>
              </a:buClr>
              <a:buSzPts val="2000"/>
              <a:buNone/>
              <a:defRPr sz="200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126" name="Google Shape;126;p76"/>
          <p:cNvPicPr preferRelativeResize="0"/>
          <p:nvPr/>
        </p:nvPicPr>
        <p:blipFill rotWithShape="1">
          <a:blip r:embed="rId3">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696973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EMPTY SLIDE" type="blank">
  <p:cSld name="EMPTY SLIDE">
    <p:spTree>
      <p:nvGrpSpPr>
        <p:cNvPr id="1" name="Shape 127"/>
        <p:cNvGrpSpPr/>
        <p:nvPr/>
      </p:nvGrpSpPr>
      <p:grpSpPr>
        <a:xfrm>
          <a:off x="0" y="0"/>
          <a:ext cx="0" cy="0"/>
          <a:chOff x="0" y="0"/>
          <a:chExt cx="0" cy="0"/>
        </a:xfrm>
      </p:grpSpPr>
      <p:pic>
        <p:nvPicPr>
          <p:cNvPr id="128" name="Google Shape;128;p77"/>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452608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9"/>
        <p:cNvGrpSpPr/>
        <p:nvPr/>
      </p:nvGrpSpPr>
      <p:grpSpPr>
        <a:xfrm>
          <a:off x="0" y="0"/>
          <a:ext cx="0" cy="0"/>
          <a:chOff x="0" y="0"/>
          <a:chExt cx="0" cy="0"/>
        </a:xfrm>
      </p:grpSpPr>
    </p:spTree>
    <p:extLst>
      <p:ext uri="{BB962C8B-B14F-4D97-AF65-F5344CB8AC3E}">
        <p14:creationId xmlns:p14="http://schemas.microsoft.com/office/powerpoint/2010/main" val="58972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6"/>
        <p:cNvGrpSpPr/>
        <p:nvPr/>
      </p:nvGrpSpPr>
      <p:grpSpPr>
        <a:xfrm>
          <a:off x="0" y="0"/>
          <a:ext cx="0" cy="0"/>
          <a:chOff x="0" y="0"/>
          <a:chExt cx="0" cy="0"/>
        </a:xfrm>
      </p:grpSpPr>
      <p:sp>
        <p:nvSpPr>
          <p:cNvPr id="137" name="Google Shape;137;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8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39" name="Google Shape;139;p8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140" name="Google Shape;140;p8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1" name="Google Shape;141;p8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2" name="Google Shape;142;p8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Gill Sans"/>
                <a:ea typeface="Gill Sans"/>
                <a:cs typeface="Gill Sans"/>
                <a:sym typeface="Gill Sans"/>
              </a:defRPr>
            </a:lvl1pPr>
            <a:lvl2pPr marL="0" marR="0" lvl="1" indent="0" algn="l" rtl="0">
              <a:spcBef>
                <a:spcPts val="0"/>
              </a:spcBef>
              <a:buNone/>
              <a:defRPr sz="1800">
                <a:solidFill>
                  <a:schemeClr val="dk1"/>
                </a:solidFill>
                <a:latin typeface="Gill Sans"/>
                <a:ea typeface="Gill Sans"/>
                <a:cs typeface="Gill Sans"/>
                <a:sym typeface="Gill Sans"/>
              </a:defRPr>
            </a:lvl2pPr>
            <a:lvl3pPr marL="0" marR="0" lvl="2" indent="0" algn="l" rtl="0">
              <a:spcBef>
                <a:spcPts val="0"/>
              </a:spcBef>
              <a:buNone/>
              <a:defRPr sz="1800">
                <a:solidFill>
                  <a:schemeClr val="dk1"/>
                </a:solidFill>
                <a:latin typeface="Gill Sans"/>
                <a:ea typeface="Gill Sans"/>
                <a:cs typeface="Gill Sans"/>
                <a:sym typeface="Gill Sans"/>
              </a:defRPr>
            </a:lvl3pPr>
            <a:lvl4pPr marL="0" marR="0" lvl="3" indent="0" algn="l" rtl="0">
              <a:spcBef>
                <a:spcPts val="0"/>
              </a:spcBef>
              <a:buNone/>
              <a:defRPr sz="1800">
                <a:solidFill>
                  <a:schemeClr val="dk1"/>
                </a:solidFill>
                <a:latin typeface="Gill Sans"/>
                <a:ea typeface="Gill Sans"/>
                <a:cs typeface="Gill Sans"/>
                <a:sym typeface="Gill Sans"/>
              </a:defRPr>
            </a:lvl4pPr>
            <a:lvl5pPr marL="0" marR="0" lvl="4" indent="0" algn="l" rtl="0">
              <a:spcBef>
                <a:spcPts val="0"/>
              </a:spcBef>
              <a:buNone/>
              <a:defRPr sz="1800">
                <a:solidFill>
                  <a:schemeClr val="dk1"/>
                </a:solidFill>
                <a:latin typeface="Gill Sans"/>
                <a:ea typeface="Gill Sans"/>
                <a:cs typeface="Gill Sans"/>
                <a:sym typeface="Gill Sans"/>
              </a:defRPr>
            </a:lvl5pPr>
            <a:lvl6pPr marL="0" marR="0" lvl="5" indent="0" algn="l" rtl="0">
              <a:spcBef>
                <a:spcPts val="0"/>
              </a:spcBef>
              <a:buNone/>
              <a:defRPr sz="1800">
                <a:solidFill>
                  <a:schemeClr val="dk1"/>
                </a:solidFill>
                <a:latin typeface="Gill Sans"/>
                <a:ea typeface="Gill Sans"/>
                <a:cs typeface="Gill Sans"/>
                <a:sym typeface="Gill Sans"/>
              </a:defRPr>
            </a:lvl6pPr>
            <a:lvl7pPr marL="0" marR="0" lvl="6" indent="0" algn="l" rtl="0">
              <a:spcBef>
                <a:spcPts val="0"/>
              </a:spcBef>
              <a:buNone/>
              <a:defRPr sz="1800">
                <a:solidFill>
                  <a:schemeClr val="dk1"/>
                </a:solidFill>
                <a:latin typeface="Gill Sans"/>
                <a:ea typeface="Gill Sans"/>
                <a:cs typeface="Gill Sans"/>
                <a:sym typeface="Gill Sans"/>
              </a:defRPr>
            </a:lvl7pPr>
            <a:lvl8pPr marL="0" marR="0" lvl="7" indent="0" algn="l" rtl="0">
              <a:spcBef>
                <a:spcPts val="0"/>
              </a:spcBef>
              <a:buNone/>
              <a:defRPr sz="1800">
                <a:solidFill>
                  <a:schemeClr val="dk1"/>
                </a:solidFill>
                <a:latin typeface="Gill Sans"/>
                <a:ea typeface="Gill Sans"/>
                <a:cs typeface="Gill Sans"/>
                <a:sym typeface="Gill Sans"/>
              </a:defRPr>
            </a:lvl8pPr>
            <a:lvl9pPr marL="0" marR="0" lvl="8" indent="0" algn="l" rtl="0">
              <a:spcBef>
                <a:spcPts val="0"/>
              </a:spcBef>
              <a:buNone/>
              <a:defRPr sz="1800">
                <a:solidFill>
                  <a:schemeClr val="dk1"/>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703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extLst>
      <p:ext uri="{BB962C8B-B14F-4D97-AF65-F5344CB8AC3E}">
        <p14:creationId xmlns:p14="http://schemas.microsoft.com/office/powerpoint/2010/main" val="1830313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VER">
  <p:cSld name="COVER">
    <p:bg>
      <p:bgPr>
        <a:blipFill>
          <a:blip r:embed="rId2">
            <a:alphaModFix/>
          </a:blip>
          <a:stretch>
            <a:fillRect/>
          </a:stretch>
        </a:blipFill>
        <a:effectLst/>
      </p:bgPr>
    </p:bg>
    <p:spTree>
      <p:nvGrpSpPr>
        <p:cNvPr id="1" name="Shape 13"/>
        <p:cNvGrpSpPr/>
        <p:nvPr/>
      </p:nvGrpSpPr>
      <p:grpSpPr>
        <a:xfrm>
          <a:off x="0" y="0"/>
          <a:ext cx="0" cy="0"/>
          <a:chOff x="0" y="0"/>
          <a:chExt cx="0" cy="0"/>
        </a:xfrm>
      </p:grpSpPr>
      <p:pic>
        <p:nvPicPr>
          <p:cNvPr id="14" name="Google Shape;14;p56"/>
          <p:cNvPicPr preferRelativeResize="0"/>
          <p:nvPr/>
        </p:nvPicPr>
        <p:blipFill rotWithShape="1">
          <a:blip r:embed="rId3">
            <a:alphaModFix/>
          </a:blip>
          <a:srcRect/>
          <a:stretch/>
        </p:blipFill>
        <p:spPr>
          <a:xfrm>
            <a:off x="5013066" y="6043636"/>
            <a:ext cx="2165867" cy="526784"/>
          </a:xfrm>
          <a:prstGeom prst="rect">
            <a:avLst/>
          </a:prstGeom>
          <a:noFill/>
          <a:ln>
            <a:noFill/>
          </a:ln>
        </p:spPr>
      </p:pic>
      <p:sp>
        <p:nvSpPr>
          <p:cNvPr id="15" name="Google Shape;15;p56"/>
          <p:cNvSpPr txBox="1">
            <a:spLocks noGrp="1"/>
          </p:cNvSpPr>
          <p:nvPr>
            <p:ph type="title"/>
          </p:nvPr>
        </p:nvSpPr>
        <p:spPr>
          <a:xfrm>
            <a:off x="1111146" y="1230563"/>
            <a:ext cx="9969708" cy="927562"/>
          </a:xfrm>
          <a:prstGeom prst="rect">
            <a:avLst/>
          </a:prstGeom>
          <a:noFill/>
          <a:ln>
            <a:noFill/>
          </a:ln>
        </p:spPr>
        <p:txBody>
          <a:bodyPr spcFirstLastPara="1" wrap="square" lIns="91425" tIns="45700" rIns="91425" bIns="45700" anchor="ctr" anchorCtr="0">
            <a:spAutoFit/>
          </a:bodyPr>
          <a:lstStyle>
            <a:lvl1pPr lvl="0" algn="ctr">
              <a:lnSpc>
                <a:spcPct val="90000"/>
              </a:lnSpc>
              <a:spcBef>
                <a:spcPts val="0"/>
              </a:spcBef>
              <a:spcAft>
                <a:spcPts val="0"/>
              </a:spcAft>
              <a:buClr>
                <a:schemeClr val="lt1"/>
              </a:buClr>
              <a:buSzPts val="6000"/>
              <a:buFont typeface="Gill Sans"/>
              <a:buNone/>
              <a:defRPr sz="60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56"/>
          <p:cNvSpPr txBox="1">
            <a:spLocks noGrp="1"/>
          </p:cNvSpPr>
          <p:nvPr>
            <p:ph type="body" idx="1"/>
          </p:nvPr>
        </p:nvSpPr>
        <p:spPr>
          <a:xfrm>
            <a:off x="1111146" y="2357126"/>
            <a:ext cx="9969708" cy="370743"/>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chemeClr val="lt1"/>
              </a:buClr>
              <a:buSzPts val="2000"/>
              <a:buNone/>
              <a:defRPr sz="2000" i="0">
                <a:solidFill>
                  <a:schemeClr val="lt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1413510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17"/>
        <p:cNvGrpSpPr/>
        <p:nvPr/>
      </p:nvGrpSpPr>
      <p:grpSpPr>
        <a:xfrm>
          <a:off x="0" y="0"/>
          <a:ext cx="0" cy="0"/>
          <a:chOff x="0" y="0"/>
          <a:chExt cx="0" cy="0"/>
        </a:xfrm>
      </p:grpSpPr>
      <p:pic>
        <p:nvPicPr>
          <p:cNvPr id="18" name="Google Shape;18;p57"/>
          <p:cNvPicPr preferRelativeResize="0"/>
          <p:nvPr/>
        </p:nvPicPr>
        <p:blipFill rotWithShape="1">
          <a:blip r:embed="rId3">
            <a:alphaModFix/>
          </a:blip>
          <a:srcRect/>
          <a:stretch/>
        </p:blipFill>
        <p:spPr>
          <a:xfrm>
            <a:off x="5247371" y="6294329"/>
            <a:ext cx="1697258" cy="412809"/>
          </a:xfrm>
          <a:prstGeom prst="rect">
            <a:avLst/>
          </a:prstGeom>
          <a:noFill/>
          <a:ln>
            <a:noFill/>
          </a:ln>
        </p:spPr>
      </p:pic>
      <p:sp>
        <p:nvSpPr>
          <p:cNvPr id="19" name="Google Shape;19;p57"/>
          <p:cNvSpPr txBox="1">
            <a:spLocks noGrp="1"/>
          </p:cNvSpPr>
          <p:nvPr>
            <p:ph type="body" idx="1"/>
          </p:nvPr>
        </p:nvSpPr>
        <p:spPr>
          <a:xfrm>
            <a:off x="839788" y="2291938"/>
            <a:ext cx="5157787"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7"/>
          <p:cNvSpPr txBox="1">
            <a:spLocks noGrp="1"/>
          </p:cNvSpPr>
          <p:nvPr>
            <p:ph type="body" idx="2"/>
          </p:nvPr>
        </p:nvSpPr>
        <p:spPr>
          <a:xfrm>
            <a:off x="6172200" y="2291938"/>
            <a:ext cx="5183188" cy="3897725"/>
          </a:xfrm>
          <a:prstGeom prst="rect">
            <a:avLst/>
          </a:prstGeom>
          <a:noFill/>
          <a:ln>
            <a:noFill/>
          </a:ln>
        </p:spPr>
        <p:txBody>
          <a:bodyPr spcFirstLastPara="1" wrap="square" lIns="91425" tIns="45700" rIns="91425" bIns="45700" anchor="t" anchorCtr="0">
            <a:spAutoFit/>
          </a:bodyPr>
          <a:lstStyle>
            <a:lvl1pPr marL="457200" lvl="0" indent="-406400" algn="l">
              <a:lnSpc>
                <a:spcPct val="90000"/>
              </a:lnSpc>
              <a:spcBef>
                <a:spcPts val="1000"/>
              </a:spcBef>
              <a:spcAft>
                <a:spcPts val="0"/>
              </a:spcAft>
              <a:buClr>
                <a:schemeClr val="lt1"/>
              </a:buClr>
              <a:buSzPts val="2800"/>
              <a:buChar char="•"/>
              <a:defRPr>
                <a:solidFill>
                  <a:schemeClr val="lt1"/>
                </a:solidFill>
                <a:latin typeface="Gill Sans"/>
                <a:ea typeface="Gill Sans"/>
                <a:cs typeface="Gill Sans"/>
                <a:sym typeface="Gill Sans"/>
              </a:defRPr>
            </a:lvl1pPr>
            <a:lvl2pPr marL="914400" lvl="1" indent="-381000" algn="l">
              <a:lnSpc>
                <a:spcPct val="90000"/>
              </a:lnSpc>
              <a:spcBef>
                <a:spcPts val="500"/>
              </a:spcBef>
              <a:spcAft>
                <a:spcPts val="0"/>
              </a:spcAft>
              <a:buClr>
                <a:schemeClr val="lt1"/>
              </a:buClr>
              <a:buSzPts val="2400"/>
              <a:buChar char="•"/>
              <a:defRPr>
                <a:solidFill>
                  <a:schemeClr val="lt1"/>
                </a:solidFill>
                <a:latin typeface="Gill Sans"/>
                <a:ea typeface="Gill Sans"/>
                <a:cs typeface="Gill Sans"/>
                <a:sym typeface="Gill Sans"/>
              </a:defRPr>
            </a:lvl2pPr>
            <a:lvl3pPr marL="1371600" lvl="2" indent="-355600" algn="l">
              <a:lnSpc>
                <a:spcPct val="90000"/>
              </a:lnSpc>
              <a:spcBef>
                <a:spcPts val="500"/>
              </a:spcBef>
              <a:spcAft>
                <a:spcPts val="0"/>
              </a:spcAft>
              <a:buClr>
                <a:schemeClr val="lt1"/>
              </a:buClr>
              <a:buSzPts val="2000"/>
              <a:buChar char="•"/>
              <a:defRPr>
                <a:solidFill>
                  <a:schemeClr val="lt1"/>
                </a:solidFill>
                <a:latin typeface="Gill Sans"/>
                <a:ea typeface="Gill Sans"/>
                <a:cs typeface="Gill Sans"/>
                <a:sym typeface="Gill Sans"/>
              </a:defRPr>
            </a:lvl3pPr>
            <a:lvl4pPr marL="1828800" lvl="3"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4pPr>
            <a:lvl5pPr marL="2286000" lvl="4" indent="-342900" algn="l">
              <a:lnSpc>
                <a:spcPct val="90000"/>
              </a:lnSpc>
              <a:spcBef>
                <a:spcPts val="500"/>
              </a:spcBef>
              <a:spcAft>
                <a:spcPts val="0"/>
              </a:spcAft>
              <a:buClr>
                <a:schemeClr val="lt1"/>
              </a:buClr>
              <a:buSzPts val="1800"/>
              <a:buChar char="•"/>
              <a:defRPr>
                <a:solidFill>
                  <a:schemeClr val="lt1"/>
                </a:solidFill>
                <a:latin typeface="Gill Sans"/>
                <a:ea typeface="Gill Sans"/>
                <a:cs typeface="Gill Sans"/>
                <a:sym typeface="Gill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chemeClr val="lt1"/>
              </a:buClr>
              <a:buSzPts val="4000"/>
              <a:buFont typeface="Gill Sans"/>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685892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MPTY SLIDE">
  <p:cSld name="EMPTY SLIDE">
    <p:spTree>
      <p:nvGrpSpPr>
        <p:cNvPr id="1" name="Shape 22"/>
        <p:cNvGrpSpPr/>
        <p:nvPr/>
      </p:nvGrpSpPr>
      <p:grpSpPr>
        <a:xfrm>
          <a:off x="0" y="0"/>
          <a:ext cx="0" cy="0"/>
          <a:chOff x="0" y="0"/>
          <a:chExt cx="0" cy="0"/>
        </a:xfrm>
      </p:grpSpPr>
      <p:pic>
        <p:nvPicPr>
          <p:cNvPr id="23" name="Google Shape;23;p58"/>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4089845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41326876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36826539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492803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17854320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8520944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48"/>
        <p:cNvGrpSpPr/>
        <p:nvPr/>
      </p:nvGrpSpPr>
      <p:grpSpPr>
        <a:xfrm>
          <a:off x="0" y="0"/>
          <a:ext cx="0" cy="0"/>
          <a:chOff x="0" y="0"/>
          <a:chExt cx="0" cy="0"/>
        </a:xfrm>
      </p:grpSpPr>
      <p:sp>
        <p:nvSpPr>
          <p:cNvPr id="49" name="Google Shape;49;p64"/>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4"/>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 name="Google Shape;51;p64"/>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6456841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IMAGES 3 COLOMNS">
  <p:cSld name="TITLE + IMAGES 3 COLOMNS">
    <p:spTree>
      <p:nvGrpSpPr>
        <p:cNvPr id="1" name="Shape 52"/>
        <p:cNvGrpSpPr/>
        <p:nvPr/>
      </p:nvGrpSpPr>
      <p:grpSpPr>
        <a:xfrm>
          <a:off x="0" y="0"/>
          <a:ext cx="0" cy="0"/>
          <a:chOff x="0" y="0"/>
          <a:chExt cx="0" cy="0"/>
        </a:xfrm>
      </p:grpSpPr>
      <p:sp>
        <p:nvSpPr>
          <p:cNvPr id="53" name="Google Shape;53;p65"/>
          <p:cNvSpPr txBox="1">
            <a:spLocks noGrp="1"/>
          </p:cNvSpPr>
          <p:nvPr>
            <p:ph type="title"/>
          </p:nvPr>
        </p:nvSpPr>
        <p:spPr>
          <a:xfrm>
            <a:off x="839788" y="581890"/>
            <a:ext cx="10655526" cy="486889"/>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33A0"/>
              </a:buClr>
              <a:buSzPts val="3600"/>
              <a:buFont typeface="Gill Sans"/>
              <a:buNone/>
              <a:defRPr sz="36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5"/>
          <p:cNvSpPr>
            <a:spLocks noGrp="1"/>
          </p:cNvSpPr>
          <p:nvPr>
            <p:ph type="pic" idx="2"/>
          </p:nvPr>
        </p:nvSpPr>
        <p:spPr>
          <a:xfrm>
            <a:off x="839788" y="2266251"/>
            <a:ext cx="3265073" cy="2204040"/>
          </a:xfrm>
          <a:prstGeom prst="rect">
            <a:avLst/>
          </a:prstGeom>
          <a:noFill/>
          <a:ln>
            <a:noFill/>
          </a:ln>
        </p:spPr>
      </p:sp>
      <p:sp>
        <p:nvSpPr>
          <p:cNvPr id="55" name="Google Shape;55;p65"/>
          <p:cNvSpPr txBox="1">
            <a:spLocks noGrp="1"/>
          </p:cNvSpPr>
          <p:nvPr>
            <p:ph type="body" idx="1"/>
          </p:nvPr>
        </p:nvSpPr>
        <p:spPr>
          <a:xfrm>
            <a:off x="839788"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65"/>
          <p:cNvSpPr txBox="1">
            <a:spLocks noGrp="1"/>
          </p:cNvSpPr>
          <p:nvPr>
            <p:ph type="body" idx="3"/>
          </p:nvPr>
        </p:nvSpPr>
        <p:spPr>
          <a:xfrm>
            <a:off x="839788" y="1071356"/>
            <a:ext cx="10655526" cy="567439"/>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65"/>
          <p:cNvSpPr txBox="1">
            <a:spLocks noGrp="1"/>
          </p:cNvSpPr>
          <p:nvPr>
            <p:ph type="body" idx="4"/>
          </p:nvPr>
        </p:nvSpPr>
        <p:spPr>
          <a:xfrm>
            <a:off x="4535014" y="4719150"/>
            <a:ext cx="3265073"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5"/>
          <p:cNvSpPr txBox="1">
            <a:spLocks noGrp="1"/>
          </p:cNvSpPr>
          <p:nvPr>
            <p:ph type="body" idx="5"/>
          </p:nvPr>
        </p:nvSpPr>
        <p:spPr>
          <a:xfrm>
            <a:off x="8230240" y="4719150"/>
            <a:ext cx="3336327" cy="10357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65"/>
          <p:cNvSpPr>
            <a:spLocks noGrp="1"/>
          </p:cNvSpPr>
          <p:nvPr>
            <p:ph type="pic" idx="6"/>
          </p:nvPr>
        </p:nvSpPr>
        <p:spPr>
          <a:xfrm>
            <a:off x="8230241" y="2266251"/>
            <a:ext cx="3265073" cy="2204040"/>
          </a:xfrm>
          <a:prstGeom prst="rect">
            <a:avLst/>
          </a:prstGeom>
          <a:noFill/>
          <a:ln>
            <a:noFill/>
          </a:ln>
        </p:spPr>
      </p:sp>
      <p:sp>
        <p:nvSpPr>
          <p:cNvPr id="60" name="Google Shape;60;p65"/>
          <p:cNvSpPr>
            <a:spLocks noGrp="1"/>
          </p:cNvSpPr>
          <p:nvPr>
            <p:ph type="pic" idx="7"/>
          </p:nvPr>
        </p:nvSpPr>
        <p:spPr>
          <a:xfrm>
            <a:off x="4535014" y="2266251"/>
            <a:ext cx="3265073" cy="2204040"/>
          </a:xfrm>
          <a:prstGeom prst="rect">
            <a:avLst/>
          </a:prstGeom>
          <a:noFill/>
          <a:ln>
            <a:noFill/>
          </a:ln>
        </p:spPr>
      </p:sp>
      <p:pic>
        <p:nvPicPr>
          <p:cNvPr id="61" name="Google Shape;61;p6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952100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TEXT INFOGRAPHIC/IMAGE">
  <p:cSld name="TITLE TEXT INFOGRAPHIC/IMAGE">
    <p:spTree>
      <p:nvGrpSpPr>
        <p:cNvPr id="1" name="Shape 62"/>
        <p:cNvGrpSpPr/>
        <p:nvPr/>
      </p:nvGrpSpPr>
      <p:grpSpPr>
        <a:xfrm>
          <a:off x="0" y="0"/>
          <a:ext cx="0" cy="0"/>
          <a:chOff x="0" y="0"/>
          <a:chExt cx="0" cy="0"/>
        </a:xfrm>
      </p:grpSpPr>
      <p:sp>
        <p:nvSpPr>
          <p:cNvPr id="63" name="Google Shape;63;p66"/>
          <p:cNvSpPr txBox="1">
            <a:spLocks noGrp="1"/>
          </p:cNvSpPr>
          <p:nvPr>
            <p:ph type="body" idx="1"/>
          </p:nvPr>
        </p:nvSpPr>
        <p:spPr>
          <a:xfrm>
            <a:off x="4449337" y="702527"/>
            <a:ext cx="6936057" cy="516646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6"/>
          <p:cNvSpPr txBox="1">
            <a:spLocks noGrp="1"/>
          </p:cNvSpPr>
          <p:nvPr>
            <p:ph type="title"/>
          </p:nvPr>
        </p:nvSpPr>
        <p:spPr>
          <a:xfrm>
            <a:off x="839788" y="702527"/>
            <a:ext cx="3375374" cy="1137424"/>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3200"/>
              <a:buFont typeface="Gill Sans"/>
              <a:buNone/>
              <a:defRPr sz="32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66"/>
          <p:cNvSpPr txBox="1">
            <a:spLocks noGrp="1"/>
          </p:cNvSpPr>
          <p:nvPr>
            <p:ph type="body" idx="2"/>
          </p:nvPr>
        </p:nvSpPr>
        <p:spPr>
          <a:xfrm>
            <a:off x="839789" y="2057400"/>
            <a:ext cx="3375374" cy="381158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66" name="Google Shape;66;p66"/>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936044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
        <p:cNvGrpSpPr/>
        <p:nvPr/>
      </p:nvGrpSpPr>
      <p:grpSpPr>
        <a:xfrm>
          <a:off x="0" y="0"/>
          <a:ext cx="0" cy="0"/>
          <a:chOff x="0" y="0"/>
          <a:chExt cx="0" cy="0"/>
        </a:xfrm>
      </p:grpSpPr>
      <p:sp>
        <p:nvSpPr>
          <p:cNvPr id="25" name="Google Shape;25;p59"/>
          <p:cNvSpPr txBox="1">
            <a:spLocks noGrp="1"/>
          </p:cNvSpPr>
          <p:nvPr>
            <p:ph type="title"/>
          </p:nvPr>
        </p:nvSpPr>
        <p:spPr>
          <a:xfrm>
            <a:off x="540000" y="587375"/>
            <a:ext cx="4011084" cy="370743"/>
          </a:xfrm>
          <a:prstGeom prst="rect">
            <a:avLst/>
          </a:prstGeom>
          <a:noFill/>
          <a:ln>
            <a:noFill/>
          </a:ln>
        </p:spPr>
        <p:txBody>
          <a:bodyPr spcFirstLastPara="1" wrap="square" lIns="91425" tIns="45700" rIns="91425" bIns="45700" anchor="t" anchorCtr="0">
            <a:spAutoFit/>
          </a:bodyPr>
          <a:lstStyle>
            <a:lvl1pPr lvl="0" algn="l">
              <a:lnSpc>
                <a:spcPct val="90000"/>
              </a:lnSpc>
              <a:spcBef>
                <a:spcPts val="0"/>
              </a:spcBef>
              <a:spcAft>
                <a:spcPts val="0"/>
              </a:spcAft>
              <a:buClr>
                <a:srgbClr val="0033A0"/>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9"/>
          <p:cNvSpPr txBox="1">
            <a:spLocks noGrp="1"/>
          </p:cNvSpPr>
          <p:nvPr>
            <p:ph type="body" idx="1"/>
          </p:nvPr>
        </p:nvSpPr>
        <p:spPr>
          <a:xfrm>
            <a:off x="4766733" y="587376"/>
            <a:ext cx="6815667" cy="5853113"/>
          </a:xfrm>
          <a:prstGeom prst="rect">
            <a:avLst/>
          </a:prstGeom>
          <a:noFill/>
          <a:ln>
            <a:noFill/>
          </a:ln>
        </p:spPr>
        <p:txBody>
          <a:bodyPr spcFirstLastPara="1" wrap="square" lIns="91425" tIns="45700" rIns="91425" bIns="45700" anchor="t" anchorCtr="0">
            <a:sp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 name="Google Shape;27;p59"/>
          <p:cNvSpPr txBox="1">
            <a:spLocks noGrp="1"/>
          </p:cNvSpPr>
          <p:nvPr>
            <p:ph type="body" idx="2"/>
          </p:nvPr>
        </p:nvSpPr>
        <p:spPr>
          <a:xfrm>
            <a:off x="540000" y="1219200"/>
            <a:ext cx="4011084" cy="522128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chemeClr val="dk1"/>
              </a:buClr>
              <a:buSzPts val="1400"/>
              <a:buNone/>
              <a:defRPr sz="1400"/>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927201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9"/>
        <p:cNvGrpSpPr/>
        <p:nvPr/>
      </p:nvGrpSpPr>
      <p:grpSpPr>
        <a:xfrm>
          <a:off x="0" y="0"/>
          <a:ext cx="0" cy="0"/>
          <a:chOff x="0" y="0"/>
          <a:chExt cx="0" cy="0"/>
        </a:xfrm>
      </p:grpSpPr>
      <p:sp>
        <p:nvSpPr>
          <p:cNvPr id="150" name="Google Shape;150;p4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4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990479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61"/>
        <p:cNvGrpSpPr/>
        <p:nvPr/>
      </p:nvGrpSpPr>
      <p:grpSpPr>
        <a:xfrm>
          <a:off x="0" y="0"/>
          <a:ext cx="0" cy="0"/>
          <a:chOff x="0" y="0"/>
          <a:chExt cx="0" cy="0"/>
        </a:xfrm>
      </p:grpSpPr>
      <p:sp>
        <p:nvSpPr>
          <p:cNvPr id="162" name="Google Shape;162;p46"/>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Gill Sans"/>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6"/>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64" name="Google Shape;164;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462472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74"/>
        <p:cNvGrpSpPr/>
        <p:nvPr/>
      </p:nvGrpSpPr>
      <p:grpSpPr>
        <a:xfrm>
          <a:off x="0" y="0"/>
          <a:ext cx="0" cy="0"/>
          <a:chOff x="0" y="0"/>
          <a:chExt cx="0" cy="0"/>
        </a:xfrm>
      </p:grpSpPr>
      <p:sp>
        <p:nvSpPr>
          <p:cNvPr id="175" name="Google Shape;175;p4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Gill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8"/>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7" name="Google Shape;177;p48"/>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78" name="Google Shape;178;p48"/>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79" name="Google Shape;179;p48"/>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80" name="Google Shape;180;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96555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
        <p:nvSpPr>
          <p:cNvPr id="189" name="Google Shape;189;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263257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92"/>
        <p:cNvGrpSpPr/>
        <p:nvPr/>
      </p:nvGrpSpPr>
      <p:grpSpPr>
        <a:xfrm>
          <a:off x="0" y="0"/>
          <a:ext cx="0" cy="0"/>
          <a:chOff x="0" y="0"/>
          <a:chExt cx="0" cy="0"/>
        </a:xfrm>
      </p:grpSpPr>
      <p:sp>
        <p:nvSpPr>
          <p:cNvPr id="193" name="Google Shape;193;p5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5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95" name="Google Shape;195;p5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96" name="Google Shape;196;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567977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99"/>
        <p:cNvGrpSpPr/>
        <p:nvPr/>
      </p:nvGrpSpPr>
      <p:grpSpPr>
        <a:xfrm>
          <a:off x="0" y="0"/>
          <a:ext cx="0" cy="0"/>
          <a:chOff x="0" y="0"/>
          <a:chExt cx="0" cy="0"/>
        </a:xfrm>
      </p:grpSpPr>
      <p:sp>
        <p:nvSpPr>
          <p:cNvPr id="200" name="Google Shape;200;p5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Gill Sans"/>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52"/>
          <p:cNvSpPr>
            <a:spLocks noGrp="1"/>
          </p:cNvSpPr>
          <p:nvPr>
            <p:ph type="pic" idx="2"/>
          </p:nvPr>
        </p:nvSpPr>
        <p:spPr>
          <a:xfrm>
            <a:off x="2389717" y="612775"/>
            <a:ext cx="7315200" cy="4114800"/>
          </a:xfrm>
          <a:prstGeom prst="rect">
            <a:avLst/>
          </a:prstGeom>
          <a:noFill/>
          <a:ln>
            <a:noFill/>
          </a:ln>
        </p:spPr>
      </p:sp>
      <p:sp>
        <p:nvSpPr>
          <p:cNvPr id="202" name="Google Shape;202;p5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03" name="Google Shape;203;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06056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06"/>
        <p:cNvGrpSpPr/>
        <p:nvPr/>
      </p:nvGrpSpPr>
      <p:grpSpPr>
        <a:xfrm>
          <a:off x="0" y="0"/>
          <a:ext cx="0" cy="0"/>
          <a:chOff x="0" y="0"/>
          <a:chExt cx="0" cy="0"/>
        </a:xfrm>
      </p:grpSpPr>
      <p:sp>
        <p:nvSpPr>
          <p:cNvPr id="207" name="Google Shape;207;p5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5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9" name="Google Shape;209;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876179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12"/>
        <p:cNvGrpSpPr/>
        <p:nvPr/>
      </p:nvGrpSpPr>
      <p:grpSpPr>
        <a:xfrm>
          <a:off x="0" y="0"/>
          <a:ext cx="0" cy="0"/>
          <a:chOff x="0" y="0"/>
          <a:chExt cx="0" cy="0"/>
        </a:xfrm>
      </p:grpSpPr>
      <p:sp>
        <p:nvSpPr>
          <p:cNvPr id="213" name="Google Shape;213;p5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5" name="Google Shape;215;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496997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INFOGRAPHIC/IMAGE">
  <p:cSld name="TITLE INFOGRAPHIC/IMAGE">
    <p:spTree>
      <p:nvGrpSpPr>
        <p:cNvPr id="1" name="Shape 218"/>
        <p:cNvGrpSpPr/>
        <p:nvPr/>
      </p:nvGrpSpPr>
      <p:grpSpPr>
        <a:xfrm>
          <a:off x="0" y="0"/>
          <a:ext cx="0" cy="0"/>
          <a:chOff x="0" y="0"/>
          <a:chExt cx="0" cy="0"/>
        </a:xfrm>
      </p:grpSpPr>
      <p:sp>
        <p:nvSpPr>
          <p:cNvPr id="219" name="Google Shape;219;p55"/>
          <p:cNvSpPr txBox="1">
            <a:spLocks noGrp="1"/>
          </p:cNvSpPr>
          <p:nvPr>
            <p:ph type="title"/>
          </p:nvPr>
        </p:nvSpPr>
        <p:spPr>
          <a:xfrm>
            <a:off x="838200" y="365126"/>
            <a:ext cx="10515600" cy="110683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838199" y="1690688"/>
            <a:ext cx="10547195" cy="4397878"/>
          </a:xfrm>
          <a:prstGeom prst="rect">
            <a:avLst/>
          </a:prstGeom>
          <a:noFill/>
          <a:ln>
            <a:noFill/>
          </a:ln>
        </p:spPr>
        <p:txBody>
          <a:bodyPr spcFirstLastPara="1" wrap="square" lIns="91425" tIns="45700" rIns="91425" bIns="45700" anchor="t" anchorCtr="0">
            <a:normAutofit/>
          </a:bodyPr>
          <a:lstStyle>
            <a:lvl1pPr marL="457200" lvl="0" indent="-228600" algn="l">
              <a:spcBef>
                <a:spcPts val="640"/>
              </a:spcBef>
              <a:spcAft>
                <a:spcPts val="0"/>
              </a:spcAft>
              <a:buClr>
                <a:schemeClr val="dk1"/>
              </a:buClr>
              <a:buSzPts val="32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21" name="Google Shape;221;p55"/>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extLst>
      <p:ext uri="{BB962C8B-B14F-4D97-AF65-F5344CB8AC3E}">
        <p14:creationId xmlns:p14="http://schemas.microsoft.com/office/powerpoint/2010/main" val="204889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33A0"/>
              </a:buClr>
              <a:buSzPts val="4800"/>
              <a:buFont typeface="Gill Sans"/>
              <a:buNone/>
              <a:defRPr sz="4800">
                <a:solidFill>
                  <a:srgbClr val="0033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i="0">
                <a:solidFill>
                  <a:schemeClr val="dk1"/>
                </a:solidFill>
                <a:latin typeface="Gill Sans"/>
                <a:ea typeface="Gill Sans"/>
                <a:cs typeface="Gill Sans"/>
                <a:sym typeface="Gill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1" name="Google Shape;31;p60"/>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COLOMNS BULLET POINTS">
  <p:cSld name="2 COLOMNS BULLET POINTS">
    <p:spTree>
      <p:nvGrpSpPr>
        <p:cNvPr id="1" name="Shape 32"/>
        <p:cNvGrpSpPr/>
        <p:nvPr/>
      </p:nvGrpSpPr>
      <p:grpSpPr>
        <a:xfrm>
          <a:off x="0" y="0"/>
          <a:ext cx="0" cy="0"/>
          <a:chOff x="0" y="0"/>
          <a:chExt cx="0" cy="0"/>
        </a:xfrm>
      </p:grpSpPr>
      <p:sp>
        <p:nvSpPr>
          <p:cNvPr id="33" name="Google Shape;33;p6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1"/>
          <p:cNvSpPr txBox="1">
            <a:spLocks noGrp="1"/>
          </p:cNvSpPr>
          <p:nvPr>
            <p:ph type="body" idx="1"/>
          </p:nvPr>
        </p:nvSpPr>
        <p:spPr>
          <a:xfrm>
            <a:off x="839788"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1"/>
          <p:cNvSpPr txBox="1">
            <a:spLocks noGrp="1"/>
          </p:cNvSpPr>
          <p:nvPr>
            <p:ph type="body" idx="2"/>
          </p:nvPr>
        </p:nvSpPr>
        <p:spPr>
          <a:xfrm>
            <a:off x="838200"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1"/>
          <p:cNvSpPr txBox="1">
            <a:spLocks noGrp="1"/>
          </p:cNvSpPr>
          <p:nvPr>
            <p:ph type="body" idx="3"/>
          </p:nvPr>
        </p:nvSpPr>
        <p:spPr>
          <a:xfrm>
            <a:off x="6493456" y="1802747"/>
            <a:ext cx="4858485" cy="823912"/>
          </a:xfrm>
          <a:prstGeom prst="rect">
            <a:avLst/>
          </a:prstGeom>
          <a:noFill/>
          <a:ln>
            <a:noFill/>
          </a:ln>
        </p:spPr>
        <p:txBody>
          <a:bodyPr spcFirstLastPara="1" wrap="square" lIns="91425" tIns="45700" rIns="91425" bIns="45700" anchor="b" anchorCtr="0">
            <a:spAutoFit/>
          </a:bodyPr>
          <a:lstStyle>
            <a:lvl1pPr marL="457200" lvl="0" indent="-228600" algn="l">
              <a:lnSpc>
                <a:spcPct val="90000"/>
              </a:lnSpc>
              <a:spcBef>
                <a:spcPts val="1000"/>
              </a:spcBef>
              <a:spcAft>
                <a:spcPts val="0"/>
              </a:spcAft>
              <a:buClr>
                <a:srgbClr val="0033A0"/>
              </a:buClr>
              <a:buSzPts val="2400"/>
              <a:buNone/>
              <a:defRPr sz="2400" b="0">
                <a:solidFill>
                  <a:srgbClr val="0033A0"/>
                </a:solidFill>
                <a:latin typeface="Gill Sans"/>
                <a:ea typeface="Gill Sans"/>
                <a:cs typeface="Gill Sans"/>
                <a:sym typeface="Gill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1"/>
          <p:cNvSpPr txBox="1">
            <a:spLocks noGrp="1"/>
          </p:cNvSpPr>
          <p:nvPr>
            <p:ph type="body" idx="4"/>
          </p:nvPr>
        </p:nvSpPr>
        <p:spPr>
          <a:xfrm>
            <a:off x="6491868" y="2738717"/>
            <a:ext cx="4860073" cy="3438245"/>
          </a:xfrm>
          <a:prstGeom prst="rect">
            <a:avLst/>
          </a:prstGeom>
          <a:noFill/>
          <a:ln>
            <a:noFill/>
          </a:ln>
        </p:spPr>
        <p:txBody>
          <a:bodyPr spcFirstLastPara="1" wrap="square" lIns="91425" tIns="45700" rIns="91425" bIns="45700" anchor="t" anchorCtr="0">
            <a:sp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8" name="Google Shape;38;p61"/>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 COLOMNS TEXT/IMAGE/INFOGRAPHIC">
  <p:cSld name="2 COLOMNS TEXT/IMAGE/INFOGRAPHIC">
    <p:spTree>
      <p:nvGrpSpPr>
        <p:cNvPr id="1" name="Shape 39"/>
        <p:cNvGrpSpPr/>
        <p:nvPr/>
      </p:nvGrpSpPr>
      <p:grpSpPr>
        <a:xfrm>
          <a:off x="0" y="0"/>
          <a:ext cx="0" cy="0"/>
          <a:chOff x="0" y="0"/>
          <a:chExt cx="0" cy="0"/>
        </a:xfrm>
      </p:grpSpPr>
      <p:sp>
        <p:nvSpPr>
          <p:cNvPr id="40" name="Google Shape;40;p6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spAutoFit/>
          </a:bodyPr>
          <a:lstStyle>
            <a:lvl1pPr lvl="0" algn="l">
              <a:lnSpc>
                <a:spcPct val="90000"/>
              </a:lnSpc>
              <a:spcBef>
                <a:spcPts val="0"/>
              </a:spcBef>
              <a:spcAft>
                <a:spcPts val="0"/>
              </a:spcAft>
              <a:buClr>
                <a:srgbClr val="0033A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62"/>
          <p:cNvSpPr txBox="1">
            <a:spLocks noGrp="1"/>
          </p:cNvSpPr>
          <p:nvPr>
            <p:ph type="body" idx="1"/>
          </p:nvPr>
        </p:nvSpPr>
        <p:spPr>
          <a:xfrm>
            <a:off x="839788"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2"/>
          <p:cNvSpPr txBox="1">
            <a:spLocks noGrp="1"/>
          </p:cNvSpPr>
          <p:nvPr>
            <p:ph type="body" idx="2"/>
          </p:nvPr>
        </p:nvSpPr>
        <p:spPr>
          <a:xfrm>
            <a:off x="6195559" y="1795354"/>
            <a:ext cx="5157787" cy="4394309"/>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chemeClr val="dk1"/>
              </a:buClr>
              <a:buSzPts val="2800"/>
              <a:buNone/>
              <a:defRPr b="0"/>
            </a:lvl1pPr>
            <a:lvl2pPr marL="914400" lvl="1" indent="-228600" algn="just">
              <a:lnSpc>
                <a:spcPct val="90000"/>
              </a:lnSpc>
              <a:spcBef>
                <a:spcPts val="1200"/>
              </a:spcBef>
              <a:spcAft>
                <a:spcPts val="0"/>
              </a:spcAft>
              <a:buClr>
                <a:srgbClr val="0033A0"/>
              </a:buClr>
              <a:buSzPts val="2400"/>
              <a:buNone/>
              <a:defRPr>
                <a:solidFill>
                  <a:srgbClr val="0033A0"/>
                </a:solidFill>
                <a:latin typeface="Gill Sans"/>
                <a:ea typeface="Gill Sans"/>
                <a:cs typeface="Gill Sans"/>
                <a:sym typeface="Gill Sans"/>
              </a:defRPr>
            </a:lvl2pPr>
            <a:lvl3pPr marL="1371600" lvl="2" indent="-228600" algn="just">
              <a:lnSpc>
                <a:spcPct val="90000"/>
              </a:lnSpc>
              <a:spcBef>
                <a:spcPts val="600"/>
              </a:spcBef>
              <a:spcAft>
                <a:spcPts val="0"/>
              </a:spcAft>
              <a:buClr>
                <a:schemeClr val="dk1"/>
              </a:buClr>
              <a:buSzPts val="2000"/>
              <a:buNone/>
              <a:defRPr/>
            </a:lvl3pPr>
            <a:lvl4pPr marL="1828800" lvl="3" indent="-228600" algn="just">
              <a:lnSpc>
                <a:spcPct val="90000"/>
              </a:lnSpc>
              <a:spcBef>
                <a:spcPts val="600"/>
              </a:spcBef>
              <a:spcAft>
                <a:spcPts val="0"/>
              </a:spcAft>
              <a:buClr>
                <a:schemeClr val="dk1"/>
              </a:buClr>
              <a:buSzPts val="1800"/>
              <a:buNone/>
              <a:defRPr/>
            </a:lvl4pPr>
            <a:lvl5pPr marL="2286000" lvl="4" indent="-228600" algn="just">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62"/>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 COLOMNS TEXT/IMAGE/INFOGRAPHIC ALT">
  <p:cSld name="2 COLOMNS TEXT/IMAGE/INFOGRAPHIC ALT">
    <p:spTree>
      <p:nvGrpSpPr>
        <p:cNvPr id="1" name="Shape 44"/>
        <p:cNvGrpSpPr/>
        <p:nvPr/>
      </p:nvGrpSpPr>
      <p:grpSpPr>
        <a:xfrm>
          <a:off x="0" y="0"/>
          <a:ext cx="0" cy="0"/>
          <a:chOff x="0" y="0"/>
          <a:chExt cx="0" cy="0"/>
        </a:xfrm>
      </p:grpSpPr>
      <p:sp>
        <p:nvSpPr>
          <p:cNvPr id="45" name="Google Shape;45;p63"/>
          <p:cNvSpPr txBox="1">
            <a:spLocks noGrp="1"/>
          </p:cNvSpPr>
          <p:nvPr>
            <p:ph type="body" idx="1"/>
          </p:nvPr>
        </p:nvSpPr>
        <p:spPr>
          <a:xfrm>
            <a:off x="839788" y="365126"/>
            <a:ext cx="5157787" cy="5824538"/>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3"/>
          <p:cNvSpPr txBox="1">
            <a:spLocks noGrp="1"/>
          </p:cNvSpPr>
          <p:nvPr>
            <p:ph type="body" idx="2"/>
          </p:nvPr>
        </p:nvSpPr>
        <p:spPr>
          <a:xfrm>
            <a:off x="6195559" y="365126"/>
            <a:ext cx="5157787" cy="5824537"/>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600"/>
              </a:spcBef>
              <a:spcAft>
                <a:spcPts val="0"/>
              </a:spcAft>
              <a:buClr>
                <a:srgbClr val="0033A0"/>
              </a:buClr>
              <a:buSzPts val="2800"/>
              <a:buNone/>
              <a:defRPr b="0">
                <a:solidFill>
                  <a:srgbClr val="0033A0"/>
                </a:solidFill>
                <a:latin typeface="Gill Sans"/>
                <a:ea typeface="Gill Sans"/>
                <a:cs typeface="Gill Sans"/>
                <a:sym typeface="Gill Sans"/>
              </a:defRPr>
            </a:lvl1pPr>
            <a:lvl2pPr marL="914400" lvl="1" indent="-228600" algn="l">
              <a:lnSpc>
                <a:spcPct val="90000"/>
              </a:lnSpc>
              <a:spcBef>
                <a:spcPts val="1200"/>
              </a:spcBef>
              <a:spcAft>
                <a:spcPts val="0"/>
              </a:spcAft>
              <a:buClr>
                <a:schemeClr val="dk1"/>
              </a:buClr>
              <a:buSzPts val="2400"/>
              <a:buNone/>
              <a:defRPr/>
            </a:lvl2pPr>
            <a:lvl3pPr marL="1371600" lvl="2" indent="-228600" algn="l">
              <a:lnSpc>
                <a:spcPct val="90000"/>
              </a:lnSpc>
              <a:spcBef>
                <a:spcPts val="600"/>
              </a:spcBef>
              <a:spcAft>
                <a:spcPts val="0"/>
              </a:spcAft>
              <a:buClr>
                <a:schemeClr val="dk1"/>
              </a:buClr>
              <a:buSzPts val="2000"/>
              <a:buNone/>
              <a:defRPr/>
            </a:lvl3pPr>
            <a:lvl4pPr marL="1828800" lvl="3" indent="-228600" algn="l">
              <a:lnSpc>
                <a:spcPct val="90000"/>
              </a:lnSpc>
              <a:spcBef>
                <a:spcPts val="600"/>
              </a:spcBef>
              <a:spcAft>
                <a:spcPts val="0"/>
              </a:spcAft>
              <a:buClr>
                <a:schemeClr val="dk1"/>
              </a:buClr>
              <a:buSzPts val="1800"/>
              <a:buNone/>
              <a:defRPr/>
            </a:lvl4pPr>
            <a:lvl5pPr marL="2286000" lvl="4" indent="-228600" algn="l">
              <a:lnSpc>
                <a:spcPct val="90000"/>
              </a:lnSpc>
              <a:spcBef>
                <a:spcPts val="6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63"/>
          <p:cNvPicPr preferRelativeResize="0"/>
          <p:nvPr/>
        </p:nvPicPr>
        <p:blipFill rotWithShape="1">
          <a:blip r:embed="rId2">
            <a:alphaModFix/>
          </a:blip>
          <a:srcRect/>
          <a:stretch/>
        </p:blipFill>
        <p:spPr>
          <a:xfrm>
            <a:off x="5246664" y="6293053"/>
            <a:ext cx="1700839" cy="4136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4.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10" Type="http://schemas.openxmlformats.org/officeDocument/2006/relationships/theme" Target="../theme/theme5.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5" r:id="rId7"/>
    <p:sldLayoutId id="2147483686" r:id="rId8"/>
    <p:sldLayoutId id="2147483687" r:id="rId9"/>
    <p:sldLayoutId id="2147483688" r:id="rId10"/>
    <p:sldLayoutId id="214748368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67"/>
        <p:cNvGrpSpPr/>
        <p:nvPr/>
      </p:nvGrpSpPr>
      <p:grpSpPr>
        <a:xfrm>
          <a:off x="0" y="0"/>
          <a:ext cx="0" cy="0"/>
          <a:chOff x="0" y="0"/>
          <a:chExt cx="0" cy="0"/>
        </a:xfrm>
      </p:grpSpPr>
      <p:sp>
        <p:nvSpPr>
          <p:cNvPr id="68" name="Google Shape;68;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69" name="Google Shape;69;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33A0"/>
              </a:buClr>
              <a:buSzPts val="4800"/>
              <a:buFont typeface="Gill Sans"/>
              <a:buNone/>
              <a:defRPr sz="48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976802241"/>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0">
              <a:schemeClr val="lt2"/>
            </a:gs>
            <a:gs pos="80000">
              <a:schemeClr val="lt1"/>
            </a:gs>
            <a:gs pos="100000">
              <a:schemeClr val="lt1"/>
            </a:gs>
          </a:gsLst>
          <a:lin ang="16200000" scaled="0"/>
        </a:gradFill>
        <a:effectLst/>
      </p:bgPr>
    </p:bg>
    <p:spTree>
      <p:nvGrpSpPr>
        <p:cNvPr id="1" name="Shape 9"/>
        <p:cNvGrpSpPr/>
        <p:nvPr/>
      </p:nvGrpSpPr>
      <p:grpSpPr>
        <a:xfrm>
          <a:off x="0" y="0"/>
          <a:ext cx="0" cy="0"/>
          <a:chOff x="0" y="0"/>
          <a:chExt cx="0" cy="0"/>
        </a:xfrm>
      </p:grpSpPr>
      <p:sp>
        <p:nvSpPr>
          <p:cNvPr id="10" name="Google Shape;10;p39"/>
          <p:cNvSpPr txBox="1">
            <a:spLocks noGrp="1"/>
          </p:cNvSpPr>
          <p:nvPr>
            <p:ph type="body" idx="1"/>
          </p:nvPr>
        </p:nvSpPr>
        <p:spPr>
          <a:xfrm>
            <a:off x="540000" y="1583110"/>
            <a:ext cx="10515600" cy="1845890"/>
          </a:xfrm>
          <a:prstGeom prst="rect">
            <a:avLst/>
          </a:prstGeom>
          <a:noFill/>
          <a:ln>
            <a:noFill/>
          </a:ln>
        </p:spPr>
        <p:txBody>
          <a:bodyPr spcFirstLastPara="1" wrap="square" lIns="91425" tIns="45700" rIns="91425" bIns="45700" anchor="t" anchorCtr="0">
            <a:sp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1" name="Google Shape;11;p39"/>
          <p:cNvSpPr txBox="1">
            <a:spLocks noGrp="1"/>
          </p:cNvSpPr>
          <p:nvPr>
            <p:ph type="title"/>
          </p:nvPr>
        </p:nvSpPr>
        <p:spPr>
          <a:xfrm>
            <a:off x="540000" y="540000"/>
            <a:ext cx="10515600" cy="649152"/>
          </a:xfrm>
          <a:prstGeom prst="rect">
            <a:avLst/>
          </a:prstGeom>
          <a:noFill/>
          <a:ln>
            <a:noFill/>
          </a:ln>
        </p:spPr>
        <p:txBody>
          <a:bodyPr spcFirstLastPara="1" wrap="square" lIns="91425" tIns="45700" rIns="91425" bIns="45700" anchor="ctr" anchorCtr="0">
            <a:spAutoFit/>
          </a:bodyPr>
          <a:lstStyle>
            <a:lvl1pPr marR="0" lvl="0" algn="l" rtl="0">
              <a:lnSpc>
                <a:spcPct val="90000"/>
              </a:lnSpc>
              <a:spcBef>
                <a:spcPts val="0"/>
              </a:spcBef>
              <a:spcAft>
                <a:spcPts val="0"/>
              </a:spcAft>
              <a:buClr>
                <a:srgbClr val="0033A0"/>
              </a:buClr>
              <a:buSzPts val="4000"/>
              <a:buFont typeface="Gill Sans"/>
              <a:buNone/>
              <a:defRPr sz="4000" b="0" i="0" u="none" strike="noStrike" cap="none">
                <a:solidFill>
                  <a:srgbClr val="0033A0"/>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4113184919"/>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3"/>
        <p:cNvGrpSpPr/>
        <p:nvPr/>
      </p:nvGrpSpPr>
      <p:grpSpPr>
        <a:xfrm>
          <a:off x="0" y="0"/>
          <a:ext cx="0" cy="0"/>
          <a:chOff x="0" y="0"/>
          <a:chExt cx="0" cy="0"/>
        </a:xfrm>
      </p:grpSpPr>
      <p:sp>
        <p:nvSpPr>
          <p:cNvPr id="144" name="Google Shape;144;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Gill Sans"/>
              <a:buNone/>
              <a:defRPr sz="4400" b="0" i="0" u="none" strike="noStrike" cap="none">
                <a:solidFill>
                  <a:schemeClr val="dk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5" name="Google Shape;145;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Gill Sans"/>
                <a:ea typeface="Gill Sans"/>
                <a:cs typeface="Gill Sans"/>
                <a:sym typeface="Gill Sans"/>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Gill Sans"/>
                <a:ea typeface="Gill Sans"/>
                <a:cs typeface="Gill Sans"/>
                <a:sym typeface="Gill Sans"/>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Gill Sans"/>
                <a:ea typeface="Gill Sans"/>
                <a:cs typeface="Gill Sans"/>
                <a:sym typeface="Gill Sans"/>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Gill Sans"/>
                <a:ea typeface="Gill Sans"/>
                <a:cs typeface="Gill Sans"/>
                <a:sym typeface="Gill Sans"/>
              </a:defRPr>
            </a:lvl9pPr>
          </a:lstStyle>
          <a:p>
            <a:endParaRPr/>
          </a:p>
        </p:txBody>
      </p:sp>
      <p:sp>
        <p:nvSpPr>
          <p:cNvPr id="146" name="Google Shape;146;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7" name="Google Shape;147;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8" name="Google Shape;148;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Gill Sans"/>
                <a:ea typeface="Gill Sans"/>
                <a:cs typeface="Gill Sans"/>
                <a:sym typeface="Gill Sans"/>
              </a:defRPr>
            </a:lvl1pPr>
            <a:lvl2pPr marL="0" marR="0" lvl="1" indent="0" algn="r" rtl="0">
              <a:spcBef>
                <a:spcPts val="0"/>
              </a:spcBef>
              <a:buNone/>
              <a:defRPr sz="1200">
                <a:solidFill>
                  <a:srgbClr val="888888"/>
                </a:solidFill>
                <a:latin typeface="Gill Sans"/>
                <a:ea typeface="Gill Sans"/>
                <a:cs typeface="Gill Sans"/>
                <a:sym typeface="Gill Sans"/>
              </a:defRPr>
            </a:lvl2pPr>
            <a:lvl3pPr marL="0" marR="0" lvl="2" indent="0" algn="r" rtl="0">
              <a:spcBef>
                <a:spcPts val="0"/>
              </a:spcBef>
              <a:buNone/>
              <a:defRPr sz="1200">
                <a:solidFill>
                  <a:srgbClr val="888888"/>
                </a:solidFill>
                <a:latin typeface="Gill Sans"/>
                <a:ea typeface="Gill Sans"/>
                <a:cs typeface="Gill Sans"/>
                <a:sym typeface="Gill Sans"/>
              </a:defRPr>
            </a:lvl3pPr>
            <a:lvl4pPr marL="0" marR="0" lvl="3" indent="0" algn="r" rtl="0">
              <a:spcBef>
                <a:spcPts val="0"/>
              </a:spcBef>
              <a:buNone/>
              <a:defRPr sz="1200">
                <a:solidFill>
                  <a:srgbClr val="888888"/>
                </a:solidFill>
                <a:latin typeface="Gill Sans"/>
                <a:ea typeface="Gill Sans"/>
                <a:cs typeface="Gill Sans"/>
                <a:sym typeface="Gill Sans"/>
              </a:defRPr>
            </a:lvl4pPr>
            <a:lvl5pPr marL="0" marR="0" lvl="4" indent="0" algn="r" rtl="0">
              <a:spcBef>
                <a:spcPts val="0"/>
              </a:spcBef>
              <a:buNone/>
              <a:defRPr sz="1200">
                <a:solidFill>
                  <a:srgbClr val="888888"/>
                </a:solidFill>
                <a:latin typeface="Gill Sans"/>
                <a:ea typeface="Gill Sans"/>
                <a:cs typeface="Gill Sans"/>
                <a:sym typeface="Gill Sans"/>
              </a:defRPr>
            </a:lvl5pPr>
            <a:lvl6pPr marL="0" marR="0" lvl="5" indent="0" algn="r" rtl="0">
              <a:spcBef>
                <a:spcPts val="0"/>
              </a:spcBef>
              <a:buNone/>
              <a:defRPr sz="1200">
                <a:solidFill>
                  <a:srgbClr val="888888"/>
                </a:solidFill>
                <a:latin typeface="Gill Sans"/>
                <a:ea typeface="Gill Sans"/>
                <a:cs typeface="Gill Sans"/>
                <a:sym typeface="Gill Sans"/>
              </a:defRPr>
            </a:lvl6pPr>
            <a:lvl7pPr marL="0" marR="0" lvl="6" indent="0" algn="r" rtl="0">
              <a:spcBef>
                <a:spcPts val="0"/>
              </a:spcBef>
              <a:buNone/>
              <a:defRPr sz="1200">
                <a:solidFill>
                  <a:srgbClr val="888888"/>
                </a:solidFill>
                <a:latin typeface="Gill Sans"/>
                <a:ea typeface="Gill Sans"/>
                <a:cs typeface="Gill Sans"/>
                <a:sym typeface="Gill Sans"/>
              </a:defRPr>
            </a:lvl7pPr>
            <a:lvl8pPr marL="0" marR="0" lvl="7" indent="0" algn="r" rtl="0">
              <a:spcBef>
                <a:spcPts val="0"/>
              </a:spcBef>
              <a:buNone/>
              <a:defRPr sz="1200">
                <a:solidFill>
                  <a:srgbClr val="888888"/>
                </a:solidFill>
                <a:latin typeface="Gill Sans"/>
                <a:ea typeface="Gill Sans"/>
                <a:cs typeface="Gill Sans"/>
                <a:sym typeface="Gill Sans"/>
              </a:defRPr>
            </a:lvl8pPr>
            <a:lvl9pPr marL="0" marR="0" lvl="8" indent="0" algn="r" rtl="0">
              <a:spcBef>
                <a:spcPts val="0"/>
              </a:spcBef>
              <a:buNone/>
              <a:defRPr sz="1200">
                <a:solidFill>
                  <a:srgbClr val="888888"/>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98106576"/>
      </p:ext>
    </p:extLst>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learning.unog.ch/career-transition-serie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6.xml"/><Relationship Id="rId1" Type="http://schemas.openxmlformats.org/officeDocument/2006/relationships/slideLayout" Target="../slideLayouts/slideLayout54.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hyperlink" Target="https://learning.unog.ch/career-transition-serie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18.sv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55.png"/><Relationship Id="rId3" Type="http://schemas.openxmlformats.org/officeDocument/2006/relationships/image" Target="../media/image53.jpeg"/><Relationship Id="rId7" Type="http://schemas.openxmlformats.org/officeDocument/2006/relationships/image" Target="../media/image490.png"/><Relationship Id="rId12" Type="http://schemas.openxmlformats.org/officeDocument/2006/relationships/customXml" Target="../ink/ink4.xml"/><Relationship Id="rId2" Type="http://schemas.openxmlformats.org/officeDocument/2006/relationships/notesSlide" Target="../notesSlides/notesSlide40.xml"/><Relationship Id="rId1" Type="http://schemas.openxmlformats.org/officeDocument/2006/relationships/slideLayout" Target="../slideLayouts/slideLayout1.xml"/><Relationship Id="rId11" Type="http://schemas.openxmlformats.org/officeDocument/2006/relationships/image" Target="../media/image510.png"/><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54.jpeg"/><Relationship Id="rId9" Type="http://schemas.openxmlformats.org/officeDocument/2006/relationships/image" Target="../media/image500.png"/></Relationships>
</file>

<file path=ppt/slides/_rels/slide41.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notesSlide" Target="../notesSlides/notesSlide41.xml"/><Relationship Id="rId7" Type="http://schemas.microsoft.com/office/2011/relationships/webextension" Target="../webextensions/webextension1.xml"/><Relationship Id="rId2" Type="http://schemas.openxmlformats.org/officeDocument/2006/relationships/slideLayout" Target="../slideLayouts/slideLayout13.xml"/><Relationship Id="rId1" Type="http://schemas.openxmlformats.org/officeDocument/2006/relationships/video" Target="https://www.youtube.com/embed/D1lpxSvwchI?feature=oembed" TargetMode="External"/><Relationship Id="rId6" Type="http://schemas.openxmlformats.org/officeDocument/2006/relationships/image" Target="../media/image19.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57.jpe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image" Target="../media/image58.jpeg"/><Relationship Id="rId4" Type="http://schemas.openxmlformats.org/officeDocument/2006/relationships/image" Target="../media/image18.sv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forms.office.com/pages/responsepage.aspx?id=2zWeD09UYE-9zF6kFubccAp6CWKdpG1LuLLL1dtE_RFUQTlZQ0ZFQVlXWjZIOTgwU0FUNUdGODdUUCQlQCN0PWcu&amp;route=shorturl" TargetMode="External"/><Relationship Id="rId2" Type="http://schemas.openxmlformats.org/officeDocument/2006/relationships/notesSlide" Target="../notesSlides/notesSlide44.xml"/><Relationship Id="rId1" Type="http://schemas.openxmlformats.org/officeDocument/2006/relationships/slideLayout" Target="../slideLayouts/slideLayout50.xm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0.jpeg"/><Relationship Id="rId7"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3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9C1BEDB3-BB3D-84E5-F497-2F40BB4C0C2D}"/>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4E6218A8-6B2C-ED8D-8C95-041AE7ECE554}"/>
              </a:ext>
            </a:extLst>
          </p:cNvPr>
          <p:cNvSpPr>
            <a:spLocks noGrp="1" noRot="1" noMove="1" noResize="1" noEditPoints="1" noAdjustHandles="1" noChangeArrowheads="1" noChangeShapeType="1"/>
          </p:cNvSpPr>
          <p:nvPr/>
        </p:nvSpPr>
        <p:spPr>
          <a:xfrm>
            <a:off x="464775" y="2768300"/>
            <a:ext cx="11429700" cy="3130839"/>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5B92E5"/>
                </a:solidFill>
                <a:effectLst/>
                <a:uLnTx/>
                <a:uFillTx/>
                <a:latin typeface="Gill Sans"/>
                <a:ea typeface="Gill Sans"/>
                <a:cs typeface="Gill Sans"/>
                <a:sym typeface="Gill Sans"/>
              </a:rPr>
              <a:t>5 MODULES IN 5 DAYS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CH" sz="22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29" name="Google Shape;229;p1">
            <a:extLst>
              <a:ext uri="{FF2B5EF4-FFF2-40B4-BE49-F238E27FC236}">
                <a16:creationId xmlns:a16="http://schemas.microsoft.com/office/drawing/2014/main" id="{D8420316-785C-A042-740A-00B97DCB845E}"/>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21E5AD85-D650-C911-1486-C7EF7D6CCD09}"/>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447E611A-FAD6-600F-89B8-8682D7D4C9DF}"/>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D6B6AD02-F577-9083-3C3A-87977F1A676F}"/>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2537F8DA-6D20-7961-9857-1F51A8DCEE6C}"/>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5DEA0338-3D84-A5F2-975D-26BB5852A045}"/>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D1C7A13D-F23A-2197-B49B-AFE66C658AF3}"/>
              </a:ext>
            </a:extLst>
          </p:cNvPr>
          <p:cNvSpPr txBox="1"/>
          <p:nvPr/>
        </p:nvSpPr>
        <p:spPr>
          <a:xfrm>
            <a:off x="1064734" y="1746601"/>
            <a:ext cx="10118465" cy="230832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WELCOME!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54952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D5395938-39B8-A43E-64D4-A7ADFCE56DF4}"/>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13509D6-B57A-F7B4-7E47-80837C7A18C2}"/>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44DAACA3-281D-A9D7-30E0-5295C546FF1D}"/>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84C8F277-2530-D84B-195C-5334E7B378C0}"/>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685E7DFA-E747-F2B5-58EB-258AE0D80208}"/>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How Recruitment Really Works</a:t>
            </a:r>
          </a:p>
        </p:txBody>
      </p:sp>
      <p:pic>
        <p:nvPicPr>
          <p:cNvPr id="5" name="Picture 4">
            <a:extLst>
              <a:ext uri="{FF2B5EF4-FFF2-40B4-BE49-F238E27FC236}">
                <a16:creationId xmlns:a16="http://schemas.microsoft.com/office/drawing/2014/main" id="{ACB2C72F-F1EC-FFBF-0C5D-F7EC7F32F853}"/>
              </a:ext>
            </a:extLst>
          </p:cNvPr>
          <p:cNvPicPr>
            <a:picLocks noChangeAspect="1"/>
          </p:cNvPicPr>
          <p:nvPr/>
        </p:nvPicPr>
        <p:blipFill>
          <a:blip r:embed="rId3"/>
          <a:srcRect b="41735"/>
          <a:stretch/>
        </p:blipFill>
        <p:spPr>
          <a:xfrm>
            <a:off x="1473200" y="1897526"/>
            <a:ext cx="9710587" cy="3771918"/>
          </a:xfrm>
          <a:prstGeom prst="rect">
            <a:avLst/>
          </a:prstGeom>
        </p:spPr>
      </p:pic>
    </p:spTree>
    <p:extLst>
      <p:ext uri="{BB962C8B-B14F-4D97-AF65-F5344CB8AC3E}">
        <p14:creationId xmlns:p14="http://schemas.microsoft.com/office/powerpoint/2010/main" val="2624387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295E831-660D-1626-5970-FEAAB48D4950}"/>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877FD40E-0A21-98C8-9D73-A23C8098E37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2400" dirty="0"/>
          </a:p>
        </p:txBody>
      </p:sp>
      <p:sp>
        <p:nvSpPr>
          <p:cNvPr id="356" name="remark_box">
            <a:extLst>
              <a:ext uri="{FF2B5EF4-FFF2-40B4-BE49-F238E27FC236}">
                <a16:creationId xmlns:a16="http://schemas.microsoft.com/office/drawing/2014/main" id="{6A32A987-B209-2C9F-E90E-9FFEE4E7EAA1}"/>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8A5B7BF0-8922-5A0A-7251-43B4B8A12485}"/>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254C3CD1-6F1B-49EA-AE5C-3BD8D514FCC2}"/>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What Recruiters Look For</a:t>
            </a:r>
          </a:p>
        </p:txBody>
      </p:sp>
      <p:pic>
        <p:nvPicPr>
          <p:cNvPr id="5" name="Picture 4">
            <a:extLst>
              <a:ext uri="{FF2B5EF4-FFF2-40B4-BE49-F238E27FC236}">
                <a16:creationId xmlns:a16="http://schemas.microsoft.com/office/drawing/2014/main" id="{AD77EA57-5A20-E402-B343-441F6EA446E8}"/>
              </a:ext>
            </a:extLst>
          </p:cNvPr>
          <p:cNvPicPr>
            <a:picLocks noChangeAspect="1"/>
          </p:cNvPicPr>
          <p:nvPr/>
        </p:nvPicPr>
        <p:blipFill>
          <a:blip r:embed="rId3"/>
          <a:srcRect t="57353"/>
          <a:stretch/>
        </p:blipFill>
        <p:spPr>
          <a:xfrm>
            <a:off x="657787" y="2261981"/>
            <a:ext cx="11564405" cy="3287919"/>
          </a:xfrm>
          <a:prstGeom prst="rect">
            <a:avLst/>
          </a:prstGeom>
        </p:spPr>
      </p:pic>
    </p:spTree>
    <p:extLst>
      <p:ext uri="{BB962C8B-B14F-4D97-AF65-F5344CB8AC3E}">
        <p14:creationId xmlns:p14="http://schemas.microsoft.com/office/powerpoint/2010/main" val="2537895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D5C6C4F6-85FB-03C8-4A55-7384E6914562}"/>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639B05EB-9366-9724-2E54-85EEC561BE62}"/>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2400" dirty="0"/>
          </a:p>
        </p:txBody>
      </p:sp>
      <p:sp>
        <p:nvSpPr>
          <p:cNvPr id="356" name="remark_box">
            <a:extLst>
              <a:ext uri="{FF2B5EF4-FFF2-40B4-BE49-F238E27FC236}">
                <a16:creationId xmlns:a16="http://schemas.microsoft.com/office/drawing/2014/main" id="{C9980AE9-2331-4990-D289-9A5D62818C03}"/>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114BEFA1-14C2-EE62-6CBA-D2D6CDC99F63}"/>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5B72E6C8-71E0-6C9F-207B-55F80FBFDC84}"/>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What Recruiters Look For</a:t>
            </a:r>
          </a:p>
        </p:txBody>
      </p:sp>
      <p:pic>
        <p:nvPicPr>
          <p:cNvPr id="5" name="Picture 4">
            <a:extLst>
              <a:ext uri="{FF2B5EF4-FFF2-40B4-BE49-F238E27FC236}">
                <a16:creationId xmlns:a16="http://schemas.microsoft.com/office/drawing/2014/main" id="{8A14A0D1-1CB5-2FE4-E286-F8598AB729D5}"/>
              </a:ext>
            </a:extLst>
          </p:cNvPr>
          <p:cNvPicPr>
            <a:picLocks noChangeAspect="1"/>
          </p:cNvPicPr>
          <p:nvPr/>
        </p:nvPicPr>
        <p:blipFill>
          <a:blip r:embed="rId3"/>
          <a:stretch>
            <a:fillRect/>
          </a:stretch>
        </p:blipFill>
        <p:spPr>
          <a:xfrm>
            <a:off x="1300429" y="1652471"/>
            <a:ext cx="10104171" cy="4209204"/>
          </a:xfrm>
          <a:prstGeom prst="rect">
            <a:avLst/>
          </a:prstGeom>
        </p:spPr>
      </p:pic>
    </p:spTree>
    <p:extLst>
      <p:ext uri="{BB962C8B-B14F-4D97-AF65-F5344CB8AC3E}">
        <p14:creationId xmlns:p14="http://schemas.microsoft.com/office/powerpoint/2010/main" val="567978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716FF8B-B658-055F-A83A-723511F40414}"/>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2A97FDB6-9578-E4C2-2E0C-DF87B82AC3C9}"/>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805F8AED-4A45-AF87-F14F-5AEAE223F298}"/>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4D4D31C3-DDDD-0522-67A6-CAFD6A11A97A}"/>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1017D469-6633-8A29-8C31-D65C22621954}"/>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Your CV Must Work at Two Levels</a:t>
            </a:r>
          </a:p>
        </p:txBody>
      </p:sp>
      <p:pic>
        <p:nvPicPr>
          <p:cNvPr id="5" name="Picture 4">
            <a:extLst>
              <a:ext uri="{FF2B5EF4-FFF2-40B4-BE49-F238E27FC236}">
                <a16:creationId xmlns:a16="http://schemas.microsoft.com/office/drawing/2014/main" id="{634629D0-F6D5-4D73-BF1F-241C23B93F70}"/>
              </a:ext>
            </a:extLst>
          </p:cNvPr>
          <p:cNvPicPr>
            <a:picLocks noChangeAspect="1"/>
          </p:cNvPicPr>
          <p:nvPr/>
        </p:nvPicPr>
        <p:blipFill>
          <a:blip r:embed="rId3"/>
          <a:stretch>
            <a:fillRect/>
          </a:stretch>
        </p:blipFill>
        <p:spPr>
          <a:xfrm>
            <a:off x="2082800" y="1494821"/>
            <a:ext cx="7772400" cy="5181600"/>
          </a:xfrm>
          <a:prstGeom prst="rect">
            <a:avLst/>
          </a:prstGeom>
        </p:spPr>
      </p:pic>
    </p:spTree>
    <p:extLst>
      <p:ext uri="{BB962C8B-B14F-4D97-AF65-F5344CB8AC3E}">
        <p14:creationId xmlns:p14="http://schemas.microsoft.com/office/powerpoint/2010/main" val="2713006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775E3D36-BDEA-0D3A-0082-AD8D3B374A3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4FEAB6B-FEAA-0FE3-B561-2718ABFA9854}"/>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3CD12AB5-5873-74B8-07E9-58831446EA2F}"/>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D404804E-CAE8-E428-44AE-1750334E8270}"/>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17323D81-7110-CF3F-2840-301F48F62314}"/>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1. Header</a:t>
            </a:r>
          </a:p>
        </p:txBody>
      </p:sp>
      <p:pic>
        <p:nvPicPr>
          <p:cNvPr id="6" name="Picture 5">
            <a:extLst>
              <a:ext uri="{FF2B5EF4-FFF2-40B4-BE49-F238E27FC236}">
                <a16:creationId xmlns:a16="http://schemas.microsoft.com/office/drawing/2014/main" id="{34BD67AA-EEA0-B387-8DEB-6F696E176454}"/>
              </a:ext>
            </a:extLst>
          </p:cNvPr>
          <p:cNvPicPr>
            <a:picLocks noChangeAspect="1"/>
          </p:cNvPicPr>
          <p:nvPr/>
        </p:nvPicPr>
        <p:blipFill>
          <a:blip r:embed="rId3"/>
          <a:srcRect l="1049" r="20351" b="86656"/>
          <a:stretch/>
        </p:blipFill>
        <p:spPr>
          <a:xfrm>
            <a:off x="0" y="2568616"/>
            <a:ext cx="12192000" cy="1379929"/>
          </a:xfrm>
          <a:prstGeom prst="rect">
            <a:avLst/>
          </a:prstGeom>
        </p:spPr>
      </p:pic>
      <p:sp>
        <p:nvSpPr>
          <p:cNvPr id="8" name="Google Shape;278;p4">
            <a:extLst>
              <a:ext uri="{FF2B5EF4-FFF2-40B4-BE49-F238E27FC236}">
                <a16:creationId xmlns:a16="http://schemas.microsoft.com/office/drawing/2014/main" id="{EFF26C67-182C-175F-B519-3AA305F6CEFC}"/>
              </a:ext>
            </a:extLst>
          </p:cNvPr>
          <p:cNvSpPr txBox="1"/>
          <p:nvPr/>
        </p:nvSpPr>
        <p:spPr>
          <a:xfrm>
            <a:off x="962803" y="5826595"/>
            <a:ext cx="11403763" cy="1200288"/>
          </a:xfrm>
          <a:prstGeom prst="rect">
            <a:avLst/>
          </a:prstGeom>
          <a:noFill/>
          <a:ln>
            <a:noFill/>
          </a:ln>
        </p:spPr>
        <p:txBody>
          <a:bodyPr spcFirstLastPara="1" wrap="square" lIns="91425" tIns="45700" rIns="91425" bIns="45700" anchor="t" anchorCtr="0">
            <a:spAutoFit/>
          </a:bodyPr>
          <a:lstStyle/>
          <a:p>
            <a:pPr algn="ctr">
              <a:buSzPts val="2400"/>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Contact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information</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p>
          <a:p>
            <a:pPr algn="ctr">
              <a:buSzPts val="2400"/>
              <a:defRPr/>
            </a:pPr>
            <a:r>
              <a:rPr lang="es-ES" sz="2400" b="1" dirty="0" err="1">
                <a:solidFill>
                  <a:srgbClr val="0033A0"/>
                </a:solidFill>
                <a:latin typeface="Gill Sans"/>
                <a:ea typeface="Gill Sans"/>
                <a:cs typeface="Gill Sans"/>
                <a:sym typeface="Gill Sans"/>
              </a:rPr>
              <a:t>Pictures</a:t>
            </a:r>
            <a:r>
              <a:rPr lang="es-ES" sz="2400" b="1" dirty="0">
                <a:solidFill>
                  <a:srgbClr val="0033A0"/>
                </a:solidFill>
                <a:latin typeface="Gill Sans"/>
                <a:ea typeface="Gill Sans"/>
                <a:cs typeface="Gill Sans"/>
                <a:sym typeface="Gill Sans"/>
              </a:rPr>
              <a:t> are </a:t>
            </a:r>
            <a:r>
              <a:rPr lang="es-ES" sz="2400" b="1" dirty="0" err="1">
                <a:solidFill>
                  <a:srgbClr val="0033A0"/>
                </a:solidFill>
                <a:latin typeface="Gill Sans"/>
                <a:ea typeface="Gill Sans"/>
                <a:cs typeface="Gill Sans"/>
                <a:sym typeface="Gill Sans"/>
              </a:rPr>
              <a:t>not</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recommended</a:t>
            </a:r>
            <a:r>
              <a:rPr lang="es-ES" sz="2400" b="1" dirty="0">
                <a:solidFill>
                  <a:srgbClr val="0033A0"/>
                </a:solidFill>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unless</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customary</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in local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market</a:t>
            </a: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endParaRPr lang="en-US" sz="2400" dirty="0">
              <a:latin typeface="Gill Sans"/>
              <a:ea typeface="Gill Sans"/>
              <a:cs typeface="Gill Sans"/>
              <a:sym typeface="Gill Sans"/>
            </a:endParaRPr>
          </a:p>
        </p:txBody>
      </p:sp>
    </p:spTree>
    <p:extLst>
      <p:ext uri="{BB962C8B-B14F-4D97-AF65-F5344CB8AC3E}">
        <p14:creationId xmlns:p14="http://schemas.microsoft.com/office/powerpoint/2010/main" val="1895442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2ADBB5F-8FDC-47FD-1ED7-38BF10E6725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A5E4B8D3-4068-B115-003B-FD0D744013D7}"/>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EEAB1A2B-0B05-C275-3771-E846337FC084}"/>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9C31D291-F136-81C2-D4A8-F9D47B90EFDD}"/>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A823543F-E770-9E14-9895-51CEF9802116}"/>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1. Header_ LOCATION </a:t>
            </a:r>
          </a:p>
        </p:txBody>
      </p:sp>
      <p:sp>
        <p:nvSpPr>
          <p:cNvPr id="5" name="Google Shape;278;p4">
            <a:extLst>
              <a:ext uri="{FF2B5EF4-FFF2-40B4-BE49-F238E27FC236}">
                <a16:creationId xmlns:a16="http://schemas.microsoft.com/office/drawing/2014/main" id="{2F9865E5-8C23-0C4F-53FA-C3F84B501F45}"/>
              </a:ext>
            </a:extLst>
          </p:cNvPr>
          <p:cNvSpPr txBox="1"/>
          <p:nvPr/>
        </p:nvSpPr>
        <p:spPr>
          <a:xfrm>
            <a:off x="693789" y="1897526"/>
            <a:ext cx="11586381" cy="2677616"/>
          </a:xfrm>
          <a:prstGeom prst="rect">
            <a:avLst/>
          </a:prstGeom>
          <a:noFill/>
          <a:ln>
            <a:noFill/>
          </a:ln>
        </p:spPr>
        <p:txBody>
          <a:bodyPr spcFirstLastPara="1" wrap="square" lIns="91425" tIns="45700" rIns="91425" bIns="45700" anchor="t" anchorCtr="0">
            <a:spAutoFit/>
          </a:bodyPr>
          <a:lstStyle/>
          <a:p>
            <a:pPr>
              <a:buSzPts val="2400"/>
              <a:defRPr/>
            </a:pPr>
            <a:r>
              <a:rPr lang="es-ES" sz="2400" b="1" dirty="0" err="1">
                <a:solidFill>
                  <a:srgbClr val="0033A0"/>
                </a:solidFill>
                <a:latin typeface="Gill Sans"/>
                <a:ea typeface="Gill Sans"/>
                <a:cs typeface="Gill Sans"/>
                <a:sym typeface="Gill Sans"/>
              </a:rPr>
              <a:t>Applying</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to</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other</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countries</a:t>
            </a:r>
            <a:r>
              <a:rPr lang="es-ES" sz="2400" b="1" dirty="0">
                <a:solidFill>
                  <a:srgbClr val="0033A0"/>
                </a:solidFill>
                <a:latin typeface="Gill Sans"/>
                <a:ea typeface="Gill Sans"/>
                <a:cs typeface="Gill Sans"/>
                <a:sym typeface="Gill Sans"/>
              </a:rPr>
              <a:t>? </a:t>
            </a:r>
          </a:p>
          <a:p>
            <a:pPr>
              <a:buSzPts val="2400"/>
              <a:defRPr/>
            </a:pPr>
            <a:endParaRPr lang="es-ES" sz="2400" b="1" dirty="0">
              <a:solidFill>
                <a:srgbClr val="0033A0"/>
              </a:solidFill>
              <a:latin typeface="Gill Sans"/>
              <a:ea typeface="Gill Sans"/>
              <a:cs typeface="Gill Sans"/>
              <a:sym typeface="Gill Sans"/>
            </a:endParaRPr>
          </a:p>
          <a:p>
            <a:pPr>
              <a:buSzPts val="2400"/>
              <a:defRPr/>
            </a:pPr>
            <a:r>
              <a:rPr lang="es-ES" sz="2400" dirty="0" err="1">
                <a:solidFill>
                  <a:srgbClr val="0033A0"/>
                </a:solidFill>
                <a:latin typeface="Gill Sans"/>
                <a:ea typeface="Gill Sans"/>
                <a:cs typeface="Gill Sans"/>
                <a:sym typeface="Gill Sans"/>
              </a:rPr>
              <a:t>List</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current</a:t>
            </a:r>
            <a:r>
              <a:rPr lang="es-ES" sz="2400" dirty="0">
                <a:solidFill>
                  <a:srgbClr val="0033A0"/>
                </a:solidFill>
                <a:latin typeface="Gill Sans"/>
                <a:ea typeface="Gill Sans"/>
                <a:cs typeface="Gill Sans"/>
                <a:sym typeface="Gill Sans"/>
              </a:rPr>
              <a:t> +  target </a:t>
            </a:r>
            <a:r>
              <a:rPr lang="es-ES" sz="2400" dirty="0" err="1">
                <a:solidFill>
                  <a:srgbClr val="0033A0"/>
                </a:solidFill>
                <a:latin typeface="Gill Sans"/>
                <a:ea typeface="Gill Sans"/>
                <a:cs typeface="Gill Sans"/>
                <a:sym typeface="Gill Sans"/>
              </a:rPr>
              <a:t>location</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recruiters</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looking</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will</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see</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your</a:t>
            </a:r>
            <a:r>
              <a:rPr lang="es-ES" sz="2400" dirty="0">
                <a:solidFill>
                  <a:srgbClr val="0033A0"/>
                </a:solidFill>
                <a:latin typeface="Gill Sans"/>
                <a:ea typeface="Gill Sans"/>
                <a:cs typeface="Gill Sans"/>
                <a:sym typeface="Gill Sans"/>
              </a:rPr>
              <a:t> CV as a local match. </a:t>
            </a:r>
          </a:p>
          <a:p>
            <a:pPr>
              <a:buSzPts val="2400"/>
              <a:defRPr/>
            </a:pPr>
            <a:endParaRPr lang="es-ES" sz="2400" b="1" dirty="0">
              <a:solidFill>
                <a:srgbClr val="0033A0"/>
              </a:solidFill>
              <a:latin typeface="Gill Sans"/>
              <a:ea typeface="Gill Sans"/>
              <a:cs typeface="Gill Sans"/>
              <a:sym typeface="Gill Sans"/>
            </a:endParaRPr>
          </a:p>
          <a:p>
            <a:pPr>
              <a:buSzPts val="2400"/>
              <a:defRPr/>
            </a:pPr>
            <a:r>
              <a:rPr lang="es-ES" sz="2400" b="1" dirty="0">
                <a:solidFill>
                  <a:srgbClr val="0033A0"/>
                </a:solidFill>
                <a:latin typeface="Gill Sans"/>
                <a:ea typeface="Gill Sans"/>
                <a:cs typeface="Gill Sans"/>
                <a:sym typeface="Gill Sans"/>
              </a:rPr>
              <a:t>Use </a:t>
            </a:r>
            <a:r>
              <a:rPr lang="es-ES" sz="2400" b="1" dirty="0" err="1">
                <a:solidFill>
                  <a:srgbClr val="0033A0"/>
                </a:solidFill>
                <a:latin typeface="Gill Sans"/>
                <a:ea typeface="Gill Sans"/>
                <a:cs typeface="Gill Sans"/>
                <a:sym typeface="Gill Sans"/>
              </a:rPr>
              <a:t>this</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approach</a:t>
            </a:r>
            <a:r>
              <a:rPr lang="es-ES" sz="2400" b="1" dirty="0">
                <a:solidFill>
                  <a:srgbClr val="0033A0"/>
                </a:solidFill>
                <a:latin typeface="Gill Sans"/>
                <a:ea typeface="Gill Sans"/>
                <a:cs typeface="Gill Sans"/>
                <a:sym typeface="Gill Sans"/>
              </a:rPr>
              <a:t> ONLY </a:t>
            </a:r>
            <a:r>
              <a:rPr lang="es-ES" sz="2400" b="1" dirty="0" err="1">
                <a:solidFill>
                  <a:srgbClr val="0033A0"/>
                </a:solidFill>
                <a:latin typeface="Gill Sans"/>
                <a:ea typeface="Gill Sans"/>
                <a:cs typeface="Gill Sans"/>
                <a:sym typeface="Gill Sans"/>
              </a:rPr>
              <a:t>if</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legally</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authorized</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to</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work</a:t>
            </a:r>
            <a:r>
              <a:rPr lang="es-ES" sz="2400" b="1" dirty="0">
                <a:solidFill>
                  <a:srgbClr val="0033A0"/>
                </a:solidFill>
                <a:latin typeface="Gill Sans"/>
                <a:ea typeface="Gill Sans"/>
                <a:cs typeface="Gill Sans"/>
                <a:sym typeface="Gill Sans"/>
              </a:rPr>
              <a:t> in target </a:t>
            </a:r>
            <a:r>
              <a:rPr lang="es-ES" sz="2400" b="1" dirty="0" err="1">
                <a:solidFill>
                  <a:srgbClr val="0033A0"/>
                </a:solidFill>
                <a:latin typeface="Gill Sans"/>
                <a:ea typeface="Gill Sans"/>
                <a:cs typeface="Gill Sans"/>
                <a:sym typeface="Gill Sans"/>
              </a:rPr>
              <a:t>location</a:t>
            </a:r>
            <a:r>
              <a:rPr lang="es-ES" sz="2400" b="1" dirty="0">
                <a:solidFill>
                  <a:srgbClr val="0033A0"/>
                </a:solidFill>
                <a:latin typeface="Gill Sans"/>
                <a:ea typeface="Gill Sans"/>
                <a:cs typeface="Gill Sans"/>
                <a:sym typeface="Gill Sans"/>
              </a:rPr>
              <a:t> </a:t>
            </a:r>
            <a:r>
              <a:rPr lang="es-ES" sz="2400" dirty="0">
                <a:solidFill>
                  <a:srgbClr val="0033A0"/>
                </a:solidFill>
                <a:latin typeface="Gill Sans"/>
                <a:ea typeface="Gill Sans"/>
                <a:cs typeface="Gill Sans"/>
                <a:sym typeface="Gill Sans"/>
              </a:rPr>
              <a:t>and </a:t>
            </a:r>
            <a:r>
              <a:rPr lang="es-ES" sz="2400" dirty="0" err="1">
                <a:solidFill>
                  <a:srgbClr val="0033A0"/>
                </a:solidFill>
                <a:latin typeface="Gill Sans"/>
                <a:ea typeface="Gill Sans"/>
                <a:cs typeface="Gill Sans"/>
                <a:sym typeface="Gill Sans"/>
              </a:rPr>
              <a:t>willing</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to</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fund</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your</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own</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travel</a:t>
            </a:r>
            <a:r>
              <a:rPr lang="es-ES" sz="2400" dirty="0">
                <a:solidFill>
                  <a:srgbClr val="0033A0"/>
                </a:solidFill>
                <a:latin typeface="Gill Sans"/>
                <a:ea typeface="Gill Sans"/>
                <a:cs typeface="Gill Sans"/>
                <a:sym typeface="Gill Sans"/>
              </a:rPr>
              <a:t> </a:t>
            </a:r>
            <a:r>
              <a:rPr lang="es-ES" sz="2400" dirty="0" err="1">
                <a:solidFill>
                  <a:srgbClr val="0033A0"/>
                </a:solidFill>
                <a:latin typeface="Gill Sans"/>
                <a:ea typeface="Gill Sans"/>
                <a:cs typeface="Gill Sans"/>
                <a:sym typeface="Gill Sans"/>
              </a:rPr>
              <a:t>for</a:t>
            </a:r>
            <a:r>
              <a:rPr lang="es-ES" sz="2400" dirty="0">
                <a:solidFill>
                  <a:srgbClr val="0033A0"/>
                </a:solidFill>
                <a:latin typeface="Gill Sans"/>
                <a:ea typeface="Gill Sans"/>
                <a:cs typeface="Gill Sans"/>
                <a:sym typeface="Gill Sans"/>
              </a:rPr>
              <a:t> interviews. </a:t>
            </a:r>
          </a:p>
          <a:p>
            <a:pPr>
              <a:buSzPts val="2400"/>
              <a:defRPr/>
            </a:pPr>
            <a:endParaRPr lang="es-ES" sz="2400" dirty="0">
              <a:solidFill>
                <a:srgbClr val="0033A0"/>
              </a:solidFill>
              <a:latin typeface="Gill Sans"/>
              <a:ea typeface="Gill Sans"/>
              <a:cs typeface="Gill Sans"/>
              <a:sym typeface="Gill Sans"/>
            </a:endParaRPr>
          </a:p>
        </p:txBody>
      </p:sp>
      <p:pic>
        <p:nvPicPr>
          <p:cNvPr id="10" name="Picture 9">
            <a:extLst>
              <a:ext uri="{FF2B5EF4-FFF2-40B4-BE49-F238E27FC236}">
                <a16:creationId xmlns:a16="http://schemas.microsoft.com/office/drawing/2014/main" id="{1950C71D-ED2A-FEC6-07F7-059F37AFF72B}"/>
              </a:ext>
            </a:extLst>
          </p:cNvPr>
          <p:cNvPicPr>
            <a:picLocks noChangeAspect="1"/>
          </p:cNvPicPr>
          <p:nvPr/>
        </p:nvPicPr>
        <p:blipFill>
          <a:blip r:embed="rId3"/>
          <a:srcRect t="24118" b="21525"/>
          <a:stretch/>
        </p:blipFill>
        <p:spPr>
          <a:xfrm>
            <a:off x="1535568" y="4562867"/>
            <a:ext cx="9455419" cy="1714013"/>
          </a:xfrm>
          <a:prstGeom prst="rect">
            <a:avLst/>
          </a:prstGeom>
        </p:spPr>
      </p:pic>
    </p:spTree>
    <p:extLst>
      <p:ext uri="{BB962C8B-B14F-4D97-AF65-F5344CB8AC3E}">
        <p14:creationId xmlns:p14="http://schemas.microsoft.com/office/powerpoint/2010/main" val="3536172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D87AE1C-C9A8-636A-B598-61DC0AE7281D}"/>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A77D0D32-CE12-E010-66F0-73912073DE6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04326B0C-1D0B-8BEA-BEC3-300DAB9DAB18}"/>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4F04A2FE-4056-02CC-33DE-29BA77EC7429}"/>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1A74CF81-1068-4F10-4ADF-D27F86FD6148}"/>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2. Professional Summary</a:t>
            </a:r>
          </a:p>
        </p:txBody>
      </p:sp>
      <p:sp>
        <p:nvSpPr>
          <p:cNvPr id="6" name="Google Shape;278;p4">
            <a:extLst>
              <a:ext uri="{FF2B5EF4-FFF2-40B4-BE49-F238E27FC236}">
                <a16:creationId xmlns:a16="http://schemas.microsoft.com/office/drawing/2014/main" id="{CB808CA0-0174-5CD9-8D72-B4253DC3EF4B}"/>
              </a:ext>
            </a:extLst>
          </p:cNvPr>
          <p:cNvSpPr txBox="1"/>
          <p:nvPr/>
        </p:nvSpPr>
        <p:spPr>
          <a:xfrm>
            <a:off x="1383940" y="5614507"/>
            <a:ext cx="9781613" cy="1200288"/>
          </a:xfrm>
          <a:prstGeom prst="rect">
            <a:avLst/>
          </a:prstGeom>
          <a:noFill/>
          <a:ln>
            <a:noFill/>
          </a:ln>
        </p:spPr>
        <p:txBody>
          <a:bodyPr spcFirstLastPara="1" wrap="square" lIns="91425" tIns="45700" rIns="91425" bIns="45700" anchor="t" anchorCtr="0">
            <a:spAutoFit/>
          </a:bodyPr>
          <a:lstStyle/>
          <a:p>
            <a:pPr algn="ctr">
              <a:buSzPts val="2400"/>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Communicate</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your</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value</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proposition</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quickly</a:t>
            </a:r>
            <a:endPar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lgn="ctr">
              <a:buSzPts val="2400"/>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Align</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with</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your</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target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location</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if</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different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from</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current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endParaRPr lang="en-US" sz="2400" dirty="0">
              <a:latin typeface="Gill Sans"/>
              <a:ea typeface="Gill Sans"/>
              <a:cs typeface="Gill Sans"/>
              <a:sym typeface="Gill Sans"/>
            </a:endParaRPr>
          </a:p>
        </p:txBody>
      </p:sp>
      <p:pic>
        <p:nvPicPr>
          <p:cNvPr id="3" name="Picture 2">
            <a:extLst>
              <a:ext uri="{FF2B5EF4-FFF2-40B4-BE49-F238E27FC236}">
                <a16:creationId xmlns:a16="http://schemas.microsoft.com/office/drawing/2014/main" id="{ACA10C61-D944-6197-7F2D-6BF15A24769A}"/>
              </a:ext>
            </a:extLst>
          </p:cNvPr>
          <p:cNvPicPr>
            <a:picLocks noChangeAspect="1"/>
          </p:cNvPicPr>
          <p:nvPr/>
        </p:nvPicPr>
        <p:blipFill>
          <a:blip r:embed="rId3"/>
          <a:srcRect t="13933" r="20725" b="73904"/>
          <a:stretch/>
        </p:blipFill>
        <p:spPr>
          <a:xfrm>
            <a:off x="0" y="2804353"/>
            <a:ext cx="12214144" cy="1249294"/>
          </a:xfrm>
          <a:prstGeom prst="rect">
            <a:avLst/>
          </a:prstGeom>
        </p:spPr>
      </p:pic>
    </p:spTree>
    <p:extLst>
      <p:ext uri="{BB962C8B-B14F-4D97-AF65-F5344CB8AC3E}">
        <p14:creationId xmlns:p14="http://schemas.microsoft.com/office/powerpoint/2010/main" val="1807562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FB941AAA-D04D-6789-4FDF-0E1DB8086E29}"/>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9941655B-56C2-AFFC-D554-5C5DD1FB99AF}"/>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E371D0D7-6173-4FBD-C427-7BA2346A7538}"/>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DCBDFEB2-9649-4558-D5E5-D28571B05B01}"/>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BBD5FEE7-C79A-5DA5-7DF0-88F46C4D80C9}"/>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Professional </a:t>
            </a:r>
            <a:r>
              <a:rPr lang="en-US" sz="4000" dirty="0" err="1">
                <a:solidFill>
                  <a:schemeClr val="lt1"/>
                </a:solidFill>
                <a:latin typeface="Gill Sans"/>
                <a:ea typeface="Gill Sans"/>
                <a:cs typeface="Gill Sans"/>
                <a:sym typeface="Gill Sans"/>
              </a:rPr>
              <a:t>Summary_template</a:t>
            </a:r>
            <a:endParaRPr lang="en-US" sz="4000" dirty="0">
              <a:solidFill>
                <a:schemeClr val="lt1"/>
              </a:solidFill>
              <a:latin typeface="Gill Sans"/>
              <a:ea typeface="Gill Sans"/>
              <a:cs typeface="Gill Sans"/>
              <a:sym typeface="Gill Sans"/>
            </a:endParaRPr>
          </a:p>
        </p:txBody>
      </p:sp>
      <p:pic>
        <p:nvPicPr>
          <p:cNvPr id="8" name="Picture 7">
            <a:extLst>
              <a:ext uri="{FF2B5EF4-FFF2-40B4-BE49-F238E27FC236}">
                <a16:creationId xmlns:a16="http://schemas.microsoft.com/office/drawing/2014/main" id="{93075FBB-D349-B638-0C12-C321196BF92E}"/>
              </a:ext>
            </a:extLst>
          </p:cNvPr>
          <p:cNvPicPr>
            <a:picLocks noChangeAspect="1"/>
          </p:cNvPicPr>
          <p:nvPr/>
        </p:nvPicPr>
        <p:blipFill>
          <a:blip r:embed="rId3"/>
          <a:srcRect t="8017" b="19922"/>
          <a:stretch/>
        </p:blipFill>
        <p:spPr>
          <a:xfrm>
            <a:off x="1489076" y="1682126"/>
            <a:ext cx="9676477" cy="4648657"/>
          </a:xfrm>
          <a:prstGeom prst="rect">
            <a:avLst/>
          </a:prstGeom>
        </p:spPr>
      </p:pic>
    </p:spTree>
    <p:extLst>
      <p:ext uri="{BB962C8B-B14F-4D97-AF65-F5344CB8AC3E}">
        <p14:creationId xmlns:p14="http://schemas.microsoft.com/office/powerpoint/2010/main" val="401469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ED7E8423-51B7-78DC-4E26-20D5B4F925B5}"/>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464F8843-DFD3-9D70-39C8-B8CEA956935D}"/>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6646AE02-6C82-B466-9C4D-3F746FC73882}"/>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8B422289-69DA-A1D6-5E99-3E8191EEF272}"/>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7940983A-40F3-EB71-3A19-C3E920393947}"/>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3. Professional Experience</a:t>
            </a:r>
          </a:p>
        </p:txBody>
      </p:sp>
      <p:sp>
        <p:nvSpPr>
          <p:cNvPr id="5" name="Google Shape;278;p4">
            <a:extLst>
              <a:ext uri="{FF2B5EF4-FFF2-40B4-BE49-F238E27FC236}">
                <a16:creationId xmlns:a16="http://schemas.microsoft.com/office/drawing/2014/main" id="{D07409C2-74FC-17FE-298B-DCB88B295FBC}"/>
              </a:ext>
            </a:extLst>
          </p:cNvPr>
          <p:cNvSpPr txBox="1"/>
          <p:nvPr/>
        </p:nvSpPr>
        <p:spPr>
          <a:xfrm>
            <a:off x="2779023" y="5788755"/>
            <a:ext cx="9703923" cy="830956"/>
          </a:xfrm>
          <a:prstGeom prst="rect">
            <a:avLst/>
          </a:prstGeom>
          <a:noFill/>
          <a:ln>
            <a:noFill/>
          </a:ln>
        </p:spPr>
        <p:txBody>
          <a:bodyPr spcFirstLastPara="1" wrap="square" lIns="91425" tIns="45700" rIns="91425" bIns="45700" anchor="t" anchorCtr="0">
            <a:spAutoFit/>
          </a:bodyPr>
          <a:lstStyle/>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a:buSzPts val="2400"/>
              <a:defRPr/>
            </a:pPr>
            <a:r>
              <a:rPr lang="es-ES" sz="2400" b="1" dirty="0" err="1">
                <a:solidFill>
                  <a:srgbClr val="0033A0"/>
                </a:solidFill>
                <a:latin typeface="Gill Sans"/>
                <a:ea typeface="Gill Sans"/>
                <a:cs typeface="Gill Sans"/>
                <a:sym typeface="Gill Sans"/>
              </a:rPr>
              <a:t>Relevant</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experience</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scale</a:t>
            </a:r>
            <a:r>
              <a:rPr lang="es-ES" sz="2400" b="1" dirty="0">
                <a:solidFill>
                  <a:srgbClr val="0033A0"/>
                </a:solidFill>
                <a:latin typeface="Gill Sans"/>
                <a:ea typeface="Gill Sans"/>
                <a:cs typeface="Gill Sans"/>
                <a:sym typeface="Gill Sans"/>
              </a:rPr>
              <a:t> and </a:t>
            </a:r>
            <a:r>
              <a:rPr lang="es-ES" sz="2400" b="1" dirty="0" err="1">
                <a:solidFill>
                  <a:srgbClr val="0033A0"/>
                </a:solidFill>
                <a:latin typeface="Gill Sans"/>
                <a:ea typeface="Gill Sans"/>
                <a:cs typeface="Gill Sans"/>
                <a:sym typeface="Gill Sans"/>
              </a:rPr>
              <a:t>impact</a:t>
            </a:r>
            <a:r>
              <a:rPr lang="es-ES" sz="2400" b="1" dirty="0">
                <a:solidFill>
                  <a:srgbClr val="0033A0"/>
                </a:solidFill>
                <a:latin typeface="Gill Sans"/>
                <a:ea typeface="Gill Sans"/>
                <a:cs typeface="Gill Sans"/>
                <a:sym typeface="Gill Sans"/>
              </a:rPr>
              <a:t>. </a:t>
            </a:r>
          </a:p>
        </p:txBody>
      </p:sp>
      <p:pic>
        <p:nvPicPr>
          <p:cNvPr id="3" name="Picture 2">
            <a:extLst>
              <a:ext uri="{FF2B5EF4-FFF2-40B4-BE49-F238E27FC236}">
                <a16:creationId xmlns:a16="http://schemas.microsoft.com/office/drawing/2014/main" id="{382C8A40-35BE-35CC-C61C-D19762BF6F00}"/>
              </a:ext>
            </a:extLst>
          </p:cNvPr>
          <p:cNvPicPr>
            <a:picLocks noChangeAspect="1"/>
          </p:cNvPicPr>
          <p:nvPr/>
        </p:nvPicPr>
        <p:blipFill>
          <a:blip r:embed="rId3"/>
          <a:srcRect l="665" t="26517" r="20303" b="27647"/>
          <a:stretch/>
        </p:blipFill>
        <p:spPr>
          <a:xfrm>
            <a:off x="657787" y="1635831"/>
            <a:ext cx="10972800" cy="4242484"/>
          </a:xfrm>
          <a:prstGeom prst="rect">
            <a:avLst/>
          </a:prstGeom>
        </p:spPr>
      </p:pic>
      <p:sp>
        <p:nvSpPr>
          <p:cNvPr id="6" name="Rectangle 5">
            <a:extLst>
              <a:ext uri="{FF2B5EF4-FFF2-40B4-BE49-F238E27FC236}">
                <a16:creationId xmlns:a16="http://schemas.microsoft.com/office/drawing/2014/main" id="{51227526-5831-0584-9B4C-54C63A27FAD1}"/>
              </a:ext>
            </a:extLst>
          </p:cNvPr>
          <p:cNvSpPr/>
          <p:nvPr/>
        </p:nvSpPr>
        <p:spPr>
          <a:xfrm rot="5400000">
            <a:off x="1377538" y="1398762"/>
            <a:ext cx="769917" cy="9975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1767990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1476BCB6-D04C-4BFD-1086-BE048AE56089}"/>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38D66D9-C413-0B40-7BEA-B264424627B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2814F13B-5443-232C-07C0-E7ACDB9D06C3}"/>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E28F7F45-76C5-4281-34C9-9782CEDD7111}"/>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pic>
        <p:nvPicPr>
          <p:cNvPr id="7" name="Picture 6">
            <a:extLst>
              <a:ext uri="{FF2B5EF4-FFF2-40B4-BE49-F238E27FC236}">
                <a16:creationId xmlns:a16="http://schemas.microsoft.com/office/drawing/2014/main" id="{DBA91DB4-1716-A0BF-35B1-85706943A994}"/>
              </a:ext>
            </a:extLst>
          </p:cNvPr>
          <p:cNvPicPr>
            <a:picLocks noChangeAspect="1"/>
          </p:cNvPicPr>
          <p:nvPr/>
        </p:nvPicPr>
        <p:blipFill>
          <a:blip r:embed="rId3"/>
          <a:srcRect l="3583" t="10931" r="53621" b="45619"/>
          <a:stretch/>
        </p:blipFill>
        <p:spPr>
          <a:xfrm>
            <a:off x="296883" y="2016242"/>
            <a:ext cx="5506193" cy="3726873"/>
          </a:xfrm>
          <a:prstGeom prst="rect">
            <a:avLst/>
          </a:prstGeom>
        </p:spPr>
      </p:pic>
      <p:sp>
        <p:nvSpPr>
          <p:cNvPr id="4" name="Google Shape;276;p4">
            <a:extLst>
              <a:ext uri="{FF2B5EF4-FFF2-40B4-BE49-F238E27FC236}">
                <a16:creationId xmlns:a16="http://schemas.microsoft.com/office/drawing/2014/main" id="{850EEFE9-95C5-FEF3-4305-1E25684D6E5B}"/>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Professional </a:t>
            </a:r>
            <a:r>
              <a:rPr lang="en-US" sz="4000" dirty="0" err="1">
                <a:solidFill>
                  <a:schemeClr val="lt1"/>
                </a:solidFill>
                <a:latin typeface="Gill Sans"/>
                <a:ea typeface="Gill Sans"/>
                <a:cs typeface="Gill Sans"/>
                <a:sym typeface="Gill Sans"/>
              </a:rPr>
              <a:t>Experience_template</a:t>
            </a:r>
            <a:endParaRPr lang="en-US" sz="4000" dirty="0">
              <a:solidFill>
                <a:schemeClr val="lt1"/>
              </a:solidFill>
              <a:latin typeface="Gill Sans"/>
              <a:ea typeface="Gill Sans"/>
              <a:cs typeface="Gill Sans"/>
              <a:sym typeface="Gill Sans"/>
            </a:endParaRPr>
          </a:p>
        </p:txBody>
      </p:sp>
      <p:pic>
        <p:nvPicPr>
          <p:cNvPr id="6" name="Picture 5">
            <a:extLst>
              <a:ext uri="{FF2B5EF4-FFF2-40B4-BE49-F238E27FC236}">
                <a16:creationId xmlns:a16="http://schemas.microsoft.com/office/drawing/2014/main" id="{37AB11C3-0360-3036-F51A-E116840F0C9B}"/>
              </a:ext>
            </a:extLst>
          </p:cNvPr>
          <p:cNvPicPr>
            <a:picLocks noChangeAspect="1"/>
          </p:cNvPicPr>
          <p:nvPr/>
        </p:nvPicPr>
        <p:blipFill>
          <a:blip r:embed="rId3"/>
          <a:srcRect l="3073" t="55284" r="52979" b="9947"/>
          <a:stretch/>
        </p:blipFill>
        <p:spPr>
          <a:xfrm>
            <a:off x="6240615" y="2016242"/>
            <a:ext cx="5654502" cy="2982332"/>
          </a:xfrm>
          <a:prstGeom prst="rect">
            <a:avLst/>
          </a:prstGeom>
        </p:spPr>
      </p:pic>
    </p:spTree>
    <p:extLst>
      <p:ext uri="{BB962C8B-B14F-4D97-AF65-F5344CB8AC3E}">
        <p14:creationId xmlns:p14="http://schemas.microsoft.com/office/powerpoint/2010/main" val="212359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5F8FD"/>
            </a:gs>
            <a:gs pos="80000">
              <a:schemeClr val="lt1"/>
            </a:gs>
            <a:gs pos="100000">
              <a:srgbClr val="CCDDF7"/>
            </a:gs>
          </a:gsLst>
          <a:lin ang="5400000" scaled="0"/>
        </a:gradFill>
        <a:effectLst/>
      </p:bgPr>
    </p:bg>
    <p:spTree>
      <p:nvGrpSpPr>
        <p:cNvPr id="1" name="Shape 239"/>
        <p:cNvGrpSpPr/>
        <p:nvPr/>
      </p:nvGrpSpPr>
      <p:grpSpPr>
        <a:xfrm>
          <a:off x="0" y="0"/>
          <a:ext cx="0" cy="0"/>
          <a:chOff x="0" y="0"/>
          <a:chExt cx="0" cy="0"/>
        </a:xfrm>
      </p:grpSpPr>
      <p:grpSp>
        <p:nvGrpSpPr>
          <p:cNvPr id="2" name="Google Shape;240;p2">
            <a:extLst>
              <a:ext uri="{FF2B5EF4-FFF2-40B4-BE49-F238E27FC236}">
                <a16:creationId xmlns:a16="http://schemas.microsoft.com/office/drawing/2014/main" id="{087BCFDA-5D19-1273-5121-6AAD2BB7B995}"/>
              </a:ext>
            </a:extLst>
          </p:cNvPr>
          <p:cNvGrpSpPr/>
          <p:nvPr/>
        </p:nvGrpSpPr>
        <p:grpSpPr>
          <a:xfrm>
            <a:off x="861347" y="2505582"/>
            <a:ext cx="10240359" cy="3411855"/>
            <a:chOff x="212334" y="469717"/>
            <a:chExt cx="10240359" cy="3411855"/>
          </a:xfrm>
        </p:grpSpPr>
        <p:sp>
          <p:nvSpPr>
            <p:cNvPr id="3" name="Google Shape;241;p2">
              <a:extLst>
                <a:ext uri="{FF2B5EF4-FFF2-40B4-BE49-F238E27FC236}">
                  <a16:creationId xmlns:a16="http://schemas.microsoft.com/office/drawing/2014/main" id="{8CD6805B-259A-B9C2-37FE-0BA5D38E4CA9}"/>
                </a:ext>
              </a:extLst>
            </p:cNvPr>
            <p:cNvSpPr/>
            <p:nvPr/>
          </p:nvSpPr>
          <p:spPr>
            <a:xfrm>
              <a:off x="212335" y="469890"/>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Google Shape;243;p2">
              <a:extLst>
                <a:ext uri="{FF2B5EF4-FFF2-40B4-BE49-F238E27FC236}">
                  <a16:creationId xmlns:a16="http://schemas.microsoft.com/office/drawing/2014/main" id="{415C021E-5643-3719-9108-4379DE680F43}"/>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Google Shape;244;p2">
              <a:extLst>
                <a:ext uri="{FF2B5EF4-FFF2-40B4-BE49-F238E27FC236}">
                  <a16:creationId xmlns:a16="http://schemas.microsoft.com/office/drawing/2014/main" id="{10279CE8-0716-70F4-B916-321F225F1887}"/>
                </a:ext>
              </a:extLst>
            </p:cNvPr>
            <p:cNvSpPr txBox="1"/>
            <p:nvPr/>
          </p:nvSpPr>
          <p:spPr>
            <a:xfrm>
              <a:off x="1834517" y="469890"/>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You are muted by default. The chat function is disabled.​</a:t>
              </a:r>
            </a:p>
          </p:txBody>
        </p:sp>
        <p:sp>
          <p:nvSpPr>
            <p:cNvPr id="6" name="Google Shape;246;p2">
              <a:extLst>
                <a:ext uri="{FF2B5EF4-FFF2-40B4-BE49-F238E27FC236}">
                  <a16:creationId xmlns:a16="http://schemas.microsoft.com/office/drawing/2014/main" id="{5AA50A09-EBAB-9986-C617-DF383FB3AB2F}"/>
                </a:ext>
              </a:extLst>
            </p:cNvPr>
            <p:cNvSpPr/>
            <p:nvPr/>
          </p:nvSpPr>
          <p:spPr>
            <a:xfrm>
              <a:off x="511066" y="750432"/>
              <a:ext cx="774830" cy="774830"/>
            </a:xfrm>
            <a:prstGeom prst="rect">
              <a:avLst/>
            </a:prstGeom>
            <a:blipFill rotWithShape="1">
              <a:blip r:embed="rId3"/>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247;p2">
              <a:extLst>
                <a:ext uri="{FF2B5EF4-FFF2-40B4-BE49-F238E27FC236}">
                  <a16:creationId xmlns:a16="http://schemas.microsoft.com/office/drawing/2014/main" id="{BD40EAED-F134-E572-44DC-FF79C0FC7AFD}"/>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49;p2">
              <a:extLst>
                <a:ext uri="{FF2B5EF4-FFF2-40B4-BE49-F238E27FC236}">
                  <a16:creationId xmlns:a16="http://schemas.microsoft.com/office/drawing/2014/main" id="{2B57F393-DACD-83B2-1537-22919C736ECA}"/>
                </a:ext>
              </a:extLst>
            </p:cNvPr>
            <p:cNvSpPr/>
            <p:nvPr/>
          </p:nvSpPr>
          <p:spPr>
            <a:xfrm>
              <a:off x="212334" y="2545532"/>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51;p2">
              <a:extLst>
                <a:ext uri="{FF2B5EF4-FFF2-40B4-BE49-F238E27FC236}">
                  <a16:creationId xmlns:a16="http://schemas.microsoft.com/office/drawing/2014/main" id="{85750D49-424F-C363-CB8F-6DFD36012473}"/>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52;p2">
              <a:extLst>
                <a:ext uri="{FF2B5EF4-FFF2-40B4-BE49-F238E27FC236}">
                  <a16:creationId xmlns:a16="http://schemas.microsoft.com/office/drawing/2014/main" id="{9478D71B-A7C1-908E-9A71-627BC1A65496}"/>
                </a:ext>
              </a:extLst>
            </p:cNvPr>
            <p:cNvSpPr txBox="1"/>
            <p:nvPr/>
          </p:nvSpPr>
          <p:spPr>
            <a:xfrm>
              <a:off x="1834760" y="2545532"/>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2" name="Google Shape;253;p2">
              <a:extLst>
                <a:ext uri="{FF2B5EF4-FFF2-40B4-BE49-F238E27FC236}">
                  <a16:creationId xmlns:a16="http://schemas.microsoft.com/office/drawing/2014/main" id="{CEF1DE16-D4DF-9207-B4B7-AE4B9016CBFC}"/>
                </a:ext>
              </a:extLst>
            </p:cNvPr>
            <p:cNvSpPr/>
            <p:nvPr/>
          </p:nvSpPr>
          <p:spPr>
            <a:xfrm>
              <a:off x="5554999" y="469717"/>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254;p2">
              <a:extLst>
                <a:ext uri="{FF2B5EF4-FFF2-40B4-BE49-F238E27FC236}">
                  <a16:creationId xmlns:a16="http://schemas.microsoft.com/office/drawing/2014/main" id="{C86F0227-70D1-B689-963F-B224871EAA47}"/>
                </a:ext>
              </a:extLst>
            </p:cNvPr>
            <p:cNvSpPr/>
            <p:nvPr/>
          </p:nvSpPr>
          <p:spPr>
            <a:xfrm>
              <a:off x="5835541" y="750259"/>
              <a:ext cx="774830" cy="774830"/>
            </a:xfrm>
            <a:prstGeom prst="rect">
              <a:avLst/>
            </a:prstGeom>
            <a:blipFill rotWithShape="1">
              <a:blip r:embed="rId5"/>
              <a:stretch>
                <a:fillRect/>
              </a:stretch>
            </a:bli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Google Shape;255;p2">
              <a:extLst>
                <a:ext uri="{FF2B5EF4-FFF2-40B4-BE49-F238E27FC236}">
                  <a16:creationId xmlns:a16="http://schemas.microsoft.com/office/drawing/2014/main" id="{5F7DF90E-AC95-F4D3-C519-74D91CBB0964}"/>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256;p2">
              <a:extLst>
                <a:ext uri="{FF2B5EF4-FFF2-40B4-BE49-F238E27FC236}">
                  <a16:creationId xmlns:a16="http://schemas.microsoft.com/office/drawing/2014/main" id="{07DC2EC6-6034-29EB-2A32-1F30669201EF}"/>
                </a:ext>
              </a:extLst>
            </p:cNvPr>
            <p:cNvSpPr txBox="1"/>
            <p:nvPr/>
          </p:nvSpPr>
          <p:spPr>
            <a:xfrm>
              <a:off x="7177182" y="469717"/>
              <a:ext cx="3148942" cy="1335915"/>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If you have any questions, please submit them through Zoom Q&amp;A button.​</a:t>
              </a:r>
            </a:p>
          </p:txBody>
        </p:sp>
      </p:grpSp>
      <p:pic>
        <p:nvPicPr>
          <p:cNvPr id="17" name="Graphic 16" descr="Internet with solid fill">
            <a:extLst>
              <a:ext uri="{FF2B5EF4-FFF2-40B4-BE49-F238E27FC236}">
                <a16:creationId xmlns:a16="http://schemas.microsoft.com/office/drawing/2014/main" id="{D4FF5265-F19D-F54D-DCD2-916EF341E8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294" y="4792154"/>
            <a:ext cx="914400" cy="914400"/>
          </a:xfrm>
          <a:prstGeom prst="rect">
            <a:avLst/>
          </a:prstGeom>
        </p:spPr>
      </p:pic>
      <p:sp>
        <p:nvSpPr>
          <p:cNvPr id="18" name="Google Shape;266;p3">
            <a:extLst>
              <a:ext uri="{FF2B5EF4-FFF2-40B4-BE49-F238E27FC236}">
                <a16:creationId xmlns:a16="http://schemas.microsoft.com/office/drawing/2014/main" id="{FA45B3CA-D349-EA5F-B201-5C110A2BF405}"/>
              </a:ext>
            </a:extLst>
          </p:cNvPr>
          <p:cNvSpPr/>
          <p:nvPr/>
        </p:nvSpPr>
        <p:spPr>
          <a:xfrm>
            <a:off x="-174567"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19" name="Google Shape;267;p3">
            <a:extLst>
              <a:ext uri="{FF2B5EF4-FFF2-40B4-BE49-F238E27FC236}">
                <a16:creationId xmlns:a16="http://schemas.microsoft.com/office/drawing/2014/main" id="{9F8F666C-2C9F-2A6E-C240-F585094CE7D3}"/>
              </a:ext>
            </a:extLst>
          </p:cNvPr>
          <p:cNvSpPr txBox="1"/>
          <p:nvPr/>
        </p:nvSpPr>
        <p:spPr>
          <a:xfrm>
            <a:off x="292459" y="594821"/>
            <a:ext cx="7232291"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90000"/>
              </a:lnSpc>
              <a:spcBef>
                <a:spcPts val="0"/>
              </a:spcBef>
              <a:spcAft>
                <a:spcPts val="0"/>
              </a:spcAft>
              <a:buClr>
                <a:srgbClr val="0033A0"/>
              </a:buClr>
              <a:buSzPts val="4000"/>
              <a:buFont typeface="Gill Sans"/>
              <a:buNone/>
              <a:tabLst/>
              <a:defRPr/>
            </a:pPr>
            <a:r>
              <a:rPr kumimoji="0" lang="en-US" sz="4000" b="1" i="0" u="none" strike="noStrike" kern="0" cap="none" spc="0" normalizeH="0" baseline="0" noProof="0" dirty="0">
                <a:ln>
                  <a:noFill/>
                </a:ln>
                <a:solidFill>
                  <a:srgbClr val="FFFFFF"/>
                </a:solidFill>
                <a:effectLst/>
                <a:uLnTx/>
                <a:uFillTx/>
                <a:latin typeface="Gill Sans"/>
                <a:ea typeface="Gill Sans"/>
                <a:cs typeface="Gill Sans"/>
                <a:sym typeface="Gill Sans"/>
              </a:rPr>
              <a:t>Zoom - Housekeeping rules</a:t>
            </a:r>
            <a:endParaRPr kumimoji="0" lang="en-US" sz="4000" b="0" i="0" u="none" strike="noStrike" kern="0" cap="none" spc="0" normalizeH="0" baseline="0" noProof="0" dirty="0">
              <a:ln>
                <a:noFill/>
              </a:ln>
              <a:solidFill>
                <a:srgbClr val="FFFFFF"/>
              </a:solidFill>
              <a:effectLst/>
              <a:uLnTx/>
              <a:uFillTx/>
              <a:latin typeface="Arial"/>
              <a:ea typeface="+mn-ea"/>
              <a:cs typeface="Arial"/>
              <a:sym typeface="Arial"/>
            </a:endParaRPr>
          </a:p>
        </p:txBody>
      </p:sp>
    </p:spTree>
    <p:extLst>
      <p:ext uri="{BB962C8B-B14F-4D97-AF65-F5344CB8AC3E}">
        <p14:creationId xmlns:p14="http://schemas.microsoft.com/office/powerpoint/2010/main" val="2912558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F49D5EA0-AA1C-0DC7-FB09-82A760D76D31}"/>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7B5AB72-7F7B-1F42-BB37-333719C3AB39}"/>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CEB09DB5-033F-F95D-8F04-8E9FB31E2E02}"/>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65D66E9B-9C08-F778-65C8-8ED5BFA53E06}"/>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C4759BFE-2DAC-C6DC-670C-D064636272B8}"/>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Professional </a:t>
            </a:r>
            <a:r>
              <a:rPr lang="en-US" sz="4000" dirty="0" err="1">
                <a:solidFill>
                  <a:schemeClr val="lt1"/>
                </a:solidFill>
                <a:latin typeface="Gill Sans"/>
                <a:ea typeface="Gill Sans"/>
                <a:cs typeface="Gill Sans"/>
                <a:sym typeface="Gill Sans"/>
              </a:rPr>
              <a:t>Experience_template</a:t>
            </a:r>
            <a:endParaRPr lang="en-US" sz="4000" dirty="0">
              <a:solidFill>
                <a:schemeClr val="lt1"/>
              </a:solidFill>
              <a:latin typeface="Gill Sans"/>
              <a:ea typeface="Gill Sans"/>
              <a:cs typeface="Gill Sans"/>
              <a:sym typeface="Gill Sans"/>
            </a:endParaRPr>
          </a:p>
        </p:txBody>
      </p:sp>
      <p:pic>
        <p:nvPicPr>
          <p:cNvPr id="3" name="Picture 2">
            <a:extLst>
              <a:ext uri="{FF2B5EF4-FFF2-40B4-BE49-F238E27FC236}">
                <a16:creationId xmlns:a16="http://schemas.microsoft.com/office/drawing/2014/main" id="{F7B19AF4-62D6-C937-8FFA-D7D109077F05}"/>
              </a:ext>
            </a:extLst>
          </p:cNvPr>
          <p:cNvPicPr>
            <a:picLocks noChangeAspect="1"/>
          </p:cNvPicPr>
          <p:nvPr/>
        </p:nvPicPr>
        <p:blipFill>
          <a:blip r:embed="rId3"/>
          <a:srcRect l="48021" b="43841"/>
          <a:stretch/>
        </p:blipFill>
        <p:spPr>
          <a:xfrm>
            <a:off x="2847590" y="1827166"/>
            <a:ext cx="5953593" cy="4288217"/>
          </a:xfrm>
          <a:prstGeom prst="rect">
            <a:avLst/>
          </a:prstGeom>
        </p:spPr>
      </p:pic>
    </p:spTree>
    <p:extLst>
      <p:ext uri="{BB962C8B-B14F-4D97-AF65-F5344CB8AC3E}">
        <p14:creationId xmlns:p14="http://schemas.microsoft.com/office/powerpoint/2010/main" val="400725762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bg"/>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sz="1800">
              <a:solidFill>
                <a:schemeClr val="lt1"/>
              </a:solidFill>
              <a:latin typeface="Gill Sans"/>
            </a:endParaRPr>
          </a:p>
        </p:txBody>
      </p:sp>
      <p:sp>
        <p:nvSpPr>
          <p:cNvPr id="353" name="title_ba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Clarity Through Movement</a:t>
            </a:r>
          </a:p>
        </p:txBody>
      </p:sp>
      <p:sp>
        <p:nvSpPr>
          <p:cNvPr id="355" name="body_text"/>
          <p:cNvSpPr txBox="1"/>
          <p:nvPr/>
        </p:nvSpPr>
        <p:spPr>
          <a:xfrm>
            <a:off x="923549" y="2713046"/>
            <a:ext cx="4660500" cy="209284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lang="en-US" sz="2600" b="1" dirty="0">
              <a:solidFill>
                <a:schemeClr val="dk1"/>
              </a:solidFill>
              <a:latin typeface="Gill Sans"/>
              <a:ea typeface="Gill Sans"/>
              <a:cs typeface="Gill Sans"/>
              <a:sym typeface="Gill Sans"/>
            </a:endParaRPr>
          </a:p>
          <a:p>
            <a:pPr marL="0" marR="0" lvl="0" indent="0" algn="l" rtl="0">
              <a:spcBef>
                <a:spcPts val="0"/>
              </a:spcBef>
              <a:spcAft>
                <a:spcPts val="0"/>
              </a:spcAft>
              <a:buNone/>
            </a:pPr>
            <a:r>
              <a:rPr lang="en-US" sz="2600" b="1" dirty="0">
                <a:solidFill>
                  <a:schemeClr val="dk1"/>
                </a:solidFill>
                <a:latin typeface="Gill Sans"/>
                <a:ea typeface="Gill Sans"/>
                <a:cs typeface="Gill Sans"/>
                <a:sym typeface="Gill Sans"/>
              </a:rPr>
              <a:t>The next step will not define the rest of your life! </a:t>
            </a:r>
          </a:p>
          <a:p>
            <a:pPr marL="0" marR="0" lvl="0" indent="0" algn="l" rtl="0">
              <a:spcBef>
                <a:spcPts val="0"/>
              </a:spcBef>
              <a:spcAft>
                <a:spcPts val="0"/>
              </a:spcAft>
              <a:buNone/>
            </a:pPr>
            <a:endParaRPr lang="en-US" sz="2600" dirty="0">
              <a:solidFill>
                <a:schemeClr val="dk1"/>
              </a:solidFill>
              <a:latin typeface="Gill Sans"/>
              <a:ea typeface="Gill Sans"/>
              <a:cs typeface="Gill Sans"/>
              <a:sym typeface="Gill Sans"/>
            </a:endParaRPr>
          </a:p>
          <a:p>
            <a:pPr marL="0" marR="0" lvl="0" indent="0" algn="l" rtl="0">
              <a:spcBef>
                <a:spcPts val="0"/>
              </a:spcBef>
              <a:spcAft>
                <a:spcPts val="0"/>
              </a:spcAft>
              <a:buNone/>
            </a:pPr>
            <a:endParaRPr sz="2600" dirty="0">
              <a:solidFill>
                <a:schemeClr val="dk1"/>
              </a:solidFill>
              <a:latin typeface="Gill Sans"/>
            </a:endParaRPr>
          </a:p>
        </p:txBody>
      </p:sp>
      <p:sp>
        <p:nvSpPr>
          <p:cNvPr id="356" name="remark"/>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11266" name="Picture 2">
            <a:extLst>
              <a:ext uri="{FF2B5EF4-FFF2-40B4-BE49-F238E27FC236}">
                <a16:creationId xmlns:a16="http://schemas.microsoft.com/office/drawing/2014/main" id="{F9AAA2B1-6B0B-1181-4443-E770C8F46F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597" y="1600000"/>
            <a:ext cx="5472979" cy="36412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09CF7826-5096-2977-D227-0D49CE0AD2F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3F099D96-F766-306E-8896-8E0EEFD2D6B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7C81CCCB-A28C-696D-E33D-8C3C49332A9C}"/>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79829E52-C301-597F-4123-EA470043A506}"/>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3BADCFB0-5394-E746-C08A-F15EA8C44908}"/>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4. Education</a:t>
            </a:r>
          </a:p>
        </p:txBody>
      </p:sp>
      <p:sp>
        <p:nvSpPr>
          <p:cNvPr id="5" name="Google Shape;278;p4">
            <a:extLst>
              <a:ext uri="{FF2B5EF4-FFF2-40B4-BE49-F238E27FC236}">
                <a16:creationId xmlns:a16="http://schemas.microsoft.com/office/drawing/2014/main" id="{9006F16B-8B39-1F96-7E8E-F7BF783CE3BA}"/>
              </a:ext>
            </a:extLst>
          </p:cNvPr>
          <p:cNvSpPr txBox="1"/>
          <p:nvPr/>
        </p:nvSpPr>
        <p:spPr>
          <a:xfrm>
            <a:off x="1910874" y="6080408"/>
            <a:ext cx="11657487" cy="830956"/>
          </a:xfrm>
          <a:prstGeom prst="rect">
            <a:avLst/>
          </a:prstGeom>
          <a:noFill/>
          <a:ln>
            <a:noFill/>
          </a:ln>
        </p:spPr>
        <p:txBody>
          <a:bodyPr spcFirstLastPara="1" wrap="square" lIns="91425" tIns="45700" rIns="91425" bIns="45700" anchor="t" anchorCtr="0">
            <a:spAutoFit/>
          </a:bodyPr>
          <a:lstStyle/>
          <a:p>
            <a:pPr>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Provide</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higher</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Ed.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background</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and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relevant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credentials</a:t>
            </a:r>
            <a:endPar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buSzPts val="2400"/>
              <a:defRPr/>
            </a:pPr>
            <a:endParaRPr lang="en-US" sz="2400" dirty="0">
              <a:latin typeface="Gill Sans"/>
              <a:ea typeface="Gill Sans"/>
              <a:cs typeface="Gill Sans"/>
              <a:sym typeface="Gill Sans"/>
            </a:endParaRPr>
          </a:p>
        </p:txBody>
      </p:sp>
      <p:pic>
        <p:nvPicPr>
          <p:cNvPr id="3" name="Picture 2">
            <a:extLst>
              <a:ext uri="{FF2B5EF4-FFF2-40B4-BE49-F238E27FC236}">
                <a16:creationId xmlns:a16="http://schemas.microsoft.com/office/drawing/2014/main" id="{A6A44287-F606-8377-356E-2C8A2EA137E8}"/>
              </a:ext>
            </a:extLst>
          </p:cNvPr>
          <p:cNvPicPr>
            <a:picLocks noChangeAspect="1"/>
          </p:cNvPicPr>
          <p:nvPr/>
        </p:nvPicPr>
        <p:blipFill>
          <a:blip r:embed="rId3"/>
          <a:srcRect t="72461" r="20531" b="16466"/>
          <a:stretch/>
        </p:blipFill>
        <p:spPr>
          <a:xfrm>
            <a:off x="0" y="2862740"/>
            <a:ext cx="12192000" cy="1132519"/>
          </a:xfrm>
          <a:prstGeom prst="rect">
            <a:avLst/>
          </a:prstGeom>
        </p:spPr>
      </p:pic>
      <p:sp>
        <p:nvSpPr>
          <p:cNvPr id="6" name="Rectangle 5">
            <a:extLst>
              <a:ext uri="{FF2B5EF4-FFF2-40B4-BE49-F238E27FC236}">
                <a16:creationId xmlns:a16="http://schemas.microsoft.com/office/drawing/2014/main" id="{6105A15C-B668-8462-C739-F39708962B79}"/>
              </a:ext>
            </a:extLst>
          </p:cNvPr>
          <p:cNvSpPr/>
          <p:nvPr/>
        </p:nvSpPr>
        <p:spPr>
          <a:xfrm rot="5400000">
            <a:off x="410688" y="3762739"/>
            <a:ext cx="769917" cy="9975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1908278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4A6C4751-508A-A0B4-672A-A5B0F83C18D4}"/>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DC5B12F8-F31C-D22C-14D8-9DD5B3D6651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3A555D2E-3862-4263-7CF6-BDCF32A4093B}"/>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9FBDA507-196D-1BF2-D218-CF920664C530}"/>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A433BF09-A3B4-94ED-3523-E47E1F7DB4D9}"/>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5. Skills / IT</a:t>
            </a:r>
          </a:p>
        </p:txBody>
      </p:sp>
      <p:sp>
        <p:nvSpPr>
          <p:cNvPr id="5" name="Google Shape;278;p4">
            <a:extLst>
              <a:ext uri="{FF2B5EF4-FFF2-40B4-BE49-F238E27FC236}">
                <a16:creationId xmlns:a16="http://schemas.microsoft.com/office/drawing/2014/main" id="{6517FD95-4202-0379-DAD6-1224A0128E2F}"/>
              </a:ext>
            </a:extLst>
          </p:cNvPr>
          <p:cNvSpPr txBox="1"/>
          <p:nvPr/>
        </p:nvSpPr>
        <p:spPr>
          <a:xfrm>
            <a:off x="2306947" y="5336626"/>
            <a:ext cx="11657487" cy="461624"/>
          </a:xfrm>
          <a:prstGeom prst="rect">
            <a:avLst/>
          </a:prstGeom>
          <a:noFill/>
          <a:ln>
            <a:noFill/>
          </a:ln>
        </p:spPr>
        <p:txBody>
          <a:bodyPr spcFirstLastPara="1" wrap="square" lIns="91425" tIns="45700" rIns="91425" bIns="45700" anchor="t" anchorCtr="0">
            <a:spAutoFit/>
          </a:bodyPr>
          <a:lstStyle/>
          <a:p>
            <a:pPr>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Most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relevant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IT </a:t>
            </a:r>
            <a:r>
              <a:rPr lang="es-ES" sz="2400" b="1" dirty="0" err="1">
                <a:solidFill>
                  <a:srgbClr val="0033A0"/>
                </a:solidFill>
                <a:latin typeface="Gill Sans"/>
                <a:ea typeface="Gill Sans"/>
                <a:cs typeface="Gill Sans"/>
                <a:sym typeface="Gill Sans"/>
              </a:rPr>
              <a:t>Skills</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for</a:t>
            </a:r>
            <a:r>
              <a:rPr lang="es-ES" sz="2400" b="1" dirty="0">
                <a:solidFill>
                  <a:srgbClr val="0033A0"/>
                </a:solidFill>
                <a:latin typeface="Gill Sans"/>
                <a:ea typeface="Gill Sans"/>
                <a:cs typeface="Gill Sans"/>
                <a:sym typeface="Gill Sans"/>
              </a:rPr>
              <a:t> target </a:t>
            </a:r>
            <a:r>
              <a:rPr lang="es-ES" sz="2400" b="1" dirty="0" err="1">
                <a:solidFill>
                  <a:srgbClr val="0033A0"/>
                </a:solidFill>
                <a:latin typeface="Gill Sans"/>
                <a:ea typeface="Gill Sans"/>
                <a:cs typeface="Gill Sans"/>
                <a:sym typeface="Gill Sans"/>
              </a:rPr>
              <a:t>company</a:t>
            </a:r>
            <a:r>
              <a:rPr lang="es-ES" sz="2400" b="1" dirty="0">
                <a:solidFill>
                  <a:srgbClr val="0033A0"/>
                </a:solidFill>
                <a:latin typeface="Gill Sans"/>
                <a:ea typeface="Gill Sans"/>
                <a:cs typeface="Gill Sans"/>
                <a:sym typeface="Gill Sans"/>
              </a:rPr>
              <a:t>/sector</a:t>
            </a:r>
            <a:endParaRPr lang="en-US" sz="2400" dirty="0">
              <a:latin typeface="Gill Sans"/>
              <a:ea typeface="Gill Sans"/>
              <a:cs typeface="Gill Sans"/>
              <a:sym typeface="Gill Sans"/>
            </a:endParaRPr>
          </a:p>
        </p:txBody>
      </p:sp>
      <p:sp>
        <p:nvSpPr>
          <p:cNvPr id="6" name="Rectangle 5">
            <a:extLst>
              <a:ext uri="{FF2B5EF4-FFF2-40B4-BE49-F238E27FC236}">
                <a16:creationId xmlns:a16="http://schemas.microsoft.com/office/drawing/2014/main" id="{24D15392-9ADE-F9DC-B501-0E0BF4254C2B}"/>
              </a:ext>
            </a:extLst>
          </p:cNvPr>
          <p:cNvSpPr/>
          <p:nvPr/>
        </p:nvSpPr>
        <p:spPr>
          <a:xfrm rot="5400000">
            <a:off x="410688" y="3762739"/>
            <a:ext cx="769917" cy="9975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7" name="Picture 6">
            <a:extLst>
              <a:ext uri="{FF2B5EF4-FFF2-40B4-BE49-F238E27FC236}">
                <a16:creationId xmlns:a16="http://schemas.microsoft.com/office/drawing/2014/main" id="{26359C25-D7A9-A6CF-5A29-BE486FBBEDB4}"/>
              </a:ext>
            </a:extLst>
          </p:cNvPr>
          <p:cNvPicPr>
            <a:picLocks noChangeAspect="1"/>
          </p:cNvPicPr>
          <p:nvPr/>
        </p:nvPicPr>
        <p:blipFill>
          <a:blip r:embed="rId3"/>
          <a:srcRect t="81513" r="19693" b="9164"/>
          <a:stretch/>
        </p:blipFill>
        <p:spPr>
          <a:xfrm>
            <a:off x="75249" y="2808179"/>
            <a:ext cx="12041501" cy="931957"/>
          </a:xfrm>
          <a:prstGeom prst="rect">
            <a:avLst/>
          </a:prstGeom>
        </p:spPr>
      </p:pic>
      <p:sp>
        <p:nvSpPr>
          <p:cNvPr id="8" name="Rectangle 7">
            <a:extLst>
              <a:ext uri="{FF2B5EF4-FFF2-40B4-BE49-F238E27FC236}">
                <a16:creationId xmlns:a16="http://schemas.microsoft.com/office/drawing/2014/main" id="{F0337458-BCF9-A96C-690E-D564F4E64969}"/>
              </a:ext>
            </a:extLst>
          </p:cNvPr>
          <p:cNvSpPr/>
          <p:nvPr/>
        </p:nvSpPr>
        <p:spPr>
          <a:xfrm rot="5400000">
            <a:off x="7230132" y="-2020934"/>
            <a:ext cx="769917" cy="93043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 name="Google Shape;278;p4">
            <a:extLst>
              <a:ext uri="{FF2B5EF4-FFF2-40B4-BE49-F238E27FC236}">
                <a16:creationId xmlns:a16="http://schemas.microsoft.com/office/drawing/2014/main" id="{8DA0E268-63C2-A99E-3E63-CD88E85174DD}"/>
              </a:ext>
            </a:extLst>
          </p:cNvPr>
          <p:cNvSpPr txBox="1"/>
          <p:nvPr/>
        </p:nvSpPr>
        <p:spPr>
          <a:xfrm>
            <a:off x="695886" y="5761416"/>
            <a:ext cx="11836571" cy="1138733"/>
          </a:xfrm>
          <a:prstGeom prst="rect">
            <a:avLst/>
          </a:prstGeom>
          <a:noFill/>
          <a:ln>
            <a:noFill/>
          </a:ln>
        </p:spPr>
        <p:txBody>
          <a:bodyPr spcFirstLastPara="1" wrap="square" lIns="91425" tIns="45700" rIns="91425" bIns="45700" anchor="t" anchorCtr="0">
            <a:spAutoFit/>
          </a:bodyPr>
          <a:lstStyle/>
          <a:p>
            <a:pPr>
              <a:defRPr/>
            </a:pP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a:buSzPts val="2400"/>
              <a:defRPr/>
            </a:pPr>
            <a:r>
              <a:rPr kumimoji="0" lang="en-US" sz="2000" b="0" i="0" u="none" strike="noStrike" kern="0" cap="none" spc="0" normalizeH="0" baseline="0" noProof="0" dirty="0">
                <a:ln>
                  <a:noFill/>
                </a:ln>
                <a:solidFill>
                  <a:srgbClr val="000000"/>
                </a:solidFill>
                <a:effectLst/>
                <a:uLnTx/>
                <a:uFillTx/>
                <a:latin typeface="Gill Sans"/>
                <a:ea typeface="Gill Sans"/>
                <a:cs typeface="Gill Sans"/>
                <a:sym typeface="Gill Sans"/>
              </a:rPr>
              <a:t>PMP – Industry</a:t>
            </a:r>
            <a:r>
              <a:rPr lang="en-US" sz="2000" dirty="0">
                <a:latin typeface="Gill Sans"/>
                <a:ea typeface="Gill Sans"/>
                <a:cs typeface="Gill Sans"/>
                <a:sym typeface="Gill Sans"/>
              </a:rPr>
              <a:t> / SQL – Technology / Excel Advanced or CFA – Finance / </a:t>
            </a:r>
            <a:r>
              <a:rPr kumimoji="0" lang="en-US" sz="2000" b="0" i="0" u="none" strike="noStrike" kern="0" cap="none" spc="0" normalizeH="0" baseline="0" noProof="0" dirty="0">
                <a:ln>
                  <a:noFill/>
                </a:ln>
                <a:solidFill>
                  <a:srgbClr val="000000"/>
                </a:solidFill>
                <a:effectLst/>
                <a:uLnTx/>
                <a:uFillTx/>
                <a:latin typeface="Gill Sans"/>
                <a:ea typeface="Gill Sans"/>
                <a:cs typeface="Gill Sans"/>
                <a:sym typeface="Gill Sans"/>
              </a:rPr>
              <a:t>Power BI or Tableau – Consulting </a:t>
            </a:r>
          </a:p>
          <a:p>
            <a:pPr marL="457200" indent="-457200">
              <a:buSzPts val="2400"/>
              <a:buFont typeface="Arial"/>
              <a:buChar cha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028757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34CDE85-BAA1-3F5B-0E7E-0D8E0E4AEE6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F093CF2D-1F43-F159-A58B-F7652A3E121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D21FD4C4-577B-D1D3-3560-CEAD0E4EEEF8}"/>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DE6B49B4-45D3-895D-A2DE-74F5408DC921}"/>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A822E52F-F2A9-12E3-B3C9-C1BD99B83514}"/>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6. Languages</a:t>
            </a:r>
          </a:p>
        </p:txBody>
      </p:sp>
      <p:sp>
        <p:nvSpPr>
          <p:cNvPr id="5" name="Google Shape;278;p4">
            <a:extLst>
              <a:ext uri="{FF2B5EF4-FFF2-40B4-BE49-F238E27FC236}">
                <a16:creationId xmlns:a16="http://schemas.microsoft.com/office/drawing/2014/main" id="{8F8E4571-BC27-6644-9BEB-D4657B4BE1F7}"/>
              </a:ext>
            </a:extLst>
          </p:cNvPr>
          <p:cNvSpPr txBox="1"/>
          <p:nvPr/>
        </p:nvSpPr>
        <p:spPr>
          <a:xfrm>
            <a:off x="1201013" y="5533280"/>
            <a:ext cx="10120089" cy="1200288"/>
          </a:xfrm>
          <a:prstGeom prst="rect">
            <a:avLst/>
          </a:prstGeom>
          <a:noFill/>
          <a:ln>
            <a:noFill/>
          </a:ln>
        </p:spPr>
        <p:txBody>
          <a:bodyPr spcFirstLastPara="1" wrap="square" lIns="91425" tIns="45700" rIns="91425" bIns="45700" anchor="t" anchorCtr="0">
            <a:spAutoFit/>
          </a:bodyPr>
          <a:lstStyle/>
          <a:p>
            <a:pPr algn="ctr">
              <a:defRPr/>
            </a:pPr>
            <a:r>
              <a:rPr lang="es-ES" sz="2400" b="1" dirty="0">
                <a:solidFill>
                  <a:srgbClr val="0033A0"/>
                </a:solidFill>
                <a:latin typeface="Gill Sans"/>
                <a:ea typeface="Gill Sans"/>
                <a:cs typeface="Gill Sans"/>
                <a:sym typeface="Gill Sans"/>
              </a:rPr>
              <a:t>S</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how</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working</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profficency</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not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certifications</a:t>
            </a:r>
            <a:endParaRPr lang="es-ES" sz="2400" b="1" dirty="0">
              <a:solidFill>
                <a:srgbClr val="0033A0"/>
              </a:solidFill>
              <a:latin typeface="Gill Sans"/>
              <a:ea typeface="Gill Sans"/>
              <a:cs typeface="Gill Sans"/>
              <a:sym typeface="Gill Sans"/>
            </a:endParaRPr>
          </a:p>
          <a:p>
            <a:pPr algn="ctr">
              <a:defRPr/>
            </a:pPr>
            <a:endPar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lgn="ctr">
              <a:defRPr/>
            </a:pP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Repeat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lang="es-ES" sz="2400" b="1" dirty="0">
                <a:solidFill>
                  <a:srgbClr val="0033A0"/>
                </a:solidFill>
                <a:latin typeface="Gill Sans"/>
                <a:ea typeface="Gill Sans"/>
                <a:cs typeface="Gill Sans"/>
                <a:sym typeface="Gill Sans"/>
              </a:rPr>
              <a:t>at </a:t>
            </a:r>
            <a:r>
              <a:rPr lang="es-ES" sz="2400" b="1" dirty="0" err="1">
                <a:solidFill>
                  <a:srgbClr val="0033A0"/>
                </a:solidFill>
                <a:latin typeface="Gill Sans"/>
                <a:ea typeface="Gill Sans"/>
                <a:cs typeface="Gill Sans"/>
                <a:sym typeface="Gill Sans"/>
              </a:rPr>
              <a:t>the</a:t>
            </a:r>
            <a:r>
              <a:rPr lang="es-ES" sz="2400" b="1" dirty="0">
                <a:solidFill>
                  <a:srgbClr val="0033A0"/>
                </a:solidFill>
                <a:latin typeface="Gill Sans"/>
                <a:ea typeface="Gill Sans"/>
                <a:cs typeface="Gill Sans"/>
                <a:sym typeface="Gill Sans"/>
              </a:rPr>
              <a:t> top, </a:t>
            </a:r>
            <a:r>
              <a:rPr lang="es-ES" sz="2400" b="1" dirty="0" err="1">
                <a:solidFill>
                  <a:srgbClr val="0033A0"/>
                </a:solidFill>
                <a:latin typeface="Gill Sans"/>
                <a:ea typeface="Gill Sans"/>
                <a:cs typeface="Gill Sans"/>
                <a:sym typeface="Gill Sans"/>
              </a:rPr>
              <a:t>next</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to</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your</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name</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if</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not</a:t>
            </a:r>
            <a:r>
              <a:rPr lang="es-ES" sz="2400" b="1" dirty="0">
                <a:solidFill>
                  <a:srgbClr val="0033A0"/>
                </a:solidFill>
                <a:latin typeface="Gill Sans"/>
                <a:ea typeface="Gill Sans"/>
                <a:cs typeface="Gill Sans"/>
                <a:sym typeface="Gill Sans"/>
              </a:rPr>
              <a:t> </a:t>
            </a:r>
            <a:r>
              <a:rPr lang="es-ES" sz="2400" b="1" dirty="0" err="1">
                <a:solidFill>
                  <a:srgbClr val="0033A0"/>
                </a:solidFill>
                <a:latin typeface="Gill Sans"/>
                <a:ea typeface="Gill Sans"/>
                <a:cs typeface="Gill Sans"/>
                <a:sym typeface="Gill Sans"/>
              </a:rPr>
              <a:t>evident</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E959BFD8-D860-8C55-FC0B-B5420404BA14}"/>
              </a:ext>
            </a:extLst>
          </p:cNvPr>
          <p:cNvPicPr>
            <a:picLocks noChangeAspect="1"/>
          </p:cNvPicPr>
          <p:nvPr/>
        </p:nvPicPr>
        <p:blipFill>
          <a:blip r:embed="rId3"/>
          <a:srcRect l="1153" t="89723" r="20863"/>
          <a:stretch/>
        </p:blipFill>
        <p:spPr>
          <a:xfrm>
            <a:off x="296883" y="3183608"/>
            <a:ext cx="11881261" cy="1043861"/>
          </a:xfrm>
          <a:prstGeom prst="rect">
            <a:avLst/>
          </a:prstGeom>
        </p:spPr>
      </p:pic>
      <p:sp>
        <p:nvSpPr>
          <p:cNvPr id="7" name="Rectangle 6">
            <a:extLst>
              <a:ext uri="{FF2B5EF4-FFF2-40B4-BE49-F238E27FC236}">
                <a16:creationId xmlns:a16="http://schemas.microsoft.com/office/drawing/2014/main" id="{EEAE008B-4AD5-779F-0E8D-BF40F7C1B0FE}"/>
              </a:ext>
            </a:extLst>
          </p:cNvPr>
          <p:cNvSpPr/>
          <p:nvPr/>
        </p:nvSpPr>
        <p:spPr>
          <a:xfrm rot="5400000">
            <a:off x="7141027" y="-1750440"/>
            <a:ext cx="769917" cy="93043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1902467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754900D3-4836-81B3-EF5F-73EA6EEE5219}"/>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32FC0D49-23A4-55DB-A9A9-AA6D8FFE318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5F4EC2F6-8FE1-249C-70DC-E75586EC4641}"/>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408EB74D-442B-853E-3D89-5290F532499E}"/>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8A69318A-8595-14D1-50D6-B38D6890571B}"/>
              </a:ext>
            </a:extLst>
          </p:cNvPr>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Other Interesting Information</a:t>
            </a:r>
          </a:p>
        </p:txBody>
      </p:sp>
      <p:sp>
        <p:nvSpPr>
          <p:cNvPr id="6" name="Google Shape;278;p4">
            <a:extLst>
              <a:ext uri="{FF2B5EF4-FFF2-40B4-BE49-F238E27FC236}">
                <a16:creationId xmlns:a16="http://schemas.microsoft.com/office/drawing/2014/main" id="{C17C1E1F-D55B-302D-49A2-2E6A80DCD8D3}"/>
              </a:ext>
            </a:extLst>
          </p:cNvPr>
          <p:cNvSpPr txBox="1"/>
          <p:nvPr/>
        </p:nvSpPr>
        <p:spPr>
          <a:xfrm>
            <a:off x="2672417" y="6012314"/>
            <a:ext cx="10120089" cy="461624"/>
          </a:xfrm>
          <a:prstGeom prst="rect">
            <a:avLst/>
          </a:prstGeom>
          <a:noFill/>
          <a:ln>
            <a:noFill/>
          </a:ln>
        </p:spPr>
        <p:txBody>
          <a:bodyPr spcFirstLastPara="1" wrap="square" lIns="91425" tIns="45700" rIns="91425" bIns="45700" anchor="t" anchorCtr="0">
            <a:spAutoFit/>
          </a:bodyPr>
          <a:lstStyle/>
          <a:p>
            <a:pPr>
              <a:defRPr/>
            </a:pPr>
            <a:r>
              <a:rPr lang="es-ES" sz="2400" b="1" dirty="0">
                <a:solidFill>
                  <a:srgbClr val="0033A0"/>
                </a:solidFill>
                <a:latin typeface="Gill Sans"/>
                <a:ea typeface="Gill Sans"/>
                <a:cs typeface="Gill Sans"/>
                <a:sym typeface="Gill Sans"/>
              </a:rPr>
              <a:t>S</a:t>
            </a:r>
            <a:r>
              <a:rPr kumimoji="0" lang="es-ES" sz="2400" b="1" i="0" u="none" strike="noStrike" kern="0" cap="none" spc="0" normalizeH="0" baseline="0" noProof="0" dirty="0" err="1">
                <a:ln>
                  <a:noFill/>
                </a:ln>
                <a:solidFill>
                  <a:srgbClr val="0033A0"/>
                </a:solidFill>
                <a:effectLst/>
                <a:uLnTx/>
                <a:uFillTx/>
                <a:latin typeface="Gill Sans"/>
                <a:ea typeface="Gill Sans"/>
                <a:cs typeface="Gill Sans"/>
                <a:sym typeface="Gill Sans"/>
              </a:rPr>
              <a:t>how</a:t>
            </a:r>
            <a:r>
              <a:rPr kumimoji="0" lang="es-ES" sz="2400" b="1" i="0" u="none" strike="noStrike" kern="0" cap="none" spc="0" normalizeH="0" baseline="0" noProof="0" dirty="0">
                <a:ln>
                  <a:noFill/>
                </a:ln>
                <a:solidFill>
                  <a:srgbClr val="0033A0"/>
                </a:solidFill>
                <a:effectLst/>
                <a:uLnTx/>
                <a:uFillTx/>
                <a:latin typeface="Gill Sans"/>
                <a:ea typeface="Gill Sans"/>
                <a:cs typeface="Gill Sans"/>
                <a:sym typeface="Gill Sans"/>
              </a:rPr>
              <a:t> personal </a:t>
            </a:r>
            <a:r>
              <a:rPr lang="es-ES" sz="2400" b="1" dirty="0" err="1">
                <a:solidFill>
                  <a:srgbClr val="0033A0"/>
                </a:solidFill>
                <a:latin typeface="Gill Sans"/>
                <a:ea typeface="Gill Sans"/>
                <a:cs typeface="Gill Sans"/>
                <a:sym typeface="Gill Sans"/>
              </a:rPr>
              <a:t>interests</a:t>
            </a:r>
            <a:r>
              <a:rPr lang="es-ES" sz="2400" b="1" dirty="0">
                <a:solidFill>
                  <a:srgbClr val="0033A0"/>
                </a:solidFill>
                <a:latin typeface="Gill Sans"/>
                <a:ea typeface="Gill Sans"/>
                <a:cs typeface="Gill Sans"/>
                <a:sym typeface="Gill Sans"/>
              </a:rPr>
              <a:t> and </a:t>
            </a:r>
            <a:r>
              <a:rPr lang="es-ES" sz="2400" b="1" dirty="0" err="1">
                <a:solidFill>
                  <a:srgbClr val="0033A0"/>
                </a:solidFill>
                <a:latin typeface="Gill Sans"/>
                <a:ea typeface="Gill Sans"/>
                <a:cs typeface="Gill Sans"/>
                <a:sym typeface="Gill Sans"/>
              </a:rPr>
              <a:t>impact</a:t>
            </a: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Picture 6">
            <a:extLst>
              <a:ext uri="{FF2B5EF4-FFF2-40B4-BE49-F238E27FC236}">
                <a16:creationId xmlns:a16="http://schemas.microsoft.com/office/drawing/2014/main" id="{5DB935B3-62A3-E48E-07E6-8DB21F4E89ED}"/>
              </a:ext>
            </a:extLst>
          </p:cNvPr>
          <p:cNvPicPr>
            <a:picLocks noChangeAspect="1"/>
          </p:cNvPicPr>
          <p:nvPr/>
        </p:nvPicPr>
        <p:blipFill>
          <a:blip r:embed="rId3"/>
          <a:srcRect l="1153" t="89723" r="20863"/>
          <a:stretch/>
        </p:blipFill>
        <p:spPr>
          <a:xfrm>
            <a:off x="296883" y="3183608"/>
            <a:ext cx="11881261" cy="1043861"/>
          </a:xfrm>
          <a:prstGeom prst="rect">
            <a:avLst/>
          </a:prstGeom>
        </p:spPr>
      </p:pic>
      <p:sp>
        <p:nvSpPr>
          <p:cNvPr id="8" name="Rectangle 7">
            <a:extLst>
              <a:ext uri="{FF2B5EF4-FFF2-40B4-BE49-F238E27FC236}">
                <a16:creationId xmlns:a16="http://schemas.microsoft.com/office/drawing/2014/main" id="{6D6C40FC-8BE7-B8C2-99D0-5B52831C773C}"/>
              </a:ext>
            </a:extLst>
          </p:cNvPr>
          <p:cNvSpPr/>
          <p:nvPr/>
        </p:nvSpPr>
        <p:spPr>
          <a:xfrm rot="5400000">
            <a:off x="7161811" y="-1785684"/>
            <a:ext cx="769917" cy="93043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450201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a:extLst>
            <a:ext uri="{FF2B5EF4-FFF2-40B4-BE49-F238E27FC236}">
              <a16:creationId xmlns:a16="http://schemas.microsoft.com/office/drawing/2014/main" id="{371B38F7-5E9D-5C7B-6F57-50AD7C717A5E}"/>
            </a:ext>
          </a:extLst>
        </p:cNvPr>
        <p:cNvGrpSpPr/>
        <p:nvPr/>
      </p:nvGrpSpPr>
      <p:grpSpPr>
        <a:xfrm>
          <a:off x="0" y="0"/>
          <a:ext cx="0" cy="0"/>
          <a:chOff x="0" y="0"/>
          <a:chExt cx="0" cy="0"/>
        </a:xfrm>
      </p:grpSpPr>
      <p:sp>
        <p:nvSpPr>
          <p:cNvPr id="273" name="Google Shape;273;p4">
            <a:extLst>
              <a:ext uri="{FF2B5EF4-FFF2-40B4-BE49-F238E27FC236}">
                <a16:creationId xmlns:a16="http://schemas.microsoft.com/office/drawing/2014/main" id="{FF1048AE-E87B-92EC-FDDF-72DC32790A58}"/>
              </a:ext>
            </a:extLst>
          </p:cNvPr>
          <p:cNvSpPr/>
          <p:nvPr/>
        </p:nvSpPr>
        <p:spPr>
          <a:xfrm>
            <a:off x="6096001" y="-5316"/>
            <a:ext cx="6095999" cy="6863316"/>
          </a:xfrm>
          <a:prstGeom prst="rect">
            <a:avLst/>
          </a:prstGeom>
          <a:gradFill>
            <a:gsLst>
              <a:gs pos="0">
                <a:srgbClr val="FDC855"/>
              </a:gs>
              <a:gs pos="20000">
                <a:schemeClr val="lt1"/>
              </a:gs>
              <a:gs pos="80000">
                <a:schemeClr val="lt1"/>
              </a:gs>
              <a:gs pos="100000">
                <a:srgbClr val="FFEAB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ndParaRPr>
          </a:p>
        </p:txBody>
      </p:sp>
      <p:sp>
        <p:nvSpPr>
          <p:cNvPr id="274" name="Google Shape;274;p4">
            <a:extLst>
              <a:ext uri="{FF2B5EF4-FFF2-40B4-BE49-F238E27FC236}">
                <a16:creationId xmlns:a16="http://schemas.microsoft.com/office/drawing/2014/main" id="{63F31BAF-F4A9-712B-FD66-AAE9CFE691B6}"/>
              </a:ext>
            </a:extLst>
          </p:cNvPr>
          <p:cNvSpPr/>
          <p:nvPr/>
        </p:nvSpPr>
        <p:spPr>
          <a:xfrm>
            <a:off x="0" y="-5316"/>
            <a:ext cx="6096001" cy="6863316"/>
          </a:xfrm>
          <a:prstGeom prst="rect">
            <a:avLst/>
          </a:prstGeom>
          <a:gradFill>
            <a:gsLst>
              <a:gs pos="0">
                <a:schemeClr val="accent1"/>
              </a:gs>
              <a:gs pos="20000">
                <a:schemeClr val="lt1"/>
              </a:gs>
              <a:gs pos="80000">
                <a:schemeClr val="lt1"/>
              </a:gs>
              <a:gs pos="100000">
                <a:srgbClr val="DCE8FA"/>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ndParaRPr>
          </a:p>
        </p:txBody>
      </p:sp>
      <p:sp>
        <p:nvSpPr>
          <p:cNvPr id="275" name="Google Shape;275;p4">
            <a:extLst>
              <a:ext uri="{FF2B5EF4-FFF2-40B4-BE49-F238E27FC236}">
                <a16:creationId xmlns:a16="http://schemas.microsoft.com/office/drawing/2014/main" id="{A6D89DD3-FE93-0ABD-5A60-E997750FB291}"/>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276" name="Google Shape;276;p4">
            <a:extLst>
              <a:ext uri="{FF2B5EF4-FFF2-40B4-BE49-F238E27FC236}">
                <a16:creationId xmlns:a16="http://schemas.microsoft.com/office/drawing/2014/main" id="{A05B23B9-186D-7626-6D22-84AE307AF213}"/>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CV vs LinkedIn </a:t>
            </a:r>
          </a:p>
        </p:txBody>
      </p:sp>
      <p:sp>
        <p:nvSpPr>
          <p:cNvPr id="277" name="Google Shape;277;p4">
            <a:extLst>
              <a:ext uri="{FF2B5EF4-FFF2-40B4-BE49-F238E27FC236}">
                <a16:creationId xmlns:a16="http://schemas.microsoft.com/office/drawing/2014/main" id="{ED03C33E-B887-919D-271D-7FF97DDA4607}"/>
              </a:ext>
            </a:extLst>
          </p:cNvPr>
          <p:cNvSpPr txBox="1"/>
          <p:nvPr/>
        </p:nvSpPr>
        <p:spPr>
          <a:xfrm>
            <a:off x="2461761" y="2279296"/>
            <a:ext cx="5039166" cy="30469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CVs </a:t>
            </a:r>
          </a:p>
          <a:p>
            <a:pPr marL="0" marR="0" lvl="0" indent="0" algn="l" rtl="0">
              <a:spcBef>
                <a:spcPts val="0"/>
              </a:spcBef>
              <a:spcAft>
                <a:spcPts val="0"/>
              </a:spcAft>
              <a:buNone/>
            </a:pPr>
            <a:endParaRPr lang="en-US" sz="2400" b="1" dirty="0">
              <a:solidFill>
                <a:srgbClr val="0033A0"/>
              </a:solidFill>
              <a:latin typeface="Gill Sans"/>
              <a:ea typeface="Gill Sans"/>
              <a:cs typeface="Gill Sans"/>
              <a:sym typeface="Gill Sans"/>
            </a:endParaRP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Targeted</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Private</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Tailored</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Static</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Role-specific </a:t>
            </a:r>
          </a:p>
          <a:p>
            <a:pPr marL="0" marR="0" lvl="0" indent="0" algn="l" rtl="0">
              <a:spcBef>
                <a:spcPts val="0"/>
              </a:spcBef>
              <a:spcAft>
                <a:spcPts val="0"/>
              </a:spcAft>
              <a:buNone/>
            </a:pPr>
            <a:endParaRPr lang="en-US" sz="2400" b="1" dirty="0">
              <a:solidFill>
                <a:srgbClr val="0033A0"/>
              </a:solidFill>
              <a:latin typeface="Gill Sans"/>
              <a:ea typeface="Gill Sans"/>
              <a:cs typeface="Gill Sans"/>
              <a:sym typeface="Gill Sans"/>
            </a:endParaRPr>
          </a:p>
        </p:txBody>
      </p:sp>
      <p:sp>
        <p:nvSpPr>
          <p:cNvPr id="278" name="Google Shape;278;p4">
            <a:extLst>
              <a:ext uri="{FF2B5EF4-FFF2-40B4-BE49-F238E27FC236}">
                <a16:creationId xmlns:a16="http://schemas.microsoft.com/office/drawing/2014/main" id="{AC328A22-0589-DA67-C65D-CC411F9C42B0}"/>
              </a:ext>
            </a:extLst>
          </p:cNvPr>
          <p:cNvSpPr txBox="1"/>
          <p:nvPr/>
        </p:nvSpPr>
        <p:spPr>
          <a:xfrm>
            <a:off x="8557762" y="2279296"/>
            <a:ext cx="4916673" cy="26776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LinkedIn</a:t>
            </a:r>
          </a:p>
          <a:p>
            <a:pPr marL="0" marR="0" lvl="0" indent="0" algn="l" rtl="0">
              <a:spcBef>
                <a:spcPts val="0"/>
              </a:spcBef>
              <a:spcAft>
                <a:spcPts val="0"/>
              </a:spcAft>
              <a:buNone/>
            </a:pPr>
            <a:endParaRPr lang="en-US" sz="2400" b="1" dirty="0">
              <a:solidFill>
                <a:srgbClr val="0033A0"/>
              </a:solidFill>
              <a:latin typeface="Gill Sans"/>
              <a:ea typeface="Gill Sans"/>
              <a:cs typeface="Gill Sans"/>
              <a:sym typeface="Gill Sans"/>
            </a:endParaRP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Dynamic</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Public</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Broadly visible</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Searchable</a:t>
            </a:r>
          </a:p>
          <a:p>
            <a:pPr marL="0" marR="0" lvl="0" indent="0" algn="l" rtl="0">
              <a:spcBef>
                <a:spcPts val="0"/>
              </a:spcBef>
              <a:spcAft>
                <a:spcPts val="0"/>
              </a:spcAft>
              <a:buNone/>
            </a:pPr>
            <a:r>
              <a:rPr lang="en-US" sz="2400" b="1" dirty="0">
                <a:solidFill>
                  <a:srgbClr val="0033A0"/>
                </a:solidFill>
                <a:latin typeface="Gill Sans"/>
                <a:ea typeface="Gill Sans"/>
                <a:cs typeface="Gill Sans"/>
                <a:sym typeface="Gill Sans"/>
              </a:rPr>
              <a:t>Network-driven</a:t>
            </a:r>
          </a:p>
        </p:txBody>
      </p:sp>
      <p:pic>
        <p:nvPicPr>
          <p:cNvPr id="4098" name="Picture 2">
            <a:extLst>
              <a:ext uri="{FF2B5EF4-FFF2-40B4-BE49-F238E27FC236}">
                <a16:creationId xmlns:a16="http://schemas.microsoft.com/office/drawing/2014/main" id="{E750F116-018F-BC3B-CA54-5E97E5DEED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3794" y="1913978"/>
            <a:ext cx="1369868" cy="1369868"/>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Document with solid fill">
            <a:extLst>
              <a:ext uri="{FF2B5EF4-FFF2-40B4-BE49-F238E27FC236}">
                <a16:creationId xmlns:a16="http://schemas.microsoft.com/office/drawing/2014/main" id="{AD541DD0-3DE2-BCF1-4AA1-F03153A997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146" y="1834178"/>
            <a:ext cx="1529469" cy="1529469"/>
          </a:xfrm>
          <a:prstGeom prst="rect">
            <a:avLst/>
          </a:prstGeom>
        </p:spPr>
      </p:pic>
    </p:spTree>
    <p:extLst>
      <p:ext uri="{BB962C8B-B14F-4D97-AF65-F5344CB8AC3E}">
        <p14:creationId xmlns:p14="http://schemas.microsoft.com/office/powerpoint/2010/main" val="2744614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FADD66E-A946-2A12-39EC-4E66D52E474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AB5706F-DB04-3677-C123-F98D49382E2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2F46C33B-E93D-75FE-D36E-0C45C63D3F29}"/>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4FA42995-BDAF-AC1B-206A-CACEF038764A}"/>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How Recruiters Use LinkedIn</a:t>
            </a:r>
          </a:p>
        </p:txBody>
      </p:sp>
      <p:sp>
        <p:nvSpPr>
          <p:cNvPr id="2" name="Google Shape;277;p4">
            <a:extLst>
              <a:ext uri="{FF2B5EF4-FFF2-40B4-BE49-F238E27FC236}">
                <a16:creationId xmlns:a16="http://schemas.microsoft.com/office/drawing/2014/main" id="{42134CF8-976A-0A59-594A-073E947C5B48}"/>
              </a:ext>
            </a:extLst>
          </p:cNvPr>
          <p:cNvSpPr txBox="1"/>
          <p:nvPr/>
        </p:nvSpPr>
        <p:spPr>
          <a:xfrm>
            <a:off x="1394821" y="2421025"/>
            <a:ext cx="5039166" cy="1569620"/>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Search</a:t>
            </a:r>
          </a:p>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Validate</a:t>
            </a:r>
          </a:p>
          <a:p>
            <a:pPr>
              <a:defRPr/>
            </a:pPr>
            <a:r>
              <a:rPr lang="en-US" sz="2400" b="1" dirty="0">
                <a:solidFill>
                  <a:srgbClr val="0033A0"/>
                </a:solidFill>
                <a:latin typeface="Gill Sans"/>
                <a:ea typeface="Gill Sans"/>
                <a:cs typeface="Gill Sans"/>
                <a:sym typeface="Gill Sans"/>
              </a:rPr>
              <a:t>Assess</a:t>
            </a:r>
          </a:p>
          <a:p>
            <a:pPr>
              <a:defRPr/>
            </a:pPr>
            <a:r>
              <a:rPr lang="en-US" sz="2400" b="1" dirty="0">
                <a:solidFill>
                  <a:srgbClr val="0033A0"/>
                </a:solidFill>
                <a:latin typeface="Gill Sans"/>
                <a:ea typeface="Gill Sans"/>
                <a:cs typeface="Gill Sans"/>
                <a:sym typeface="Gill Sans"/>
              </a:rPr>
              <a:t>Connect</a:t>
            </a:r>
          </a:p>
        </p:txBody>
      </p:sp>
      <p:pic>
        <p:nvPicPr>
          <p:cNvPr id="2050" name="Picture 2" descr="Where's my job? #linkedin #meme #techhumor #funny">
            <a:extLst>
              <a:ext uri="{FF2B5EF4-FFF2-40B4-BE49-F238E27FC236}">
                <a16:creationId xmlns:a16="http://schemas.microsoft.com/office/drawing/2014/main" id="{66465F1E-F959-9CB8-1225-1894A886A2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0238" y="1538957"/>
            <a:ext cx="4625195" cy="51841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_text_box">
            <a:extLst>
              <a:ext uri="{FF2B5EF4-FFF2-40B4-BE49-F238E27FC236}">
                <a16:creationId xmlns:a16="http://schemas.microsoft.com/office/drawing/2014/main" id="{6846955D-2951-7564-0871-FA00715180CE}"/>
              </a:ext>
            </a:extLst>
          </p:cNvPr>
          <p:cNvSpPr txBox="1"/>
          <p:nvPr/>
        </p:nvSpPr>
        <p:spPr>
          <a:xfrm>
            <a:off x="9900000" y="6138386"/>
            <a:ext cx="1517300" cy="584735"/>
          </a:xfrm>
          <a:prstGeom prst="rect">
            <a:avLst/>
          </a:prstGeom>
          <a:noFill/>
          <a:ln>
            <a:noFill/>
          </a:ln>
        </p:spPr>
        <p:txBody>
          <a:bodyPr spcFirstLastPara="1" wrap="square" lIns="91425" tIns="45700" rIns="91425" bIns="45700" anchor="t" anchorCtr="0">
            <a:spAutoFit/>
          </a:bodyPr>
          <a:lstStyle/>
          <a:p>
            <a:r>
              <a:rPr lang="en-GB" sz="1600" dirty="0">
                <a:latin typeface="Gill Sans MT" panose="020B0502020104020203" pitchFamily="34" charset="77"/>
              </a:rPr>
              <a:t>Internet meme, I couldn´t resist</a:t>
            </a:r>
            <a:endParaRPr lang="en-US" sz="1600" dirty="0">
              <a:solidFill>
                <a:schemeClr val="dk1"/>
              </a:solidFill>
              <a:latin typeface="Gill Sans MT" panose="020B0502020104020203" pitchFamily="34" charset="77"/>
              <a:ea typeface="Gill Sans"/>
              <a:cs typeface="Gill Sans"/>
              <a:sym typeface="Gill Sans"/>
            </a:endParaRPr>
          </a:p>
        </p:txBody>
      </p:sp>
    </p:spTree>
    <p:extLst>
      <p:ext uri="{BB962C8B-B14F-4D97-AF65-F5344CB8AC3E}">
        <p14:creationId xmlns:p14="http://schemas.microsoft.com/office/powerpoint/2010/main" val="180766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843E01F4-EDE9-2EB4-9FC7-EF1F8F3E386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AF9D015D-EC91-5857-AAF7-9B3D9C636D5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4874A50B-03DD-3566-4B28-47BD86518691}"/>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3EF8B654-E58B-1719-458C-4E11092B20A5}"/>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First Approach to LinkedIn</a:t>
            </a:r>
          </a:p>
        </p:txBody>
      </p:sp>
      <p:sp>
        <p:nvSpPr>
          <p:cNvPr id="356" name="remark">
            <a:extLst>
              <a:ext uri="{FF2B5EF4-FFF2-40B4-BE49-F238E27FC236}">
                <a16:creationId xmlns:a16="http://schemas.microsoft.com/office/drawing/2014/main" id="{151ADED8-C428-8AA9-86BD-3B301FA72945}"/>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C8E24473-EC1F-0E03-C53A-2317AFC57D67}"/>
              </a:ext>
            </a:extLst>
          </p:cNvPr>
          <p:cNvSpPr txBox="1"/>
          <p:nvPr/>
        </p:nvSpPr>
        <p:spPr>
          <a:xfrm>
            <a:off x="1056834" y="2073550"/>
            <a:ext cx="5039166" cy="1938952"/>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Start with: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r>
              <a:rPr lang="en-US" sz="2400" dirty="0">
                <a:latin typeface="Gill Sans"/>
                <a:ea typeface="Gill Sans"/>
                <a:cs typeface="Gill Sans"/>
                <a:sym typeface="Gill Sans"/>
              </a:rPr>
              <a:t>1 Headline</a:t>
            </a:r>
            <a:br>
              <a:rPr lang="en-US" sz="2400" dirty="0">
                <a:latin typeface="Gill Sans"/>
                <a:ea typeface="Gill Sans"/>
                <a:cs typeface="Gill Sans"/>
                <a:sym typeface="Gill Sans"/>
              </a:rPr>
            </a:br>
            <a:r>
              <a:rPr lang="en-US" sz="2400" dirty="0">
                <a:latin typeface="Gill Sans"/>
                <a:ea typeface="Gill Sans"/>
                <a:cs typeface="Gill Sans"/>
                <a:sym typeface="Gill Sans"/>
              </a:rPr>
              <a:t>2 About </a:t>
            </a:r>
            <a:br>
              <a:rPr lang="en-US" sz="2400" dirty="0">
                <a:latin typeface="Gill Sans"/>
                <a:ea typeface="Gill Sans"/>
                <a:cs typeface="Gill Sans"/>
                <a:sym typeface="Gill Sans"/>
              </a:rPr>
            </a:br>
            <a:r>
              <a:rPr lang="en-US" sz="2400" dirty="0">
                <a:latin typeface="Gill Sans"/>
                <a:ea typeface="Gill Sans"/>
                <a:cs typeface="Gill Sans"/>
                <a:sym typeface="Gill Sans"/>
              </a:rPr>
              <a:t>3 Banner and Picture</a:t>
            </a:r>
            <a:br>
              <a:rPr lang="en-US" sz="2400" dirty="0">
                <a:latin typeface="Gill Sans"/>
                <a:ea typeface="Gill Sans"/>
                <a:cs typeface="Gill Sans"/>
                <a:sym typeface="Gill Sans"/>
              </a:rPr>
            </a:br>
            <a:r>
              <a:rPr lang="en-US" sz="2400" dirty="0">
                <a:latin typeface="Gill Sans"/>
                <a:ea typeface="Gill Sans"/>
                <a:cs typeface="Gill Sans"/>
                <a:sym typeface="Gill Sans"/>
              </a:rPr>
              <a:t>4 Body of profile</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026" name="Picture 2" descr="No photo description available.">
            <a:extLst>
              <a:ext uri="{FF2B5EF4-FFF2-40B4-BE49-F238E27FC236}">
                <a16:creationId xmlns:a16="http://schemas.microsoft.com/office/drawing/2014/main" id="{B2A359F3-998A-10E1-77C8-EF62E9F03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028" y="1514839"/>
            <a:ext cx="5338986" cy="52324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_text_box">
            <a:extLst>
              <a:ext uri="{FF2B5EF4-FFF2-40B4-BE49-F238E27FC236}">
                <a16:creationId xmlns:a16="http://schemas.microsoft.com/office/drawing/2014/main" id="{772A06A5-F258-A3C8-8A79-C5A13ED1FF9A}"/>
              </a:ext>
            </a:extLst>
          </p:cNvPr>
          <p:cNvSpPr txBox="1"/>
          <p:nvPr/>
        </p:nvSpPr>
        <p:spPr>
          <a:xfrm>
            <a:off x="10232337" y="5729072"/>
            <a:ext cx="1517300" cy="1077178"/>
          </a:xfrm>
          <a:prstGeom prst="rect">
            <a:avLst/>
          </a:prstGeom>
          <a:noFill/>
          <a:ln>
            <a:noFill/>
          </a:ln>
        </p:spPr>
        <p:txBody>
          <a:bodyPr spcFirstLastPara="1" wrap="square" lIns="91425" tIns="45700" rIns="91425" bIns="45700" anchor="t" anchorCtr="0">
            <a:spAutoFit/>
          </a:bodyPr>
          <a:lstStyle/>
          <a:p>
            <a:r>
              <a:rPr lang="en-GB" sz="1600" dirty="0">
                <a:latin typeface="Gill Sans MT" panose="020B0502020104020203" pitchFamily="34" charset="77"/>
              </a:rPr>
              <a:t>Internet meme, I couldn´t resist</a:t>
            </a:r>
          </a:p>
          <a:p>
            <a:r>
              <a:rPr lang="en-GB" sz="1600" i="1" dirty="0">
                <a:solidFill>
                  <a:schemeClr val="dk1"/>
                </a:solidFill>
                <a:latin typeface="Gill Sans MT" panose="020B0502020104020203" pitchFamily="34" charset="77"/>
                <a:ea typeface="Gill Sans"/>
                <a:cs typeface="Gill Sans"/>
                <a:sym typeface="Gill Sans"/>
              </a:rPr>
              <a:t>Promise it´s the last one</a:t>
            </a:r>
            <a:endParaRPr lang="en-US" sz="1600" i="1" dirty="0">
              <a:solidFill>
                <a:schemeClr val="dk1"/>
              </a:solidFill>
              <a:latin typeface="Gill Sans MT" panose="020B0502020104020203" pitchFamily="34" charset="77"/>
              <a:ea typeface="Gill Sans"/>
              <a:cs typeface="Gill Sans"/>
              <a:sym typeface="Gill Sans"/>
            </a:endParaRPr>
          </a:p>
        </p:txBody>
      </p:sp>
    </p:spTree>
    <p:extLst>
      <p:ext uri="{BB962C8B-B14F-4D97-AF65-F5344CB8AC3E}">
        <p14:creationId xmlns:p14="http://schemas.microsoft.com/office/powerpoint/2010/main" val="14646637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ABCF0B6-0F4F-1738-71B8-15DF97C0176D}"/>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2ECFA123-4611-2B70-45A7-6CC4FAA33AEE}"/>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D9E355E1-BA88-A9C2-210A-70C7F38626D9}"/>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72D7DCE2-157A-9C70-A827-70BB0646158F}"/>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1. Headline</a:t>
            </a:r>
          </a:p>
        </p:txBody>
      </p:sp>
      <p:sp>
        <p:nvSpPr>
          <p:cNvPr id="356" name="remark">
            <a:extLst>
              <a:ext uri="{FF2B5EF4-FFF2-40B4-BE49-F238E27FC236}">
                <a16:creationId xmlns:a16="http://schemas.microsoft.com/office/drawing/2014/main" id="{D74DAC56-A343-9793-4084-542486B7B24C}"/>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CD3838DB-61DC-7FE6-AF8F-D0B21474AE61}"/>
              </a:ext>
            </a:extLst>
          </p:cNvPr>
          <p:cNvSpPr txBox="1"/>
          <p:nvPr/>
        </p:nvSpPr>
        <p:spPr>
          <a:xfrm>
            <a:off x="1216119" y="4861764"/>
            <a:ext cx="5039166" cy="830956"/>
          </a:xfrm>
          <a:prstGeom prst="rect">
            <a:avLst/>
          </a:prstGeom>
          <a:noFill/>
          <a:ln>
            <a:noFill/>
          </a:ln>
        </p:spPr>
        <p:txBody>
          <a:bodyPr spcFirstLastPara="1" wrap="square" lIns="91425" tIns="45700" rIns="91425" bIns="45700" anchor="t" anchorCtr="0">
            <a:spAutoFit/>
          </a:bodyPr>
          <a:lstStyle/>
          <a:p>
            <a:pPr>
              <a:defRPr/>
            </a:pPr>
            <a:r>
              <a:rPr lang="en-US" sz="2400" dirty="0">
                <a:latin typeface="Gill Sans"/>
                <a:ea typeface="Gill Sans"/>
                <a:cs typeface="Gill Sans"/>
                <a:sym typeface="Gill Sans"/>
              </a:rPr>
              <a:t>Position your profile for visibility and searchability (key words)</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3" name="Google Shape;277;p4">
            <a:extLst>
              <a:ext uri="{FF2B5EF4-FFF2-40B4-BE49-F238E27FC236}">
                <a16:creationId xmlns:a16="http://schemas.microsoft.com/office/drawing/2014/main" id="{F5563F74-6E8C-2616-2640-06608B7CCED6}"/>
              </a:ext>
            </a:extLst>
          </p:cNvPr>
          <p:cNvSpPr txBox="1"/>
          <p:nvPr/>
        </p:nvSpPr>
        <p:spPr>
          <a:xfrm>
            <a:off x="1170302" y="1796510"/>
            <a:ext cx="10169966" cy="3416279"/>
          </a:xfrm>
          <a:prstGeom prst="rect">
            <a:avLst/>
          </a:prstGeom>
          <a:noFill/>
          <a:ln>
            <a:noFill/>
          </a:ln>
        </p:spPr>
        <p:txBody>
          <a:bodyPr spcFirstLastPara="1" wrap="square" lIns="91425" tIns="45700" rIns="91425" bIns="45700" anchor="t" anchorCtr="0">
            <a:spAutoFit/>
          </a:bodyPr>
          <a:lstStyle/>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FORMULA: </a:t>
            </a:r>
          </a:p>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“JOB TITLE |</a:t>
            </a:r>
            <a:r>
              <a:rPr lang="en-US" sz="2400" b="1" dirty="0">
                <a:solidFill>
                  <a:srgbClr val="0033A0"/>
                </a:solidFill>
                <a:latin typeface="Gill Sans"/>
                <a:ea typeface="Gill Sans"/>
                <a:cs typeface="Gill Sans"/>
                <a:sym typeface="Gill Sans"/>
              </a:rPr>
              <a:t> KEY WORD </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 KEY WORD | KEY WORD | TAGLINE”</a:t>
            </a:r>
          </a:p>
          <a:p>
            <a:pPr>
              <a:defRPr/>
            </a:pPr>
            <a:endParaRPr lang="en-US" sz="2400" b="1" dirty="0">
              <a:solidFill>
                <a:srgbClr val="0033A0"/>
              </a:solidFill>
              <a:latin typeface="Gill Sans"/>
              <a:ea typeface="Gill Sans"/>
              <a:cs typeface="Gill Sans"/>
              <a:sym typeface="Gill Sans"/>
            </a:endParaRPr>
          </a:p>
          <a:p>
            <a:pPr>
              <a:defRPr/>
            </a:pPr>
            <a:endParaRPr lang="en-US" sz="2400" b="1" dirty="0">
              <a:solidFill>
                <a:srgbClr val="0033A0"/>
              </a:solidFill>
              <a:latin typeface="Gill Sans"/>
              <a:ea typeface="Gill Sans"/>
              <a:cs typeface="Gill Sans"/>
              <a:sym typeface="Gill Sans"/>
            </a:endParaRPr>
          </a:p>
          <a:p>
            <a:pPr>
              <a:defRPr/>
            </a:pPr>
            <a:r>
              <a:rPr lang="en-US" sz="2400" b="1" dirty="0" err="1">
                <a:solidFill>
                  <a:srgbClr val="0033A0"/>
                </a:solidFill>
                <a:latin typeface="Gill Sans"/>
                <a:ea typeface="Gill Sans"/>
                <a:cs typeface="Gill Sans"/>
                <a:sym typeface="Gill Sans"/>
              </a:rPr>
              <a:t>Programme</a:t>
            </a:r>
            <a:r>
              <a:rPr lang="en-US" sz="2400" b="1" dirty="0">
                <a:solidFill>
                  <a:srgbClr val="0033A0"/>
                </a:solidFill>
                <a:latin typeface="Gill Sans"/>
                <a:ea typeface="Gill Sans"/>
                <a:cs typeface="Gill Sans"/>
                <a:sym typeface="Gill Sans"/>
              </a:rPr>
              <a:t> Manager | Operations | Strategy | Stakeholder Management | Helping organizations deliver complex projects across global environments</a:t>
            </a:r>
          </a:p>
          <a:p>
            <a:pPr>
              <a:defRPr/>
            </a:pPr>
            <a:endParaRPr lang="en-US" sz="2400" b="1" dirty="0">
              <a:solidFill>
                <a:srgbClr val="0033A0"/>
              </a:solidFill>
              <a:latin typeface="Gill Sans"/>
              <a:ea typeface="Gill Sans"/>
              <a:cs typeface="Gill Sans"/>
              <a:sym typeface="Gill Sans"/>
            </a:endParaRPr>
          </a:p>
          <a:p>
            <a:pPr algn="ctr">
              <a:defRPr/>
            </a:pPr>
            <a:r>
              <a:rPr lang="en-US" sz="2400" b="1" dirty="0">
                <a:solidFill>
                  <a:srgbClr val="0033A0"/>
                </a:solidFill>
                <a:latin typeface="Gill Sans"/>
                <a:ea typeface="Gill Sans"/>
                <a:cs typeface="Gill Sans"/>
                <a:sym typeface="Gill Sans"/>
              </a:rPr>
              <a:t>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963538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519CC2F6-A95F-DAB1-A6E8-1F4CA8716AC5}"/>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164FEA7E-2A7C-723A-AF9A-A8B3F74EDE6F}"/>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80BE4534-B3D6-65D8-06D2-D1577D1577A0}"/>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910F89CE-C6E5-DBB2-F74F-0923867EC5D1}"/>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2. About</a:t>
            </a:r>
          </a:p>
        </p:txBody>
      </p:sp>
      <p:sp>
        <p:nvSpPr>
          <p:cNvPr id="356" name="remark">
            <a:extLst>
              <a:ext uri="{FF2B5EF4-FFF2-40B4-BE49-F238E27FC236}">
                <a16:creationId xmlns:a16="http://schemas.microsoft.com/office/drawing/2014/main" id="{E76C93A8-C98E-38E4-10D9-A107987049D3}"/>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9F6504C1-076C-D555-0602-730E8C2FEA58}"/>
              </a:ext>
            </a:extLst>
          </p:cNvPr>
          <p:cNvSpPr txBox="1"/>
          <p:nvPr/>
        </p:nvSpPr>
        <p:spPr>
          <a:xfrm>
            <a:off x="1201013" y="5528281"/>
            <a:ext cx="5039166" cy="830956"/>
          </a:xfrm>
          <a:prstGeom prst="rect">
            <a:avLst/>
          </a:prstGeom>
          <a:noFill/>
          <a:ln>
            <a:noFill/>
          </a:ln>
        </p:spPr>
        <p:txBody>
          <a:bodyPr spcFirstLastPara="1" wrap="square" lIns="91425" tIns="45700" rIns="91425" bIns="45700" anchor="t" anchorCtr="0">
            <a:spAutoFit/>
          </a:bodyPr>
          <a:lstStyle/>
          <a:p>
            <a:pPr>
              <a:defRPr/>
            </a:pPr>
            <a:r>
              <a:rPr lang="en-US" sz="2400" dirty="0">
                <a:latin typeface="Gill Sans"/>
                <a:ea typeface="Gill Sans"/>
                <a:cs typeface="Gill Sans"/>
                <a:sym typeface="Gill Sans"/>
              </a:rPr>
              <a:t>Position your profile for networking and opportunities</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3" name="Google Shape;277;p4">
            <a:extLst>
              <a:ext uri="{FF2B5EF4-FFF2-40B4-BE49-F238E27FC236}">
                <a16:creationId xmlns:a16="http://schemas.microsoft.com/office/drawing/2014/main" id="{F04D9BBF-E0B7-F1DE-5690-57D2C73E1146}"/>
              </a:ext>
            </a:extLst>
          </p:cNvPr>
          <p:cNvSpPr txBox="1"/>
          <p:nvPr/>
        </p:nvSpPr>
        <p:spPr>
          <a:xfrm>
            <a:off x="1011017" y="1780721"/>
            <a:ext cx="10169966" cy="3416279"/>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FORMULA:</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“JOB TITLE |</a:t>
            </a:r>
            <a:r>
              <a:rPr lang="en-US" sz="2400" b="1" dirty="0">
                <a:solidFill>
                  <a:srgbClr val="0033A0"/>
                </a:solidFill>
                <a:latin typeface="Gill Sans"/>
                <a:ea typeface="Gill Sans"/>
                <a:cs typeface="Gill Sans"/>
                <a:sym typeface="Gill Sans"/>
              </a:rPr>
              <a:t> EXPERIENCE </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lang="en-US" sz="2400" b="1" dirty="0">
                <a:solidFill>
                  <a:srgbClr val="0033A0"/>
                </a:solidFill>
                <a:latin typeface="Gill Sans"/>
                <a:ea typeface="Gill Sans"/>
                <a:cs typeface="Gill Sans"/>
                <a:sym typeface="Gill Sans"/>
              </a:rPr>
              <a:t>SKILLS</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 | </a:t>
            </a:r>
            <a:r>
              <a:rPr lang="en-US" sz="2400" b="1" dirty="0">
                <a:solidFill>
                  <a:srgbClr val="0033A0"/>
                </a:solidFill>
                <a:latin typeface="Gill Sans"/>
                <a:ea typeface="Gill Sans"/>
                <a:cs typeface="Gill Sans"/>
                <a:sym typeface="Gill Sans"/>
              </a:rPr>
              <a:t>INDUSTRY </a:t>
            </a: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 TARGET ROLE”</a:t>
            </a:r>
          </a:p>
          <a:p>
            <a:pPr>
              <a:defRPr/>
            </a:pPr>
            <a:endParaRPr lang="en-US" sz="2400" b="1" dirty="0">
              <a:solidFill>
                <a:srgbClr val="0033A0"/>
              </a:solidFill>
              <a:latin typeface="Gill Sans"/>
              <a:ea typeface="Gill Sans"/>
              <a:cs typeface="Gill Sans"/>
              <a:sym typeface="Gill Sans"/>
            </a:endParaRPr>
          </a:p>
          <a:p>
            <a:pPr algn="ctr">
              <a:defRPr/>
            </a:pPr>
            <a:r>
              <a:rPr lang="en-US" sz="2400" b="1" dirty="0">
                <a:solidFill>
                  <a:srgbClr val="0033A0"/>
                </a:solidFill>
                <a:latin typeface="Gill Sans"/>
                <a:ea typeface="Gill Sans"/>
                <a:cs typeface="Gill Sans"/>
                <a:sym typeface="Gill Sans"/>
              </a:rPr>
              <a:t>+</a:t>
            </a:r>
          </a:p>
          <a:p>
            <a:pPr algn="ctr">
              <a:defRPr/>
            </a:pPr>
            <a:r>
              <a:rPr lang="en-US" sz="2400" b="1" dirty="0">
                <a:solidFill>
                  <a:srgbClr val="0033A0"/>
                </a:solidFill>
                <a:latin typeface="Gill Sans"/>
                <a:ea typeface="Gill Sans"/>
                <a:cs typeface="Gill Sans"/>
                <a:sym typeface="Gill Sans"/>
              </a:rPr>
              <a:t>Expertise: bullet, bullet, bullet</a:t>
            </a:r>
          </a:p>
          <a:p>
            <a:pPr algn="ctr">
              <a:defRPr/>
            </a:pPr>
            <a:endParaRPr lang="en-US" sz="2400" b="1" dirty="0">
              <a:solidFill>
                <a:srgbClr val="0033A0"/>
              </a:solidFill>
              <a:latin typeface="Gill Sans"/>
              <a:ea typeface="Gill Sans"/>
              <a:cs typeface="Gill Sans"/>
              <a:sym typeface="Gill Sans"/>
            </a:endParaRPr>
          </a:p>
          <a:p>
            <a:pPr algn="ctr">
              <a:defRPr/>
            </a:pPr>
            <a:r>
              <a:rPr lang="en-US" sz="2400" b="1" dirty="0">
                <a:solidFill>
                  <a:srgbClr val="0033A0"/>
                </a:solidFill>
                <a:latin typeface="Gill Sans"/>
                <a:ea typeface="Gill Sans"/>
                <a:cs typeface="Gill Sans"/>
                <a:sym typeface="Gill Sans"/>
              </a:rPr>
              <a:t>+ </a:t>
            </a:r>
          </a:p>
          <a:p>
            <a:pPr algn="ctr">
              <a:defRPr/>
            </a:pPr>
            <a:r>
              <a:rPr lang="en-US" sz="2400" b="1" dirty="0">
                <a:solidFill>
                  <a:srgbClr val="0033A0"/>
                </a:solidFill>
                <a:latin typeface="Gill Sans"/>
                <a:ea typeface="Gill Sans"/>
                <a:cs typeface="Gill Sans"/>
                <a:sym typeface="Gill Sans"/>
              </a:rPr>
              <a:t>About me: emoji + words, emoji + words</a:t>
            </a:r>
          </a:p>
          <a:p>
            <a:pPr>
              <a:defRPr/>
            </a:pPr>
            <a:r>
              <a:rPr lang="en-US" sz="2400" b="1" dirty="0">
                <a:solidFill>
                  <a:srgbClr val="0033A0"/>
                </a:solidFill>
                <a:latin typeface="Gill Sans"/>
                <a:ea typeface="Gill Sans"/>
                <a:cs typeface="Gill Sans"/>
                <a:sym typeface="Gill Sans"/>
              </a:rPr>
              <a:t> </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683635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D2F543A-FCBD-D28B-5A49-7EA646D0D369}"/>
            </a:ext>
          </a:extLst>
        </p:cNvPr>
        <p:cNvGrpSpPr/>
        <p:nvPr/>
      </p:nvGrpSpPr>
      <p:grpSpPr>
        <a:xfrm>
          <a:off x="0" y="0"/>
          <a:ext cx="0" cy="0"/>
          <a:chOff x="0" y="0"/>
          <a:chExt cx="0" cy="0"/>
        </a:xfrm>
      </p:grpSpPr>
      <p:sp>
        <p:nvSpPr>
          <p:cNvPr id="228" name="Google Shape;228;p1">
            <a:extLst>
              <a:ext uri="{FF2B5EF4-FFF2-40B4-BE49-F238E27FC236}">
                <a16:creationId xmlns:a16="http://schemas.microsoft.com/office/drawing/2014/main" id="{201BA4B8-35FA-7246-64C4-1BD8C75F5F03}"/>
              </a:ext>
            </a:extLst>
          </p:cNvPr>
          <p:cNvSpPr>
            <a:spLocks/>
          </p:cNvSpPr>
          <p:nvPr/>
        </p:nvSpPr>
        <p:spPr>
          <a:xfrm>
            <a:off x="3774497" y="2331531"/>
            <a:ext cx="11429700" cy="2669174"/>
          </a:xfrm>
          <a:prstGeom prst="rect">
            <a:avLst/>
          </a:prstGeom>
          <a:noFill/>
          <a:ln>
            <a:noFill/>
          </a:ln>
          <a:effectLst>
            <a:outerShdw blurRad="25400" sx="101000" sy="101000" algn="ctr" rotWithShape="0">
              <a:srgbClr val="000000">
                <a:alpha val="9803"/>
              </a:srgbClr>
            </a:outerShdw>
          </a:effectLst>
        </p:spPr>
        <p:txBody>
          <a:bodyPr spcFirstLastPara="1" wrap="square" lIns="72000" tIns="72000" rIns="72000" bIns="720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10+ years helping global professionals gain clarity &amp; confidence: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endParaRPr>
          </a:p>
          <a:p>
            <a:pPr marL="342900" marR="0" lvl="0" indent="-342900" algn="l" defTabSz="914400" rtl="0" eaLnBrk="1" fontAlgn="auto" latinLnBrk="0" hangingPunct="1">
              <a:lnSpc>
                <a:spcPct val="100000"/>
              </a:lnSpc>
              <a:spcBef>
                <a:spcPts val="0"/>
              </a:spcBef>
              <a:spcAft>
                <a:spcPts val="0"/>
              </a:spcAft>
              <a:buClr>
                <a:srgbClr val="0033A0"/>
              </a:buClr>
              <a:buSzTx/>
              <a:buFont typeface="Wingdings" pitchFamily="2" charset="2"/>
              <a:buChar char="ü"/>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Navigating growth in transitions</a:t>
            </a:r>
          </a:p>
          <a:p>
            <a:pPr marL="342900" marR="0" lvl="0" indent="-342900" algn="l" defTabSz="914400" rtl="0" eaLnBrk="1" fontAlgn="auto" latinLnBrk="0" hangingPunct="1">
              <a:lnSpc>
                <a:spcPct val="100000"/>
              </a:lnSpc>
              <a:spcBef>
                <a:spcPts val="0"/>
              </a:spcBef>
              <a:spcAft>
                <a:spcPts val="0"/>
              </a:spcAft>
              <a:buClr>
                <a:srgbClr val="0033A0"/>
              </a:buClr>
              <a:buSzTx/>
              <a:buFont typeface="Wingdings" pitchFamily="2" charset="2"/>
              <a:buChar char="ü"/>
              <a:tabLst/>
              <a:defRPr/>
            </a:pPr>
            <a:r>
              <a:rPr kumimoji="0" lang="en-US" sz="2400" b="0" i="0" u="none" strike="noStrike" kern="1200" cap="none" spc="0" normalizeH="0" baseline="0" noProof="0" dirty="0">
                <a:ln>
                  <a:noFill/>
                </a:ln>
                <a:solidFill>
                  <a:srgbClr val="5B92E5"/>
                </a:solidFill>
                <a:effectLst/>
                <a:uLnTx/>
                <a:uFillTx/>
                <a:latin typeface="Gill Sans"/>
                <a:ea typeface="Gill Sans"/>
                <a:cs typeface="Gill Sans"/>
                <a:sym typeface="Gill Sans"/>
              </a:rPr>
              <a:t>Translating UN experience into market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sng"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H" sz="2200" b="1"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grpSp>
        <p:nvGrpSpPr>
          <p:cNvPr id="3" name="Group 2">
            <a:extLst>
              <a:ext uri="{FF2B5EF4-FFF2-40B4-BE49-F238E27FC236}">
                <a16:creationId xmlns:a16="http://schemas.microsoft.com/office/drawing/2014/main" id="{9F1C1547-CA62-C291-9543-7ED25A1A4FFC}"/>
              </a:ext>
            </a:extLst>
          </p:cNvPr>
          <p:cNvGrpSpPr/>
          <p:nvPr/>
        </p:nvGrpSpPr>
        <p:grpSpPr>
          <a:xfrm>
            <a:off x="244924" y="5074246"/>
            <a:ext cx="11295752" cy="2014039"/>
            <a:chOff x="464779" y="5324384"/>
            <a:chExt cx="11295752" cy="2014039"/>
          </a:xfrm>
        </p:grpSpPr>
        <p:sp>
          <p:nvSpPr>
            <p:cNvPr id="229" name="Google Shape;229;p1">
              <a:extLst>
                <a:ext uri="{FF2B5EF4-FFF2-40B4-BE49-F238E27FC236}">
                  <a16:creationId xmlns:a16="http://schemas.microsoft.com/office/drawing/2014/main" id="{6B79555D-F98E-DB5C-FFAC-7D7F8C78C385}"/>
                </a:ext>
              </a:extLst>
            </p:cNvPr>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3">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a:extLst>
                <a:ext uri="{FF2B5EF4-FFF2-40B4-BE49-F238E27FC236}">
                  <a16:creationId xmlns:a16="http://schemas.microsoft.com/office/drawing/2014/main" id="{1C662E52-5953-27C7-40F3-4202835AA75C}"/>
                </a:ext>
              </a:extLst>
            </p:cNvPr>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a:extLst>
                <a:ext uri="{FF2B5EF4-FFF2-40B4-BE49-F238E27FC236}">
                  <a16:creationId xmlns:a16="http://schemas.microsoft.com/office/drawing/2014/main" id="{35B3D408-4F3A-76D2-0AB9-76807EB53884}"/>
                </a:ext>
              </a:extLst>
            </p:cNvPr>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a:extLst>
                <a:ext uri="{FF2B5EF4-FFF2-40B4-BE49-F238E27FC236}">
                  <a16:creationId xmlns:a16="http://schemas.microsoft.com/office/drawing/2014/main" id="{0499F3C4-9E89-0A72-B7C6-EE0E3C60A603}"/>
                </a:ext>
              </a:extLst>
            </p:cNvPr>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Gill Sans"/>
                <a:ea typeface="Gill Sans"/>
                <a:cs typeface="Gill Sans"/>
                <a:sym typeface="Gill Sans"/>
              </a:endParaRPr>
            </a:p>
          </p:txBody>
        </p:sp>
        <p:sp>
          <p:nvSpPr>
            <p:cNvPr id="233" name="Google Shape;233;p1">
              <a:extLst>
                <a:ext uri="{FF2B5EF4-FFF2-40B4-BE49-F238E27FC236}">
                  <a16:creationId xmlns:a16="http://schemas.microsoft.com/office/drawing/2014/main" id="{445A8CB2-04BB-0705-F44A-171B4D894C1F}"/>
                </a:ext>
              </a:extLst>
            </p:cNvPr>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a:extLst>
                <a:ext uri="{FF2B5EF4-FFF2-40B4-BE49-F238E27FC236}">
                  <a16:creationId xmlns:a16="http://schemas.microsoft.com/office/drawing/2014/main" id="{C360518A-4744-184B-4E40-3ED5FC1E6461}"/>
                </a:ext>
              </a:extLst>
            </p:cNvPr>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Gill Sans"/>
                <a:ea typeface="Gill Sans"/>
                <a:cs typeface="Gill Sans"/>
                <a:sym typeface="Gill Sans"/>
              </a:endParaRPr>
            </a:p>
          </p:txBody>
        </p:sp>
      </p:grpSp>
      <p:sp>
        <p:nvSpPr>
          <p:cNvPr id="5" name="TextBox 4">
            <a:extLst>
              <a:ext uri="{FF2B5EF4-FFF2-40B4-BE49-F238E27FC236}">
                <a16:creationId xmlns:a16="http://schemas.microsoft.com/office/drawing/2014/main" id="{40D9A0F6-5BC9-354F-D69E-F5E97AE1DBF9}"/>
              </a:ext>
            </a:extLst>
          </p:cNvPr>
          <p:cNvSpPr txBox="1"/>
          <p:nvPr/>
        </p:nvSpPr>
        <p:spPr>
          <a:xfrm>
            <a:off x="3774497" y="1153967"/>
            <a:ext cx="9873357" cy="28623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rPr>
              <a:t>Teresa Callejo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rPr>
              <a:t>Career Strategy &amp; Development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9458" name="Picture 2" descr="Profile image">
            <a:extLst>
              <a:ext uri="{FF2B5EF4-FFF2-40B4-BE49-F238E27FC236}">
                <a16:creationId xmlns:a16="http://schemas.microsoft.com/office/drawing/2014/main" id="{D2A99210-3E4B-563A-5FDD-78907878B6E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104" t="6715" r="15363" b="22820"/>
          <a:stretch/>
        </p:blipFill>
        <p:spPr bwMode="auto">
          <a:xfrm>
            <a:off x="810774" y="1347944"/>
            <a:ext cx="2398759" cy="254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853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1FC42703-A021-FA05-F368-1E5A62BA0C6E}"/>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E53D2A35-1043-A272-E98D-153E0110CD7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8D1320B9-EC89-A89B-8101-769219A6A72B}"/>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85E3409B-5CF2-0CA2-D113-0CD9ACE369AD}"/>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3. Banner &amp; Picture</a:t>
            </a:r>
          </a:p>
        </p:txBody>
      </p:sp>
      <p:sp>
        <p:nvSpPr>
          <p:cNvPr id="356" name="remark">
            <a:extLst>
              <a:ext uri="{FF2B5EF4-FFF2-40B4-BE49-F238E27FC236}">
                <a16:creationId xmlns:a16="http://schemas.microsoft.com/office/drawing/2014/main" id="{4FFF62EF-617D-39E3-5724-D0D88DE002F9}"/>
              </a:ext>
            </a:extLst>
          </p:cNvPr>
          <p:cNvSpPr txBox="1"/>
          <p:nvPr/>
        </p:nvSpPr>
        <p:spPr>
          <a:xfrm>
            <a:off x="6561280" y="4267199"/>
            <a:ext cx="1812697" cy="224591"/>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Imagen 2">
            <a:extLst>
              <a:ext uri="{FF2B5EF4-FFF2-40B4-BE49-F238E27FC236}">
                <a16:creationId xmlns:a16="http://schemas.microsoft.com/office/drawing/2014/main" id="{9FB4728E-461A-6359-6F21-F512ADE3F2CF}"/>
              </a:ext>
            </a:extLst>
          </p:cNvPr>
          <p:cNvPicPr>
            <a:picLocks noChangeAspect="1"/>
          </p:cNvPicPr>
          <p:nvPr/>
        </p:nvPicPr>
        <p:blipFill>
          <a:blip r:embed="rId3"/>
          <a:stretch>
            <a:fillRect/>
          </a:stretch>
        </p:blipFill>
        <p:spPr>
          <a:xfrm>
            <a:off x="896816" y="2736592"/>
            <a:ext cx="4745384" cy="2041884"/>
          </a:xfrm>
          <a:prstGeom prst="rect">
            <a:avLst/>
          </a:prstGeom>
        </p:spPr>
      </p:pic>
      <p:pic>
        <p:nvPicPr>
          <p:cNvPr id="4" name="Imagen 3">
            <a:extLst>
              <a:ext uri="{FF2B5EF4-FFF2-40B4-BE49-F238E27FC236}">
                <a16:creationId xmlns:a16="http://schemas.microsoft.com/office/drawing/2014/main" id="{8D957881-3FB8-C119-DF53-28D12DB8CC5D}"/>
              </a:ext>
            </a:extLst>
          </p:cNvPr>
          <p:cNvPicPr>
            <a:picLocks noChangeAspect="1"/>
          </p:cNvPicPr>
          <p:nvPr/>
        </p:nvPicPr>
        <p:blipFill>
          <a:blip r:embed="rId4"/>
          <a:srcRect t="8782"/>
          <a:stretch/>
        </p:blipFill>
        <p:spPr>
          <a:xfrm>
            <a:off x="6018097" y="2736592"/>
            <a:ext cx="5277087" cy="2041884"/>
          </a:xfrm>
          <a:prstGeom prst="rect">
            <a:avLst/>
          </a:prstGeom>
        </p:spPr>
      </p:pic>
      <p:sp>
        <p:nvSpPr>
          <p:cNvPr id="6" name="Rectangle 5">
            <a:extLst>
              <a:ext uri="{FF2B5EF4-FFF2-40B4-BE49-F238E27FC236}">
                <a16:creationId xmlns:a16="http://schemas.microsoft.com/office/drawing/2014/main" id="{A0FE0306-FA08-D0C4-B184-6773BEF81439}"/>
              </a:ext>
            </a:extLst>
          </p:cNvPr>
          <p:cNvSpPr/>
          <p:nvPr/>
        </p:nvSpPr>
        <p:spPr>
          <a:xfrm>
            <a:off x="1214579" y="4173206"/>
            <a:ext cx="1528621" cy="2523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7" name="Rectangle 6">
            <a:extLst>
              <a:ext uri="{FF2B5EF4-FFF2-40B4-BE49-F238E27FC236}">
                <a16:creationId xmlns:a16="http://schemas.microsoft.com/office/drawing/2014/main" id="{06AE7E79-E268-6E75-5BC0-0BF82D2CA055}"/>
              </a:ext>
            </a:extLst>
          </p:cNvPr>
          <p:cNvSpPr/>
          <p:nvPr/>
        </p:nvSpPr>
        <p:spPr>
          <a:xfrm>
            <a:off x="5939007" y="4239481"/>
            <a:ext cx="1528621" cy="2523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3773271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CE88B982-CCEA-3F18-D8F8-70DDC83710B2}"/>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9F91C375-61F4-D415-502A-94CE22F614B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198B321-BB35-FC3B-60AE-502F4C9115F5}"/>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2B2CDE28-98E5-666A-D501-334F10573042}"/>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First </a:t>
            </a:r>
            <a:r>
              <a:rPr lang="en-US" sz="4000" dirty="0" err="1">
                <a:solidFill>
                  <a:schemeClr val="lt1"/>
                </a:solidFill>
                <a:latin typeface="Gill Sans"/>
                <a:ea typeface="Gill Sans"/>
                <a:cs typeface="Gill Sans"/>
                <a:sym typeface="Gill Sans"/>
              </a:rPr>
              <a:t>Impressions_strong</a:t>
            </a:r>
            <a:r>
              <a:rPr lang="en-US" sz="4000" dirty="0">
                <a:solidFill>
                  <a:schemeClr val="lt1"/>
                </a:solidFill>
                <a:latin typeface="Gill Sans"/>
                <a:ea typeface="Gill Sans"/>
                <a:cs typeface="Gill Sans"/>
                <a:sym typeface="Gill Sans"/>
              </a:rPr>
              <a:t> examples </a:t>
            </a:r>
          </a:p>
        </p:txBody>
      </p:sp>
      <p:sp>
        <p:nvSpPr>
          <p:cNvPr id="356" name="remark">
            <a:extLst>
              <a:ext uri="{FF2B5EF4-FFF2-40B4-BE49-F238E27FC236}">
                <a16:creationId xmlns:a16="http://schemas.microsoft.com/office/drawing/2014/main" id="{78C7E8C5-BDD9-4EC4-2C7E-E0729B79B482}"/>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3" name="Imagen 28">
            <a:extLst>
              <a:ext uri="{FF2B5EF4-FFF2-40B4-BE49-F238E27FC236}">
                <a16:creationId xmlns:a16="http://schemas.microsoft.com/office/drawing/2014/main" id="{88C37D62-1BE7-2883-7504-A9EE5E13F3B8}"/>
              </a:ext>
            </a:extLst>
          </p:cNvPr>
          <p:cNvPicPr>
            <a:picLocks noChangeAspect="1"/>
          </p:cNvPicPr>
          <p:nvPr/>
        </p:nvPicPr>
        <p:blipFill>
          <a:blip r:embed="rId3"/>
          <a:stretch>
            <a:fillRect/>
          </a:stretch>
        </p:blipFill>
        <p:spPr>
          <a:xfrm>
            <a:off x="6378331" y="1762608"/>
            <a:ext cx="4153113" cy="2125243"/>
          </a:xfrm>
          <a:prstGeom prst="rect">
            <a:avLst/>
          </a:prstGeom>
        </p:spPr>
      </p:pic>
      <p:pic>
        <p:nvPicPr>
          <p:cNvPr id="4" name="Imagen 30">
            <a:extLst>
              <a:ext uri="{FF2B5EF4-FFF2-40B4-BE49-F238E27FC236}">
                <a16:creationId xmlns:a16="http://schemas.microsoft.com/office/drawing/2014/main" id="{77EB2A57-BBE3-2859-75E9-B84F5A9B0666}"/>
              </a:ext>
            </a:extLst>
          </p:cNvPr>
          <p:cNvPicPr>
            <a:picLocks noChangeAspect="1"/>
          </p:cNvPicPr>
          <p:nvPr/>
        </p:nvPicPr>
        <p:blipFill>
          <a:blip r:embed="rId4"/>
          <a:stretch>
            <a:fillRect/>
          </a:stretch>
        </p:blipFill>
        <p:spPr>
          <a:xfrm>
            <a:off x="851474" y="1705454"/>
            <a:ext cx="4521433" cy="2239549"/>
          </a:xfrm>
          <a:prstGeom prst="rect">
            <a:avLst/>
          </a:prstGeom>
        </p:spPr>
      </p:pic>
      <p:pic>
        <p:nvPicPr>
          <p:cNvPr id="17" name="Imagen 2">
            <a:extLst>
              <a:ext uri="{FF2B5EF4-FFF2-40B4-BE49-F238E27FC236}">
                <a16:creationId xmlns:a16="http://schemas.microsoft.com/office/drawing/2014/main" id="{F3A8A5DB-C569-94FE-7CE3-07557CE37FC5}"/>
              </a:ext>
            </a:extLst>
          </p:cNvPr>
          <p:cNvPicPr>
            <a:picLocks noChangeAspect="1"/>
          </p:cNvPicPr>
          <p:nvPr/>
        </p:nvPicPr>
        <p:blipFill>
          <a:blip r:embed="rId5"/>
          <a:stretch>
            <a:fillRect/>
          </a:stretch>
        </p:blipFill>
        <p:spPr>
          <a:xfrm>
            <a:off x="3344992" y="4215786"/>
            <a:ext cx="4588159" cy="2216153"/>
          </a:xfrm>
          <a:prstGeom prst="rect">
            <a:avLst/>
          </a:prstGeom>
        </p:spPr>
      </p:pic>
    </p:spTree>
    <p:extLst>
      <p:ext uri="{BB962C8B-B14F-4D97-AF65-F5344CB8AC3E}">
        <p14:creationId xmlns:p14="http://schemas.microsoft.com/office/powerpoint/2010/main" val="2109210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A49FF01-8005-A5AF-6271-7AD305C1849B}"/>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D639CF59-6BE8-543E-61E2-918C99B8516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91FD7138-C4BF-5AF0-3712-E7AB1252ABB2}"/>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4BD17B80-58DE-674C-45E0-07C5453E628A}"/>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First Impressions </a:t>
            </a:r>
          </a:p>
        </p:txBody>
      </p:sp>
      <p:sp>
        <p:nvSpPr>
          <p:cNvPr id="356" name="remark">
            <a:extLst>
              <a:ext uri="{FF2B5EF4-FFF2-40B4-BE49-F238E27FC236}">
                <a16:creationId xmlns:a16="http://schemas.microsoft.com/office/drawing/2014/main" id="{A461ED06-BE10-A78C-1221-5EA32475BF1D}"/>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grpSp>
        <p:nvGrpSpPr>
          <p:cNvPr id="2" name="Group 1">
            <a:extLst>
              <a:ext uri="{FF2B5EF4-FFF2-40B4-BE49-F238E27FC236}">
                <a16:creationId xmlns:a16="http://schemas.microsoft.com/office/drawing/2014/main" id="{4690F005-D2FE-B3B8-B1D5-D446998E639D}"/>
              </a:ext>
            </a:extLst>
          </p:cNvPr>
          <p:cNvGrpSpPr/>
          <p:nvPr/>
        </p:nvGrpSpPr>
        <p:grpSpPr>
          <a:xfrm>
            <a:off x="209247" y="2413797"/>
            <a:ext cx="11954033" cy="3499043"/>
            <a:chOff x="209247" y="2413797"/>
            <a:chExt cx="11954033" cy="3499043"/>
          </a:xfrm>
        </p:grpSpPr>
        <p:pic>
          <p:nvPicPr>
            <p:cNvPr id="5" name="Imagen 3">
              <a:extLst>
                <a:ext uri="{FF2B5EF4-FFF2-40B4-BE49-F238E27FC236}">
                  <a16:creationId xmlns:a16="http://schemas.microsoft.com/office/drawing/2014/main" id="{4B3B3B65-3E5A-9D2C-E3E9-85494AD9C9F4}"/>
                </a:ext>
              </a:extLst>
            </p:cNvPr>
            <p:cNvPicPr>
              <a:picLocks noChangeAspect="1"/>
            </p:cNvPicPr>
            <p:nvPr/>
          </p:nvPicPr>
          <p:blipFill>
            <a:blip r:embed="rId3"/>
            <a:stretch>
              <a:fillRect/>
            </a:stretch>
          </p:blipFill>
          <p:spPr>
            <a:xfrm>
              <a:off x="209247" y="2452758"/>
              <a:ext cx="3660388" cy="784103"/>
            </a:xfrm>
            <a:prstGeom prst="rect">
              <a:avLst/>
            </a:prstGeom>
          </p:spPr>
        </p:pic>
        <p:pic>
          <p:nvPicPr>
            <p:cNvPr id="6" name="Imagen 10">
              <a:extLst>
                <a:ext uri="{FF2B5EF4-FFF2-40B4-BE49-F238E27FC236}">
                  <a16:creationId xmlns:a16="http://schemas.microsoft.com/office/drawing/2014/main" id="{2B3EB943-7B26-6DF1-8535-D07F70B26C41}"/>
                </a:ext>
              </a:extLst>
            </p:cNvPr>
            <p:cNvPicPr>
              <a:picLocks noChangeAspect="1"/>
            </p:cNvPicPr>
            <p:nvPr/>
          </p:nvPicPr>
          <p:blipFill>
            <a:blip r:embed="rId4"/>
            <a:stretch>
              <a:fillRect/>
            </a:stretch>
          </p:blipFill>
          <p:spPr>
            <a:xfrm>
              <a:off x="8419176" y="2413797"/>
              <a:ext cx="3563577" cy="850944"/>
            </a:xfrm>
            <a:prstGeom prst="rect">
              <a:avLst/>
            </a:prstGeom>
          </p:spPr>
        </p:pic>
        <p:pic>
          <p:nvPicPr>
            <p:cNvPr id="7" name="Imagen 16">
              <a:extLst>
                <a:ext uri="{FF2B5EF4-FFF2-40B4-BE49-F238E27FC236}">
                  <a16:creationId xmlns:a16="http://schemas.microsoft.com/office/drawing/2014/main" id="{9E11C6EE-DDEA-3752-0255-A1917C276C2A}"/>
                </a:ext>
              </a:extLst>
            </p:cNvPr>
            <p:cNvPicPr>
              <a:picLocks noChangeAspect="1"/>
            </p:cNvPicPr>
            <p:nvPr/>
          </p:nvPicPr>
          <p:blipFill>
            <a:blip r:embed="rId5"/>
            <a:stretch>
              <a:fillRect/>
            </a:stretch>
          </p:blipFill>
          <p:spPr>
            <a:xfrm>
              <a:off x="4169734" y="2429921"/>
              <a:ext cx="3660389" cy="788391"/>
            </a:xfrm>
            <a:prstGeom prst="rect">
              <a:avLst/>
            </a:prstGeom>
          </p:spPr>
        </p:pic>
        <p:pic>
          <p:nvPicPr>
            <p:cNvPr id="8" name="Imagen 46">
              <a:extLst>
                <a:ext uri="{FF2B5EF4-FFF2-40B4-BE49-F238E27FC236}">
                  <a16:creationId xmlns:a16="http://schemas.microsoft.com/office/drawing/2014/main" id="{4D15C0F1-533C-E959-6733-2F633B9077F6}"/>
                </a:ext>
              </a:extLst>
            </p:cNvPr>
            <p:cNvPicPr>
              <a:picLocks noChangeAspect="1"/>
            </p:cNvPicPr>
            <p:nvPr/>
          </p:nvPicPr>
          <p:blipFill>
            <a:blip r:embed="rId6"/>
            <a:stretch>
              <a:fillRect/>
            </a:stretch>
          </p:blipFill>
          <p:spPr>
            <a:xfrm>
              <a:off x="209248" y="4567299"/>
              <a:ext cx="3801729" cy="838243"/>
            </a:xfrm>
            <a:prstGeom prst="rect">
              <a:avLst/>
            </a:prstGeom>
          </p:spPr>
        </p:pic>
        <p:pic>
          <p:nvPicPr>
            <p:cNvPr id="9" name="Imagen 48">
              <a:extLst>
                <a:ext uri="{FF2B5EF4-FFF2-40B4-BE49-F238E27FC236}">
                  <a16:creationId xmlns:a16="http://schemas.microsoft.com/office/drawing/2014/main" id="{2FCA842A-91D2-8F8A-CEAB-7EC7AFC05C37}"/>
                </a:ext>
              </a:extLst>
            </p:cNvPr>
            <p:cNvPicPr>
              <a:picLocks noChangeAspect="1"/>
            </p:cNvPicPr>
            <p:nvPr/>
          </p:nvPicPr>
          <p:blipFill>
            <a:blip r:embed="rId7"/>
            <a:stretch>
              <a:fillRect/>
            </a:stretch>
          </p:blipFill>
          <p:spPr>
            <a:xfrm>
              <a:off x="4092713" y="4581455"/>
              <a:ext cx="3814429" cy="863645"/>
            </a:xfrm>
            <a:prstGeom prst="rect">
              <a:avLst/>
            </a:prstGeom>
          </p:spPr>
        </p:pic>
        <p:pic>
          <p:nvPicPr>
            <p:cNvPr id="10" name="Imagen 50">
              <a:extLst>
                <a:ext uri="{FF2B5EF4-FFF2-40B4-BE49-F238E27FC236}">
                  <a16:creationId xmlns:a16="http://schemas.microsoft.com/office/drawing/2014/main" id="{D58BF618-CBB4-C9E4-72C8-A8D2125BA0CD}"/>
                </a:ext>
              </a:extLst>
            </p:cNvPr>
            <p:cNvPicPr>
              <a:picLocks noChangeAspect="1"/>
            </p:cNvPicPr>
            <p:nvPr/>
          </p:nvPicPr>
          <p:blipFill>
            <a:blip r:embed="rId8"/>
            <a:srcRect l="4742" r="7390"/>
            <a:stretch/>
          </p:blipFill>
          <p:spPr>
            <a:xfrm>
              <a:off x="8152303" y="4600280"/>
              <a:ext cx="4010977" cy="838243"/>
            </a:xfrm>
            <a:prstGeom prst="rect">
              <a:avLst/>
            </a:prstGeom>
          </p:spPr>
        </p:pic>
        <p:sp>
          <p:nvSpPr>
            <p:cNvPr id="11" name="CuadroTexto 52">
              <a:extLst>
                <a:ext uri="{FF2B5EF4-FFF2-40B4-BE49-F238E27FC236}">
                  <a16:creationId xmlns:a16="http://schemas.microsoft.com/office/drawing/2014/main" id="{265D0097-22D7-6DAD-C856-5EBF74D4FD69}"/>
                </a:ext>
              </a:extLst>
            </p:cNvPr>
            <p:cNvSpPr txBox="1"/>
            <p:nvPr/>
          </p:nvSpPr>
          <p:spPr>
            <a:xfrm>
              <a:off x="8477727" y="5635841"/>
              <a:ext cx="2230030" cy="276999"/>
            </a:xfrm>
            <a:prstGeom prst="rect">
              <a:avLst/>
            </a:prstGeom>
            <a:noFill/>
          </p:spPr>
          <p:txBody>
            <a:bodyPr wrap="square">
              <a:spAutoFit/>
            </a:bodyPr>
            <a:lstStyle/>
            <a:p>
              <a:r>
                <a:rPr lang="en-US" sz="1200" b="1" dirty="0">
                  <a:solidFill>
                    <a:srgbClr val="0070C0"/>
                  </a:solidFill>
                  <a:latin typeface="-apple-system"/>
                </a:rPr>
                <a:t>The Globe Trotter</a:t>
              </a:r>
              <a:endParaRPr lang="en-US" sz="1200" dirty="0">
                <a:solidFill>
                  <a:srgbClr val="0070C0"/>
                </a:solidFill>
              </a:endParaRPr>
            </a:p>
          </p:txBody>
        </p:sp>
        <p:sp>
          <p:nvSpPr>
            <p:cNvPr id="12" name="CuadroTexto 53">
              <a:extLst>
                <a:ext uri="{FF2B5EF4-FFF2-40B4-BE49-F238E27FC236}">
                  <a16:creationId xmlns:a16="http://schemas.microsoft.com/office/drawing/2014/main" id="{EBAEBE1A-0788-2926-87C4-316CD9001645}"/>
                </a:ext>
              </a:extLst>
            </p:cNvPr>
            <p:cNvSpPr txBox="1"/>
            <p:nvPr/>
          </p:nvSpPr>
          <p:spPr>
            <a:xfrm>
              <a:off x="4188786" y="5635841"/>
              <a:ext cx="2230030" cy="276999"/>
            </a:xfrm>
            <a:prstGeom prst="rect">
              <a:avLst/>
            </a:prstGeom>
            <a:noFill/>
          </p:spPr>
          <p:txBody>
            <a:bodyPr wrap="square">
              <a:spAutoFit/>
            </a:bodyPr>
            <a:lstStyle/>
            <a:p>
              <a:r>
                <a:rPr lang="es-ES" sz="1200" b="1" dirty="0">
                  <a:solidFill>
                    <a:srgbClr val="0070C0"/>
                  </a:solidFill>
                  <a:latin typeface="-apple-system"/>
                </a:rPr>
                <a:t>The </a:t>
              </a:r>
              <a:r>
                <a:rPr lang="es-ES" sz="1200" b="1" dirty="0" err="1">
                  <a:solidFill>
                    <a:srgbClr val="0070C0"/>
                  </a:solidFill>
                  <a:latin typeface="-apple-system"/>
                </a:rPr>
                <a:t>Dr</a:t>
              </a:r>
              <a:r>
                <a:rPr lang="es-ES" sz="1200" b="1" dirty="0">
                  <a:solidFill>
                    <a:srgbClr val="0070C0"/>
                  </a:solidFill>
                  <a:latin typeface="-apple-system"/>
                </a:rPr>
                <a:t> Dolittle</a:t>
              </a:r>
              <a:endParaRPr lang="en-US" sz="1200" dirty="0">
                <a:solidFill>
                  <a:srgbClr val="0070C0"/>
                </a:solidFill>
              </a:endParaRPr>
            </a:p>
          </p:txBody>
        </p:sp>
        <p:sp>
          <p:nvSpPr>
            <p:cNvPr id="13" name="CuadroTexto 54">
              <a:extLst>
                <a:ext uri="{FF2B5EF4-FFF2-40B4-BE49-F238E27FC236}">
                  <a16:creationId xmlns:a16="http://schemas.microsoft.com/office/drawing/2014/main" id="{9BD6FF60-B6D1-31FF-6328-ECC6C3052DCD}"/>
                </a:ext>
              </a:extLst>
            </p:cNvPr>
            <p:cNvSpPr txBox="1"/>
            <p:nvPr/>
          </p:nvSpPr>
          <p:spPr>
            <a:xfrm>
              <a:off x="209248" y="5635841"/>
              <a:ext cx="3064039" cy="276999"/>
            </a:xfrm>
            <a:prstGeom prst="rect">
              <a:avLst/>
            </a:prstGeom>
            <a:noFill/>
          </p:spPr>
          <p:txBody>
            <a:bodyPr wrap="square">
              <a:spAutoFit/>
            </a:bodyPr>
            <a:lstStyle/>
            <a:p>
              <a:r>
                <a:rPr lang="es-ES" sz="1200" b="1" dirty="0">
                  <a:solidFill>
                    <a:srgbClr val="0070C0"/>
                  </a:solidFill>
                  <a:latin typeface="-apple-system"/>
                </a:rPr>
                <a:t>The </a:t>
              </a:r>
              <a:r>
                <a:rPr lang="es-ES" sz="1200" b="1" dirty="0" err="1">
                  <a:solidFill>
                    <a:srgbClr val="0070C0"/>
                  </a:solidFill>
                  <a:latin typeface="-apple-system"/>
                </a:rPr>
                <a:t>wedding</a:t>
              </a:r>
              <a:r>
                <a:rPr lang="es-ES" sz="1200" b="1" dirty="0">
                  <a:solidFill>
                    <a:srgbClr val="0070C0"/>
                  </a:solidFill>
                  <a:latin typeface="-apple-system"/>
                </a:rPr>
                <a:t> </a:t>
              </a:r>
              <a:r>
                <a:rPr lang="es-ES" sz="1200" b="1" dirty="0" err="1">
                  <a:solidFill>
                    <a:srgbClr val="0070C0"/>
                  </a:solidFill>
                  <a:latin typeface="-apple-system"/>
                </a:rPr>
                <a:t>crasher</a:t>
              </a:r>
              <a:endParaRPr lang="en-US" sz="1200" dirty="0">
                <a:solidFill>
                  <a:srgbClr val="0070C0"/>
                </a:solidFill>
              </a:endParaRPr>
            </a:p>
          </p:txBody>
        </p:sp>
        <p:sp>
          <p:nvSpPr>
            <p:cNvPr id="14" name="CuadroTexto 55">
              <a:extLst>
                <a:ext uri="{FF2B5EF4-FFF2-40B4-BE49-F238E27FC236}">
                  <a16:creationId xmlns:a16="http://schemas.microsoft.com/office/drawing/2014/main" id="{EFF6F802-C113-ADE3-62ED-4F6460F60EF4}"/>
                </a:ext>
              </a:extLst>
            </p:cNvPr>
            <p:cNvSpPr txBox="1"/>
            <p:nvPr/>
          </p:nvSpPr>
          <p:spPr>
            <a:xfrm>
              <a:off x="4169734" y="3697130"/>
              <a:ext cx="2230030" cy="276999"/>
            </a:xfrm>
            <a:prstGeom prst="rect">
              <a:avLst/>
            </a:prstGeom>
            <a:noFill/>
          </p:spPr>
          <p:txBody>
            <a:bodyPr wrap="square">
              <a:spAutoFit/>
            </a:bodyPr>
            <a:lstStyle/>
            <a:p>
              <a:r>
                <a:rPr lang="es-ES" sz="1200" b="1" dirty="0">
                  <a:solidFill>
                    <a:srgbClr val="0070C0"/>
                  </a:solidFill>
                  <a:latin typeface="-apple-system"/>
                </a:rPr>
                <a:t>The </a:t>
              </a:r>
              <a:r>
                <a:rPr lang="es-ES" sz="1200" b="1" dirty="0" err="1">
                  <a:solidFill>
                    <a:srgbClr val="0070C0"/>
                  </a:solidFill>
                  <a:latin typeface="-apple-system"/>
                </a:rPr>
                <a:t>planet</a:t>
              </a:r>
              <a:r>
                <a:rPr lang="es-ES" sz="1200" b="1" dirty="0">
                  <a:solidFill>
                    <a:srgbClr val="0070C0"/>
                  </a:solidFill>
                  <a:latin typeface="-apple-system"/>
                </a:rPr>
                <a:t> head</a:t>
              </a:r>
              <a:endParaRPr lang="en-US" sz="1200" dirty="0">
                <a:solidFill>
                  <a:srgbClr val="0070C0"/>
                </a:solidFill>
              </a:endParaRPr>
            </a:p>
          </p:txBody>
        </p:sp>
        <p:sp>
          <p:nvSpPr>
            <p:cNvPr id="15" name="CuadroTexto 57">
              <a:extLst>
                <a:ext uri="{FF2B5EF4-FFF2-40B4-BE49-F238E27FC236}">
                  <a16:creationId xmlns:a16="http://schemas.microsoft.com/office/drawing/2014/main" id="{618D7011-41CF-065B-18B0-6AD224A28DEF}"/>
                </a:ext>
              </a:extLst>
            </p:cNvPr>
            <p:cNvSpPr txBox="1"/>
            <p:nvPr/>
          </p:nvSpPr>
          <p:spPr>
            <a:xfrm>
              <a:off x="209248" y="3666873"/>
              <a:ext cx="2852005" cy="276999"/>
            </a:xfrm>
            <a:prstGeom prst="rect">
              <a:avLst/>
            </a:prstGeom>
            <a:noFill/>
          </p:spPr>
          <p:txBody>
            <a:bodyPr wrap="square">
              <a:spAutoFit/>
            </a:bodyPr>
            <a:lstStyle/>
            <a:p>
              <a:r>
                <a:rPr lang="es-ES" sz="1200" b="1" dirty="0">
                  <a:solidFill>
                    <a:srgbClr val="0070C0"/>
                  </a:solidFill>
                  <a:latin typeface="-apple-system"/>
                </a:rPr>
                <a:t>The </a:t>
              </a:r>
              <a:r>
                <a:rPr lang="es-ES" sz="1200" b="1" dirty="0" err="1">
                  <a:solidFill>
                    <a:srgbClr val="0070C0"/>
                  </a:solidFill>
                  <a:latin typeface="-apple-system"/>
                </a:rPr>
                <a:t>my</a:t>
              </a:r>
              <a:r>
                <a:rPr lang="es-ES" sz="1200" b="1" dirty="0">
                  <a:solidFill>
                    <a:srgbClr val="0070C0"/>
                  </a:solidFill>
                  <a:latin typeface="-apple-system"/>
                </a:rPr>
                <a:t> </a:t>
              </a:r>
              <a:r>
                <a:rPr lang="es-ES" sz="1200" b="1" dirty="0" err="1">
                  <a:solidFill>
                    <a:srgbClr val="0070C0"/>
                  </a:solidFill>
                  <a:latin typeface="-apple-system"/>
                </a:rPr>
                <a:t>best</a:t>
              </a:r>
              <a:r>
                <a:rPr lang="es-ES" sz="1200" b="1" dirty="0">
                  <a:solidFill>
                    <a:srgbClr val="0070C0"/>
                  </a:solidFill>
                  <a:latin typeface="-apple-system"/>
                </a:rPr>
                <a:t> </a:t>
              </a:r>
              <a:r>
                <a:rPr lang="es-ES" sz="1200" b="1" dirty="0" err="1">
                  <a:solidFill>
                    <a:srgbClr val="0070C0"/>
                  </a:solidFill>
                  <a:latin typeface="-apple-system"/>
                </a:rPr>
                <a:t>photo</a:t>
              </a:r>
              <a:r>
                <a:rPr lang="es-ES" sz="1200" b="1" dirty="0">
                  <a:solidFill>
                    <a:srgbClr val="0070C0"/>
                  </a:solidFill>
                  <a:latin typeface="-apple-system"/>
                </a:rPr>
                <a:t> on </a:t>
              </a:r>
              <a:r>
                <a:rPr lang="es-ES" sz="1200" b="1" dirty="0" err="1">
                  <a:solidFill>
                    <a:srgbClr val="0070C0"/>
                  </a:solidFill>
                  <a:latin typeface="-apple-system"/>
                </a:rPr>
                <a:t>my</a:t>
              </a:r>
              <a:r>
                <a:rPr lang="es-ES" sz="1200" b="1" dirty="0">
                  <a:solidFill>
                    <a:srgbClr val="0070C0"/>
                  </a:solidFill>
                  <a:latin typeface="-apple-system"/>
                </a:rPr>
                <a:t> </a:t>
              </a:r>
              <a:r>
                <a:rPr lang="es-ES" sz="1200" b="1" dirty="0" err="1">
                  <a:solidFill>
                    <a:srgbClr val="0070C0"/>
                  </a:solidFill>
                  <a:latin typeface="-apple-system"/>
                </a:rPr>
                <a:t>phone</a:t>
              </a:r>
              <a:endParaRPr lang="en-US" sz="1200" dirty="0">
                <a:solidFill>
                  <a:srgbClr val="0070C0"/>
                </a:solidFill>
              </a:endParaRPr>
            </a:p>
          </p:txBody>
        </p:sp>
      </p:grpSp>
      <p:sp>
        <p:nvSpPr>
          <p:cNvPr id="16" name="CuadroTexto 56">
            <a:extLst>
              <a:ext uri="{FF2B5EF4-FFF2-40B4-BE49-F238E27FC236}">
                <a16:creationId xmlns:a16="http://schemas.microsoft.com/office/drawing/2014/main" id="{DDB0753A-BD22-2EA6-CFB9-2283C6DA0E22}"/>
              </a:ext>
            </a:extLst>
          </p:cNvPr>
          <p:cNvSpPr txBox="1"/>
          <p:nvPr/>
        </p:nvSpPr>
        <p:spPr>
          <a:xfrm>
            <a:off x="8477726" y="3692485"/>
            <a:ext cx="3810373" cy="276999"/>
          </a:xfrm>
          <a:prstGeom prst="rect">
            <a:avLst/>
          </a:prstGeom>
          <a:noFill/>
        </p:spPr>
        <p:txBody>
          <a:bodyPr wrap="square">
            <a:spAutoFit/>
          </a:bodyPr>
          <a:lstStyle/>
          <a:p>
            <a:r>
              <a:rPr lang="en-US" sz="1200" b="1" dirty="0">
                <a:solidFill>
                  <a:srgbClr val="0070C0"/>
                </a:solidFill>
                <a:latin typeface="-apple-system"/>
              </a:rPr>
              <a:t>The AA (Adrenaline Accountant)</a:t>
            </a:r>
            <a:endParaRPr lang="en-US" sz="1200" dirty="0">
              <a:solidFill>
                <a:srgbClr val="0070C0"/>
              </a:solidFill>
            </a:endParaRPr>
          </a:p>
        </p:txBody>
      </p:sp>
    </p:spTree>
    <p:extLst>
      <p:ext uri="{BB962C8B-B14F-4D97-AF65-F5344CB8AC3E}">
        <p14:creationId xmlns:p14="http://schemas.microsoft.com/office/powerpoint/2010/main" val="2615691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C1C64BF5-547E-63B3-4A1E-E963421CA921}"/>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B5B50557-E603-CF0A-B440-E9A4FCA1194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625BFAF-F8D0-56C9-B570-DBB6368F43C6}"/>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DCAB890E-6DB2-A41D-DF7A-9004B91D6FD7}"/>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4. Body of LinkedIn (experience, </a:t>
            </a:r>
            <a:r>
              <a:rPr lang="en-US" sz="4000" dirty="0" err="1">
                <a:solidFill>
                  <a:schemeClr val="lt1"/>
                </a:solidFill>
                <a:latin typeface="Gill Sans"/>
                <a:ea typeface="Gill Sans"/>
                <a:cs typeface="Gill Sans"/>
                <a:sym typeface="Gill Sans"/>
              </a:rPr>
              <a:t>etc</a:t>
            </a:r>
            <a:r>
              <a:rPr lang="en-US" sz="4000" dirty="0">
                <a:solidFill>
                  <a:schemeClr val="lt1"/>
                </a:solidFill>
                <a:latin typeface="Gill Sans"/>
                <a:ea typeface="Gill Sans"/>
                <a:cs typeface="Gill Sans"/>
                <a:sym typeface="Gill Sans"/>
              </a:rPr>
              <a:t>)</a:t>
            </a:r>
          </a:p>
        </p:txBody>
      </p:sp>
      <p:sp>
        <p:nvSpPr>
          <p:cNvPr id="356" name="remark">
            <a:extLst>
              <a:ext uri="{FF2B5EF4-FFF2-40B4-BE49-F238E27FC236}">
                <a16:creationId xmlns:a16="http://schemas.microsoft.com/office/drawing/2014/main" id="{D9B84A32-F6C4-D022-A449-9F3921022AD1}"/>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A8F780D7-02C8-1E68-B84F-B9AECD2CA5CC}"/>
              </a:ext>
            </a:extLst>
          </p:cNvPr>
          <p:cNvSpPr txBox="1"/>
          <p:nvPr/>
        </p:nvSpPr>
        <p:spPr>
          <a:xfrm>
            <a:off x="820944" y="1897526"/>
            <a:ext cx="3509756" cy="1938952"/>
          </a:xfrm>
          <a:prstGeom prst="rect">
            <a:avLst/>
          </a:prstGeom>
          <a:noFill/>
          <a:ln>
            <a:noFill/>
          </a:ln>
        </p:spPr>
        <p:txBody>
          <a:bodyPr spcFirstLastPara="1" wrap="square" lIns="91425" tIns="45700" rIns="91425" bIns="45700" anchor="t" anchorCtr="0">
            <a:spAutoFit/>
          </a:bodyPr>
          <a:lstStyle/>
          <a:p>
            <a:pPr>
              <a:defRPr/>
            </a:pPr>
            <a:r>
              <a:rPr lang="en-US" sz="2400" dirty="0">
                <a:latin typeface="Gill Sans"/>
                <a:ea typeface="Gill Sans"/>
                <a:cs typeface="Gill Sans"/>
                <a:sym typeface="Gill Sans"/>
              </a:rPr>
              <a:t>Reinforce credibility and improve searchability </a:t>
            </a:r>
          </a:p>
          <a:p>
            <a:pPr>
              <a:defRPr/>
            </a:pP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r>
              <a:rPr lang="en-US" sz="2400" b="1" dirty="0">
                <a:solidFill>
                  <a:srgbClr val="0033A0"/>
                </a:solidFill>
                <a:latin typeface="Gill Sans"/>
                <a:ea typeface="Gill Sans"/>
                <a:cs typeface="Gill Sans"/>
                <a:sym typeface="Gill Sans"/>
              </a:rPr>
              <a:t>Every key word should be present x13</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4" name="Picture 3">
            <a:extLst>
              <a:ext uri="{FF2B5EF4-FFF2-40B4-BE49-F238E27FC236}">
                <a16:creationId xmlns:a16="http://schemas.microsoft.com/office/drawing/2014/main" id="{5642D00B-8B31-D2FA-1DFB-59906DA38862}"/>
              </a:ext>
            </a:extLst>
          </p:cNvPr>
          <p:cNvPicPr>
            <a:picLocks noChangeAspect="1"/>
          </p:cNvPicPr>
          <p:nvPr/>
        </p:nvPicPr>
        <p:blipFill>
          <a:blip r:embed="rId3"/>
          <a:srcRect t="21010"/>
          <a:stretch/>
        </p:blipFill>
        <p:spPr>
          <a:xfrm>
            <a:off x="4330700" y="2083049"/>
            <a:ext cx="7772400" cy="4092939"/>
          </a:xfrm>
          <a:prstGeom prst="rect">
            <a:avLst/>
          </a:prstGeom>
        </p:spPr>
      </p:pic>
      <p:pic>
        <p:nvPicPr>
          <p:cNvPr id="5" name="Picture 4">
            <a:extLst>
              <a:ext uri="{FF2B5EF4-FFF2-40B4-BE49-F238E27FC236}">
                <a16:creationId xmlns:a16="http://schemas.microsoft.com/office/drawing/2014/main" id="{AD59224A-1C65-4D7B-E2B1-228D016F14FE}"/>
              </a:ext>
            </a:extLst>
          </p:cNvPr>
          <p:cNvPicPr>
            <a:picLocks noChangeAspect="1"/>
          </p:cNvPicPr>
          <p:nvPr/>
        </p:nvPicPr>
        <p:blipFill>
          <a:blip r:embed="rId4"/>
          <a:srcRect t="21010"/>
          <a:stretch/>
        </p:blipFill>
        <p:spPr>
          <a:xfrm>
            <a:off x="4241800" y="2057649"/>
            <a:ext cx="7772400" cy="4092939"/>
          </a:xfrm>
          <a:prstGeom prst="rect">
            <a:avLst/>
          </a:prstGeom>
        </p:spPr>
      </p:pic>
      <p:sp>
        <p:nvSpPr>
          <p:cNvPr id="3" name="Google Shape;277;p4">
            <a:extLst>
              <a:ext uri="{FF2B5EF4-FFF2-40B4-BE49-F238E27FC236}">
                <a16:creationId xmlns:a16="http://schemas.microsoft.com/office/drawing/2014/main" id="{8567E09B-CA64-BCF8-522E-F76427A38AE8}"/>
              </a:ext>
            </a:extLst>
          </p:cNvPr>
          <p:cNvSpPr txBox="1"/>
          <p:nvPr/>
        </p:nvSpPr>
        <p:spPr>
          <a:xfrm>
            <a:off x="820944" y="4038902"/>
            <a:ext cx="3509756" cy="1200288"/>
          </a:xfrm>
          <a:prstGeom prst="rect">
            <a:avLst/>
          </a:prstGeom>
          <a:noFill/>
          <a:ln>
            <a:noFill/>
          </a:ln>
        </p:spPr>
        <p:txBody>
          <a:bodyPr spcFirstLastPara="1" wrap="square" lIns="91425" tIns="45700" rIns="91425" bIns="45700" anchor="t" anchorCtr="0">
            <a:spAutoFit/>
          </a:bodyPr>
          <a:lstStyle/>
          <a:p>
            <a:pPr>
              <a:defRPr/>
            </a:pPr>
            <a:r>
              <a:rPr lang="en-US" sz="2400" dirty="0">
                <a:latin typeface="Gill Sans"/>
                <a:ea typeface="Gill Sans"/>
                <a:cs typeface="Gill Sans"/>
                <a:sym typeface="Gill Sans"/>
              </a:rPr>
              <a:t>When in doubt, use your actual title and your “translation”</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214141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350">
          <a:extLst>
            <a:ext uri="{FF2B5EF4-FFF2-40B4-BE49-F238E27FC236}">
              <a16:creationId xmlns:a16="http://schemas.microsoft.com/office/drawing/2014/main" id="{1FC45016-997C-686F-D662-BF8D0896AD94}"/>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1E88D71F-3EA1-125B-B938-2A36C5848E10}"/>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D1D7B628-5DB0-D70D-3329-E902B762C355}"/>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E1DED5C3-F2C1-8E37-8C2B-92F5B39ECE61}"/>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 Extra Push For Informational Interviews</a:t>
            </a:r>
          </a:p>
        </p:txBody>
      </p:sp>
      <p:sp>
        <p:nvSpPr>
          <p:cNvPr id="356" name="remark">
            <a:extLst>
              <a:ext uri="{FF2B5EF4-FFF2-40B4-BE49-F238E27FC236}">
                <a16:creationId xmlns:a16="http://schemas.microsoft.com/office/drawing/2014/main" id="{AD27F177-B29C-4623-5EF5-13C92AFB521B}"/>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7;p4">
            <a:extLst>
              <a:ext uri="{FF2B5EF4-FFF2-40B4-BE49-F238E27FC236}">
                <a16:creationId xmlns:a16="http://schemas.microsoft.com/office/drawing/2014/main" id="{DBFEF854-46D7-80CE-1C10-C8BE5AF2CAA9}"/>
              </a:ext>
            </a:extLst>
          </p:cNvPr>
          <p:cNvSpPr txBox="1"/>
          <p:nvPr/>
        </p:nvSpPr>
        <p:spPr>
          <a:xfrm>
            <a:off x="292458" y="2309392"/>
            <a:ext cx="2599893" cy="1569620"/>
          </a:xfrm>
          <a:prstGeom prst="rect">
            <a:avLst/>
          </a:prstGeom>
          <a:noFill/>
          <a:ln>
            <a:noFill/>
          </a:ln>
        </p:spPr>
        <p:txBody>
          <a:bodyPr spcFirstLastPara="1" wrap="square" lIns="91425" tIns="45700" rIns="91425" bIns="45700" anchor="t" anchorCtr="0">
            <a:spAutoFit/>
          </a:bodyPr>
          <a:lstStyle/>
          <a:p>
            <a:pPr>
              <a:defRPr/>
            </a:pPr>
            <a:r>
              <a:rPr lang="en-US" sz="2400" b="1" dirty="0">
                <a:solidFill>
                  <a:srgbClr val="0033A0"/>
                </a:solidFill>
                <a:latin typeface="Gill Sans"/>
                <a:ea typeface="Gill Sans"/>
                <a:cs typeface="Gill Sans"/>
                <a:sym typeface="Gill Sans"/>
              </a:rPr>
              <a:t>Purpose:</a:t>
            </a:r>
          </a:p>
          <a:p>
            <a:pPr>
              <a:defRPr/>
            </a:pPr>
            <a:r>
              <a:rPr lang="en-US" sz="2400" dirty="0">
                <a:latin typeface="Gill Sans"/>
                <a:ea typeface="Gill Sans"/>
                <a:cs typeface="Gill Sans"/>
                <a:sym typeface="Gill Sans"/>
              </a:rPr>
              <a:t>More targeted informational interviews</a:t>
            </a: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6" name="Picture 5">
            <a:extLst>
              <a:ext uri="{FF2B5EF4-FFF2-40B4-BE49-F238E27FC236}">
                <a16:creationId xmlns:a16="http://schemas.microsoft.com/office/drawing/2014/main" id="{2DD8F20C-5BF8-A192-7952-F2E0FC2BC5F3}"/>
              </a:ext>
            </a:extLst>
          </p:cNvPr>
          <p:cNvPicPr>
            <a:picLocks noChangeAspect="1"/>
          </p:cNvPicPr>
          <p:nvPr/>
        </p:nvPicPr>
        <p:blipFill>
          <a:blip r:embed="rId3"/>
          <a:srcRect t="24400" b="15026"/>
          <a:stretch/>
        </p:blipFill>
        <p:spPr>
          <a:xfrm>
            <a:off x="2892351" y="1897526"/>
            <a:ext cx="9474216" cy="3825899"/>
          </a:xfrm>
          <a:prstGeom prst="rect">
            <a:avLst/>
          </a:prstGeom>
        </p:spPr>
      </p:pic>
    </p:spTree>
    <p:extLst>
      <p:ext uri="{BB962C8B-B14F-4D97-AF65-F5344CB8AC3E}">
        <p14:creationId xmlns:p14="http://schemas.microsoft.com/office/powerpoint/2010/main" val="570566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B704762F-DC02-8580-8A36-3E625874EC2C}"/>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985879CA-208F-A9C2-1783-70EA09D23F43}"/>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F668CBAE-4E57-C98D-E7C6-D0FC7E57A2CE}"/>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7EE69B25-A780-C9D4-303A-386505C5860A}"/>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 LinkedIn FAQs / Final Call To Action</a:t>
            </a:r>
          </a:p>
        </p:txBody>
      </p:sp>
      <p:sp>
        <p:nvSpPr>
          <p:cNvPr id="356" name="remark">
            <a:extLst>
              <a:ext uri="{FF2B5EF4-FFF2-40B4-BE49-F238E27FC236}">
                <a16:creationId xmlns:a16="http://schemas.microsoft.com/office/drawing/2014/main" id="{06CE7D40-F541-8B02-4C3F-A172953C69D8}"/>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4" name="Picture 3">
            <a:extLst>
              <a:ext uri="{FF2B5EF4-FFF2-40B4-BE49-F238E27FC236}">
                <a16:creationId xmlns:a16="http://schemas.microsoft.com/office/drawing/2014/main" id="{10773048-32F2-5C57-EAD7-0AC785A1C3CF}"/>
              </a:ext>
            </a:extLst>
          </p:cNvPr>
          <p:cNvPicPr>
            <a:picLocks noChangeAspect="1"/>
          </p:cNvPicPr>
          <p:nvPr/>
        </p:nvPicPr>
        <p:blipFill>
          <a:blip r:embed="rId3"/>
          <a:srcRect t="12645"/>
          <a:stretch/>
        </p:blipFill>
        <p:spPr>
          <a:xfrm>
            <a:off x="2441015" y="1736822"/>
            <a:ext cx="7772400" cy="4526357"/>
          </a:xfrm>
          <a:prstGeom prst="rect">
            <a:avLst/>
          </a:prstGeom>
        </p:spPr>
      </p:pic>
    </p:spTree>
    <p:extLst>
      <p:ext uri="{BB962C8B-B14F-4D97-AF65-F5344CB8AC3E}">
        <p14:creationId xmlns:p14="http://schemas.microsoft.com/office/powerpoint/2010/main" val="3026611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AFADD66E-A946-2A12-39EC-4E66D52E474F}"/>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0AB5706F-DB04-3677-C123-F98D49382E2B}"/>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ES" sz="3200" b="0" i="0" u="none" strike="noStrike" kern="0" cap="none" spc="0" normalizeH="0" baseline="0" noProof="0" dirty="0">
              <a:ln>
                <a:noFill/>
              </a:ln>
              <a:solidFill>
                <a:srgbClr val="000000"/>
              </a:solidFill>
              <a:effectLst/>
              <a:uLnTx/>
              <a:uFillTx/>
              <a:latin typeface="Arial"/>
              <a:cs typeface="Arial"/>
              <a:sym typeface="Arial"/>
            </a:endParaRPr>
          </a:p>
        </p:txBody>
      </p:sp>
      <p:sp>
        <p:nvSpPr>
          <p:cNvPr id="356" name="remark">
            <a:extLst>
              <a:ext uri="{FF2B5EF4-FFF2-40B4-BE49-F238E27FC236}">
                <a16:creationId xmlns:a16="http://schemas.microsoft.com/office/drawing/2014/main" id="{880E3DA6-1551-6D7A-9CCE-49384BE790D4}"/>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2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content_text_box">
            <a:extLst>
              <a:ext uri="{FF2B5EF4-FFF2-40B4-BE49-F238E27FC236}">
                <a16:creationId xmlns:a16="http://schemas.microsoft.com/office/drawing/2014/main" id="{B301EA55-895C-FFCB-4163-007A8701B133}"/>
              </a:ext>
            </a:extLst>
          </p:cNvPr>
          <p:cNvSpPr txBox="1"/>
          <p:nvPr/>
        </p:nvSpPr>
        <p:spPr>
          <a:xfrm>
            <a:off x="2681021" y="6238607"/>
            <a:ext cx="7856588"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000000"/>
                </a:solidFill>
                <a:effectLst/>
                <a:uLnTx/>
                <a:uFillTx/>
                <a:latin typeface="Gill Sans MT" panose="020B0502020104020203" pitchFamily="34" charset="77"/>
                <a:cs typeface="Arial"/>
                <a:sym typeface="Arial"/>
              </a:rPr>
              <a:t>Sam Gross</a:t>
            </a:r>
            <a:r>
              <a:rPr kumimoji="0" lang="en-US" sz="1600" b="0" i="0" u="none" strike="noStrike" kern="0" cap="none" spc="0" normalizeH="0" baseline="0" noProof="0" dirty="0">
                <a:ln>
                  <a:noFill/>
                </a:ln>
                <a:solidFill>
                  <a:srgbClr val="000000"/>
                </a:solidFill>
                <a:effectLst/>
                <a:uLnTx/>
                <a:uFillTx/>
                <a:latin typeface="Gill Sans MT" panose="020B0502020104020203" pitchFamily="34" charset="77"/>
                <a:ea typeface="Gill Sans"/>
                <a:cs typeface="Gill Sans"/>
                <a:sym typeface="Gill Sans"/>
              </a:rPr>
              <a:t>/The New Yorker Collection/The Cartoon Bank; © Condé Nast </a:t>
            </a:r>
          </a:p>
        </p:txBody>
      </p:sp>
      <p:pic>
        <p:nvPicPr>
          <p:cNvPr id="16388" name="Picture 4" descr="sam gross was so good at making cartoons">
            <a:extLst>
              <a:ext uri="{FF2B5EF4-FFF2-40B4-BE49-F238E27FC236}">
                <a16:creationId xmlns:a16="http://schemas.microsoft.com/office/drawing/2014/main" id="{C25FF116-40B2-1AA4-01CA-A1CDB9034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7063" y="1575958"/>
            <a:ext cx="6014647" cy="453142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oogle Shape;240;p2">
            <a:extLst>
              <a:ext uri="{FF2B5EF4-FFF2-40B4-BE49-F238E27FC236}">
                <a16:creationId xmlns:a16="http://schemas.microsoft.com/office/drawing/2014/main" id="{D7CB0867-75AE-D75D-ED68-0D7550675056}"/>
              </a:ext>
            </a:extLst>
          </p:cNvPr>
          <p:cNvGrpSpPr/>
          <p:nvPr/>
        </p:nvGrpSpPr>
        <p:grpSpPr>
          <a:xfrm>
            <a:off x="318476" y="76432"/>
            <a:ext cx="10633801" cy="5840880"/>
            <a:chOff x="-330537" y="-1959433"/>
            <a:chExt cx="10633801" cy="5840880"/>
          </a:xfrm>
        </p:grpSpPr>
        <p:sp>
          <p:nvSpPr>
            <p:cNvPr id="5" name="Google Shape;243;p2">
              <a:extLst>
                <a:ext uri="{FF2B5EF4-FFF2-40B4-BE49-F238E27FC236}">
                  <a16:creationId xmlns:a16="http://schemas.microsoft.com/office/drawing/2014/main" id="{65D168DD-109B-7C69-255A-35C5298E5F3D}"/>
                </a:ext>
              </a:extLst>
            </p:cNvPr>
            <p:cNvSpPr/>
            <p:nvPr/>
          </p:nvSpPr>
          <p:spPr>
            <a:xfrm>
              <a:off x="1834517"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247;p2">
              <a:extLst>
                <a:ext uri="{FF2B5EF4-FFF2-40B4-BE49-F238E27FC236}">
                  <a16:creationId xmlns:a16="http://schemas.microsoft.com/office/drawing/2014/main" id="{CDC6A4C2-633A-23D2-8AA4-60D9D7AAD7D9}"/>
                </a:ext>
              </a:extLst>
            </p:cNvPr>
            <p:cNvSpPr/>
            <p:nvPr/>
          </p:nvSpPr>
          <p:spPr>
            <a:xfrm>
              <a:off x="7154322" y="469890"/>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249;p2">
              <a:extLst>
                <a:ext uri="{FF2B5EF4-FFF2-40B4-BE49-F238E27FC236}">
                  <a16:creationId xmlns:a16="http://schemas.microsoft.com/office/drawing/2014/main" id="{D87D8A55-D00F-5DC2-2B2F-54A0D992023C}"/>
                </a:ext>
              </a:extLst>
            </p:cNvPr>
            <p:cNvSpPr/>
            <p:nvPr/>
          </p:nvSpPr>
          <p:spPr>
            <a:xfrm>
              <a:off x="-330537" y="-1814196"/>
              <a:ext cx="1335915" cy="1335915"/>
            </a:xfrm>
            <a:prstGeom prst="ellipse">
              <a:avLst/>
            </a:prstGeom>
            <a:solidFill>
              <a:srgbClr val="FEF0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251;p2">
              <a:extLst>
                <a:ext uri="{FF2B5EF4-FFF2-40B4-BE49-F238E27FC236}">
                  <a16:creationId xmlns:a16="http://schemas.microsoft.com/office/drawing/2014/main" id="{A7B88B6E-52BD-4D65-7DBA-9586B985AE9B}"/>
                </a:ext>
              </a:extLst>
            </p:cNvPr>
            <p:cNvSpPr/>
            <p:nvPr/>
          </p:nvSpPr>
          <p:spPr>
            <a:xfrm>
              <a:off x="1834517"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252;p2">
              <a:extLst>
                <a:ext uri="{FF2B5EF4-FFF2-40B4-BE49-F238E27FC236}">
                  <a16:creationId xmlns:a16="http://schemas.microsoft.com/office/drawing/2014/main" id="{1595A7D0-1E1E-1B31-1240-ED383971EF73}"/>
                </a:ext>
              </a:extLst>
            </p:cNvPr>
            <p:cNvSpPr txBox="1"/>
            <p:nvPr/>
          </p:nvSpPr>
          <p:spPr>
            <a:xfrm>
              <a:off x="1270663" y="-1959433"/>
              <a:ext cx="8617933" cy="1336040"/>
            </a:xfrm>
            <a:prstGeom prst="rect">
              <a:avLst/>
            </a:prstGeom>
            <a:noFill/>
            <a:ln>
              <a:noFill/>
            </a:ln>
          </p:spPr>
          <p:txBody>
            <a:bodyPr spcFirstLastPara="1" wrap="square" lIns="0" tIns="0" rIns="0" bIns="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Gill Sans" panose="020B0502020104020203"/>
                <a:buNone/>
                <a:tabLst/>
                <a:defRPr/>
              </a:pP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The session will be recorded. The recording and presentation will be available on: </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hlinkClick r:id="rId4"/>
                </a:rPr>
                <a:t>Career Transition Series webpage</a:t>
              </a:r>
              <a:r>
                <a:rPr kumimoji="0" lang="en-US" altLang="en-US" sz="2000" b="0" i="0" u="none" strike="noStrike" kern="0" cap="none" spc="0" normalizeH="0" baseline="0" noProof="0" dirty="0">
                  <a:ln>
                    <a:noFill/>
                  </a:ln>
                  <a:solidFill>
                    <a:srgbClr val="000000"/>
                  </a:solidFill>
                  <a:effectLst/>
                  <a:uLnTx/>
                  <a:uFillTx/>
                  <a:latin typeface="Gill Sans" panose="020B0502020104020203"/>
                  <a:ea typeface="Gill Sans" panose="020B0502020104020203"/>
                  <a:cs typeface="Gill Sans" panose="020B0502020104020203"/>
                  <a:sym typeface="Gill Sans" panose="020B0502020104020203"/>
                </a:rPr>
                <a:t>.</a:t>
              </a:r>
            </a:p>
          </p:txBody>
        </p:sp>
        <p:sp>
          <p:nvSpPr>
            <p:cNvPr id="14" name="Google Shape;255;p2">
              <a:extLst>
                <a:ext uri="{FF2B5EF4-FFF2-40B4-BE49-F238E27FC236}">
                  <a16:creationId xmlns:a16="http://schemas.microsoft.com/office/drawing/2014/main" id="{E6016C89-9B90-8D31-7DFE-5A0BBBAE55CE}"/>
                </a:ext>
              </a:extLst>
            </p:cNvPr>
            <p:cNvSpPr/>
            <p:nvPr/>
          </p:nvSpPr>
          <p:spPr>
            <a:xfrm>
              <a:off x="7154322" y="2545532"/>
              <a:ext cx="3148942" cy="1335915"/>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16" name="Graphic 15" descr="Internet with solid fill">
            <a:extLst>
              <a:ext uri="{FF2B5EF4-FFF2-40B4-BE49-F238E27FC236}">
                <a16:creationId xmlns:a16="http://schemas.microsoft.com/office/drawing/2014/main" id="{C694F314-C457-A3C3-4934-AD37AB0951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021" y="394485"/>
            <a:ext cx="914400" cy="914400"/>
          </a:xfrm>
          <a:prstGeom prst="rect">
            <a:avLst/>
          </a:prstGeom>
        </p:spPr>
      </p:pic>
    </p:spTree>
    <p:extLst>
      <p:ext uri="{BB962C8B-B14F-4D97-AF65-F5344CB8AC3E}">
        <p14:creationId xmlns:p14="http://schemas.microsoft.com/office/powerpoint/2010/main" val="3923327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C2C37707-A4EE-36B5-D0AA-204E0B09B980}"/>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628EA6F-17B6-04C6-8CB9-7C7585A3660B}"/>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3EA87167-7674-4617-E414-47F1883001BA}"/>
              </a:ext>
            </a:extLst>
          </p:cNvPr>
          <p:cNvSpPr txBox="1"/>
          <p:nvPr/>
        </p:nvSpPr>
        <p:spPr>
          <a:xfrm>
            <a:off x="1670229" y="2679444"/>
            <a:ext cx="8267478"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4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16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sp>
        <p:nvSpPr>
          <p:cNvPr id="353" name="Google Shape;353;p11">
            <a:extLst>
              <a:ext uri="{FF2B5EF4-FFF2-40B4-BE49-F238E27FC236}">
                <a16:creationId xmlns:a16="http://schemas.microsoft.com/office/drawing/2014/main" id="{A6C28EA3-6E3D-DAA6-CF81-8C5F5C91E2F1}"/>
              </a:ext>
            </a:extLst>
          </p:cNvPr>
          <p:cNvSpPr/>
          <p:nvPr/>
        </p:nvSpPr>
        <p:spPr>
          <a:xfrm>
            <a:off x="3770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354" name="Google Shape;354;p11">
            <a:extLst>
              <a:ext uri="{FF2B5EF4-FFF2-40B4-BE49-F238E27FC236}">
                <a16:creationId xmlns:a16="http://schemas.microsoft.com/office/drawing/2014/main" id="{7D1E1D7D-1679-D895-0050-83BD18B0B4D2}"/>
              </a:ext>
            </a:extLst>
          </p:cNvPr>
          <p:cNvSpPr txBox="1"/>
          <p:nvPr/>
        </p:nvSpPr>
        <p:spPr>
          <a:xfrm>
            <a:off x="292457" y="594821"/>
            <a:ext cx="12191999"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WORKBOOK_ PAGE 16</a:t>
            </a: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CF180310-9918-9384-0B70-A281AFD479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246383"/>
            <a:ext cx="2365234" cy="2365234"/>
          </a:xfrm>
          <a:prstGeom prst="rect">
            <a:avLst/>
          </a:prstGeom>
        </p:spPr>
      </p:pic>
      <p:pic>
        <p:nvPicPr>
          <p:cNvPr id="4" name="Graphic 3" descr="Marker with solid fill">
            <a:extLst>
              <a:ext uri="{FF2B5EF4-FFF2-40B4-BE49-F238E27FC236}">
                <a16:creationId xmlns:a16="http://schemas.microsoft.com/office/drawing/2014/main" id="{76E6816E-D7DC-C680-C659-82EFB63394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0573" y="2246383"/>
            <a:ext cx="914400" cy="914400"/>
          </a:xfrm>
          <a:prstGeom prst="rect">
            <a:avLst/>
          </a:prstGeom>
        </p:spPr>
      </p:pic>
    </p:spTree>
    <p:extLst>
      <p:ext uri="{BB962C8B-B14F-4D97-AF65-F5344CB8AC3E}">
        <p14:creationId xmlns:p14="http://schemas.microsoft.com/office/powerpoint/2010/main" val="3252452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024B770E-F4C5-28A5-3FCB-280EABBAC7D2}"/>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4FAD80C-4FF9-4504-6087-9738D38D649A}"/>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73731395-074F-BEF9-18A8-113FAA3C119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246383"/>
            <a:ext cx="2365234" cy="2365234"/>
          </a:xfrm>
          <a:prstGeom prst="rect">
            <a:avLst/>
          </a:prstGeom>
        </p:spPr>
      </p:pic>
      <p:sp>
        <p:nvSpPr>
          <p:cNvPr id="5" name="Google Shape;352;p11">
            <a:extLst>
              <a:ext uri="{FF2B5EF4-FFF2-40B4-BE49-F238E27FC236}">
                <a16:creationId xmlns:a16="http://schemas.microsoft.com/office/drawing/2014/main" id="{4DD6E2E2-1C6C-7ADC-6F01-9022551142F3}"/>
              </a:ext>
            </a:extLst>
          </p:cNvPr>
          <p:cNvSpPr txBox="1"/>
          <p:nvPr/>
        </p:nvSpPr>
        <p:spPr>
          <a:xfrm>
            <a:off x="1308527" y="322346"/>
            <a:ext cx="8267478" cy="14772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4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16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endParaRPr kumimoji="0" lang="es-ES" sz="2500" b="0" i="0" u="none" strike="noStrike" kern="0" cap="none" spc="0" normalizeH="0" baseline="0" noProof="0" dirty="0">
              <a:ln>
                <a:noFill/>
              </a:ln>
              <a:solidFill>
                <a:srgbClr val="000000"/>
              </a:solidFill>
              <a:effectLst/>
              <a:uLnTx/>
              <a:uFillTx/>
              <a:latin typeface="Gill Sans"/>
              <a:cs typeface="Gill Sans"/>
              <a:sym typeface="Arial"/>
            </a:endParaRPr>
          </a:p>
        </p:txBody>
      </p:sp>
      <p:pic>
        <p:nvPicPr>
          <p:cNvPr id="4" name="Picture 3" descr="A screenshot of a computer&#10;&#10;Description automatically generated">
            <a:extLst>
              <a:ext uri="{FF2B5EF4-FFF2-40B4-BE49-F238E27FC236}">
                <a16:creationId xmlns:a16="http://schemas.microsoft.com/office/drawing/2014/main" id="{67A4D71C-FC4E-A2BC-6212-F1CF9B366B7E}"/>
              </a:ext>
            </a:extLst>
          </p:cNvPr>
          <p:cNvPicPr>
            <a:picLocks noChangeAspect="1"/>
          </p:cNvPicPr>
          <p:nvPr/>
        </p:nvPicPr>
        <p:blipFill>
          <a:blip r:embed="rId5"/>
          <a:srcRect l="33824" t="52873" r="18301" b="11895"/>
          <a:stretch/>
        </p:blipFill>
        <p:spPr>
          <a:xfrm>
            <a:off x="1308527" y="1674391"/>
            <a:ext cx="6261953" cy="2880121"/>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10327ADD-6088-7FC3-87A3-4E53B3041EA1}"/>
              </a:ext>
            </a:extLst>
          </p:cNvPr>
          <p:cNvPicPr>
            <a:picLocks noChangeAspect="1"/>
          </p:cNvPicPr>
          <p:nvPr/>
        </p:nvPicPr>
        <p:blipFill>
          <a:blip r:embed="rId6"/>
          <a:srcRect l="27451" t="10038" r="21078" b="62084"/>
          <a:stretch/>
        </p:blipFill>
        <p:spPr>
          <a:xfrm>
            <a:off x="1168715" y="4333795"/>
            <a:ext cx="5881065" cy="1990805"/>
          </a:xfrm>
          <a:prstGeom prst="rect">
            <a:avLst/>
          </a:prstGeom>
        </p:spPr>
      </p:pic>
    </p:spTree>
    <p:extLst>
      <p:ext uri="{BB962C8B-B14F-4D97-AF65-F5344CB8AC3E}">
        <p14:creationId xmlns:p14="http://schemas.microsoft.com/office/powerpoint/2010/main" val="924386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22FDFD1-78C4-C557-701C-35F6C1FDE4F6}"/>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40899D26-555F-9D09-3FBA-0F3B965170FB}"/>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9B8E2B32-BB01-8B03-863D-604E529276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246383"/>
            <a:ext cx="2365234" cy="2365234"/>
          </a:xfrm>
          <a:prstGeom prst="rect">
            <a:avLst/>
          </a:prstGeom>
        </p:spPr>
      </p:pic>
      <p:sp>
        <p:nvSpPr>
          <p:cNvPr id="10" name="Google Shape;352;p11">
            <a:extLst>
              <a:ext uri="{FF2B5EF4-FFF2-40B4-BE49-F238E27FC236}">
                <a16:creationId xmlns:a16="http://schemas.microsoft.com/office/drawing/2014/main" id="{A58B95D5-AA52-2113-85D6-099DD2956DE2}"/>
              </a:ext>
            </a:extLst>
          </p:cNvPr>
          <p:cNvSpPr txBox="1"/>
          <p:nvPr/>
        </p:nvSpPr>
        <p:spPr>
          <a:xfrm>
            <a:off x="1060732" y="224235"/>
            <a:ext cx="8267478" cy="147728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4 </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16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endParaRPr kumimoji="0" lang="es-ES" sz="2500" b="0" i="0" u="none" strike="noStrike" kern="0" cap="none" spc="0" normalizeH="0" baseline="0" noProof="0" dirty="0">
              <a:ln>
                <a:noFill/>
              </a:ln>
              <a:solidFill>
                <a:srgbClr val="000000"/>
              </a:solidFill>
              <a:effectLst/>
              <a:uLnTx/>
              <a:uFillTx/>
              <a:latin typeface="Gill Sans"/>
              <a:cs typeface="Gill Sans"/>
              <a:sym typeface="Arial"/>
            </a:endParaRPr>
          </a:p>
        </p:txBody>
      </p:sp>
      <p:pic>
        <p:nvPicPr>
          <p:cNvPr id="3" name="Picture 2" descr="A screenshot of a computer&#10;&#10;Description automatically generated">
            <a:extLst>
              <a:ext uri="{FF2B5EF4-FFF2-40B4-BE49-F238E27FC236}">
                <a16:creationId xmlns:a16="http://schemas.microsoft.com/office/drawing/2014/main" id="{0BAA0B57-4A80-3796-93D0-996D07FA60A3}"/>
              </a:ext>
            </a:extLst>
          </p:cNvPr>
          <p:cNvPicPr>
            <a:picLocks noChangeAspect="1"/>
          </p:cNvPicPr>
          <p:nvPr/>
        </p:nvPicPr>
        <p:blipFill>
          <a:blip r:embed="rId5"/>
          <a:srcRect l="27451" t="38275" r="21078" b="5634"/>
          <a:stretch/>
        </p:blipFill>
        <p:spPr>
          <a:xfrm>
            <a:off x="1410143" y="1562100"/>
            <a:ext cx="6358486" cy="4330700"/>
          </a:xfrm>
          <a:prstGeom prst="rect">
            <a:avLst/>
          </a:prstGeom>
        </p:spPr>
      </p:pic>
    </p:spTree>
    <p:extLst>
      <p:ext uri="{BB962C8B-B14F-4D97-AF65-F5344CB8AC3E}">
        <p14:creationId xmlns:p14="http://schemas.microsoft.com/office/powerpoint/2010/main" val="2736030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D9ADC315-0B80-31B9-4FBF-9A5683C256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35A9FF-3B12-66E7-FB72-95F0103C56D9}"/>
              </a:ext>
            </a:extLst>
          </p:cNvPr>
          <p:cNvSpPr txBox="1"/>
          <p:nvPr/>
        </p:nvSpPr>
        <p:spPr>
          <a:xfrm>
            <a:off x="1430998" y="1997839"/>
            <a:ext cx="11917233" cy="34163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COMPENSATION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endParaRPr>
          </a:p>
        </p:txBody>
      </p:sp>
      <p:sp>
        <p:nvSpPr>
          <p:cNvPr id="3" name="TextBox 2">
            <a:extLst>
              <a:ext uri="{FF2B5EF4-FFF2-40B4-BE49-F238E27FC236}">
                <a16:creationId xmlns:a16="http://schemas.microsoft.com/office/drawing/2014/main" id="{924B8E3A-BDF7-80F0-C49C-A583332A7357}"/>
              </a:ext>
            </a:extLst>
          </p:cNvPr>
          <p:cNvSpPr txBox="1"/>
          <p:nvPr/>
        </p:nvSpPr>
        <p:spPr>
          <a:xfrm>
            <a:off x="461034" y="595134"/>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4" name="TextBox 3">
            <a:extLst>
              <a:ext uri="{FF2B5EF4-FFF2-40B4-BE49-F238E27FC236}">
                <a16:creationId xmlns:a16="http://schemas.microsoft.com/office/drawing/2014/main" id="{07036A57-8AAC-E82E-378E-3ADCA3949F02}"/>
              </a:ext>
            </a:extLst>
          </p:cNvPr>
          <p:cNvSpPr txBox="1"/>
          <p:nvPr/>
        </p:nvSpPr>
        <p:spPr>
          <a:xfrm>
            <a:off x="274767" y="5464135"/>
            <a:ext cx="11917233" cy="138499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DAYS INDEPENDENT CONTENT /</a:t>
            </a: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1,5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HOURS PER 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7,5</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HOURS YOU INVEST IN YOUR TRANSITION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a:t>
            </a:r>
            <a:r>
              <a:rPr kumimoji="0" lang="es-ES" sz="2800" b="1" i="0" u="none" strike="noStrike" kern="1200" cap="none" spc="0" normalizeH="0" baseline="0" noProof="0" dirty="0">
                <a:ln>
                  <a:noFill/>
                </a:ln>
                <a:solidFill>
                  <a:srgbClr val="0033A0"/>
                </a:solidFill>
                <a:effectLst/>
                <a:uLnTx/>
                <a:uFillTx/>
                <a:latin typeface="Gill Sans"/>
                <a:ea typeface="Gill Sans"/>
                <a:cs typeface="Gill Sans"/>
                <a:sym typeface="Gill Sans"/>
              </a:rPr>
              <a:t>1</a:t>
            </a:r>
            <a:r>
              <a:rPr kumimoji="0" lang="es-ES" sz="2800" b="0" i="0" u="none" strike="noStrike" kern="1200" cap="none" spc="0" normalizeH="0" baseline="0" noProof="0" dirty="0">
                <a:ln>
                  <a:noFill/>
                </a:ln>
                <a:solidFill>
                  <a:srgbClr val="0033A0"/>
                </a:solidFill>
                <a:effectLst/>
                <a:uLnTx/>
                <a:uFillTx/>
                <a:latin typeface="Gill Sans"/>
                <a:ea typeface="Gill Sans"/>
                <a:cs typeface="Gill Sans"/>
                <a:sym typeface="Gill Sans"/>
              </a:rPr>
              <a:t> TAKE AWAY WORKBOOK + RECORDINGS</a:t>
            </a:r>
            <a:endParaRPr kumimoji="0" lang="en-US" sz="2800" b="0" i="0" u="none" strike="noStrike" kern="1200" cap="none" spc="0" normalizeH="0" baseline="0" noProof="0" dirty="0">
              <a:ln>
                <a:noFill/>
              </a:ln>
              <a:solidFill>
                <a:srgbClr val="0033A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604559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94C16713-3771-33F9-D9F5-2B6258F51DD3}"/>
            </a:ext>
          </a:extLst>
        </p:cNvPr>
        <p:cNvGrpSpPr/>
        <p:nvPr/>
      </p:nvGrpSpPr>
      <p:grpSpPr>
        <a:xfrm>
          <a:off x="0" y="0"/>
          <a:ext cx="0" cy="0"/>
          <a:chOff x="0" y="0"/>
          <a:chExt cx="0" cy="0"/>
        </a:xfrm>
      </p:grpSpPr>
      <p:sp>
        <p:nvSpPr>
          <p:cNvPr id="351" name="bg">
            <a:extLst>
              <a:ext uri="{FF2B5EF4-FFF2-40B4-BE49-F238E27FC236}">
                <a16:creationId xmlns:a16="http://schemas.microsoft.com/office/drawing/2014/main" id="{BF94F021-6F50-0D6D-D1D4-7C45F5F14C9C}"/>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endParaRPr lang="en-ES" sz="3200" dirty="0"/>
          </a:p>
        </p:txBody>
      </p:sp>
      <p:sp>
        <p:nvSpPr>
          <p:cNvPr id="353" name="title_bar">
            <a:extLst>
              <a:ext uri="{FF2B5EF4-FFF2-40B4-BE49-F238E27FC236}">
                <a16:creationId xmlns:a16="http://schemas.microsoft.com/office/drawing/2014/main" id="{C9C6C416-0DD6-1C31-5C09-0774BA404F2C}"/>
              </a:ext>
            </a:extLst>
          </p:cNvPr>
          <p:cNvSpPr/>
          <p:nvPr/>
        </p:nvSpPr>
        <p:spPr>
          <a:xfrm>
            <a:off x="-17456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endParaRPr sz="1800">
              <a:solidFill>
                <a:schemeClr val="dk1"/>
              </a:solidFill>
            </a:endParaRPr>
          </a:p>
        </p:txBody>
      </p:sp>
      <p:sp>
        <p:nvSpPr>
          <p:cNvPr id="354" name="title_text">
            <a:extLst>
              <a:ext uri="{FF2B5EF4-FFF2-40B4-BE49-F238E27FC236}">
                <a16:creationId xmlns:a16="http://schemas.microsoft.com/office/drawing/2014/main" id="{69DF6310-2881-A880-EC04-C5EA7861119F}"/>
              </a:ext>
            </a:extLst>
          </p:cNvPr>
          <p:cNvSpPr txBox="1"/>
          <p:nvPr/>
        </p:nvSpPr>
        <p:spPr>
          <a:xfrm>
            <a:off x="292458" y="594821"/>
            <a:ext cx="8648342" cy="707846"/>
          </a:xfrm>
          <a:prstGeom prst="rect">
            <a:avLst/>
          </a:prstGeom>
          <a:noFill/>
          <a:ln>
            <a:noFill/>
          </a:ln>
        </p:spPr>
        <p:txBody>
          <a:bodyPr spcFirstLastPara="1" wrap="square" lIns="91425" tIns="45700" rIns="91425" bIns="45700" anchor="t" anchorCtr="0">
            <a:spAutoFit/>
          </a:bodyPr>
          <a:lstStyle/>
          <a:p>
            <a:r>
              <a:rPr lang="en-US" sz="4000" dirty="0">
                <a:solidFill>
                  <a:schemeClr val="lt1"/>
                </a:solidFill>
                <a:latin typeface="Gill Sans"/>
                <a:ea typeface="Gill Sans"/>
                <a:cs typeface="Gill Sans"/>
                <a:sym typeface="Gill Sans"/>
              </a:rPr>
              <a:t>LinkedIn AI_ download your LinkedIn pdf</a:t>
            </a:r>
          </a:p>
        </p:txBody>
      </p:sp>
      <p:sp>
        <p:nvSpPr>
          <p:cNvPr id="356" name="remark">
            <a:extLst>
              <a:ext uri="{FF2B5EF4-FFF2-40B4-BE49-F238E27FC236}">
                <a16:creationId xmlns:a16="http://schemas.microsoft.com/office/drawing/2014/main" id="{E60D75D4-9C45-3FB5-1943-7E21E45B3C22}"/>
              </a:ext>
            </a:extLst>
          </p:cNvPr>
          <p:cNvSpPr txBox="1"/>
          <p:nvPr/>
        </p:nvSpPr>
        <p:spPr>
          <a:xfrm>
            <a:off x="657787" y="5241206"/>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pic>
        <p:nvPicPr>
          <p:cNvPr id="7" name="Picture 6" descr="A screenshot of a computer&#10;&#10;Description automatically generated">
            <a:extLst>
              <a:ext uri="{FF2B5EF4-FFF2-40B4-BE49-F238E27FC236}">
                <a16:creationId xmlns:a16="http://schemas.microsoft.com/office/drawing/2014/main" id="{0CD287A8-07DE-6AEF-204B-212E9E761D39}"/>
              </a:ext>
            </a:extLst>
          </p:cNvPr>
          <p:cNvPicPr>
            <a:picLocks noChangeAspect="1"/>
          </p:cNvPicPr>
          <p:nvPr/>
        </p:nvPicPr>
        <p:blipFill>
          <a:blip r:embed="rId3"/>
          <a:stretch>
            <a:fillRect/>
          </a:stretch>
        </p:blipFill>
        <p:spPr>
          <a:xfrm>
            <a:off x="76200" y="1670116"/>
            <a:ext cx="6667500" cy="2913315"/>
          </a:xfrm>
          <a:prstGeom prst="rect">
            <a:avLst/>
          </a:prstGeom>
        </p:spPr>
      </p:pic>
      <p:pic>
        <p:nvPicPr>
          <p:cNvPr id="4" name="Picture 3">
            <a:extLst>
              <a:ext uri="{FF2B5EF4-FFF2-40B4-BE49-F238E27FC236}">
                <a16:creationId xmlns:a16="http://schemas.microsoft.com/office/drawing/2014/main" id="{08EFECF9-058C-3E28-446A-3C9FF05FC0B3}"/>
              </a:ext>
            </a:extLst>
          </p:cNvPr>
          <p:cNvPicPr>
            <a:picLocks noChangeAspect="1"/>
          </p:cNvPicPr>
          <p:nvPr/>
        </p:nvPicPr>
        <p:blipFill>
          <a:blip r:embed="rId4"/>
          <a:srcRect t="24801" r="36744" b="30166"/>
          <a:stretch/>
        </p:blipFill>
        <p:spPr>
          <a:xfrm>
            <a:off x="5207000" y="3731226"/>
            <a:ext cx="6908800" cy="3050947"/>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B538C813-21FA-4B38-CA4E-B35AB734C0AC}"/>
                  </a:ext>
                </a:extLst>
              </p14:cNvPr>
              <p14:cNvContentPartPr/>
              <p14:nvPr/>
            </p14:nvContentPartPr>
            <p14:xfrm>
              <a:off x="2757720" y="4188401"/>
              <a:ext cx="790560" cy="392040"/>
            </p14:xfrm>
          </p:contentPart>
        </mc:Choice>
        <mc:Fallback xmlns="">
          <p:pic>
            <p:nvPicPr>
              <p:cNvPr id="5" name="Ink 4">
                <a:extLst>
                  <a:ext uri="{FF2B5EF4-FFF2-40B4-BE49-F238E27FC236}">
                    <a16:creationId xmlns:a16="http://schemas.microsoft.com/office/drawing/2014/main" id="{B538C813-21FA-4B38-CA4E-B35AB734C0AC}"/>
                  </a:ext>
                </a:extLst>
              </p:cNvPr>
              <p:cNvPicPr/>
              <p:nvPr/>
            </p:nvPicPr>
            <p:blipFill>
              <a:blip r:embed="rId7"/>
              <a:stretch>
                <a:fillRect/>
              </a:stretch>
            </p:blipFill>
            <p:spPr>
              <a:xfrm>
                <a:off x="2703720" y="4080302"/>
                <a:ext cx="898200" cy="607878"/>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DF25FC37-2D64-A7E8-6D43-D293C569916D}"/>
                  </a:ext>
                </a:extLst>
              </p14:cNvPr>
              <p14:cNvContentPartPr/>
              <p14:nvPr/>
            </p14:nvContentPartPr>
            <p14:xfrm>
              <a:off x="3409950" y="2635039"/>
              <a:ext cx="758160" cy="69120"/>
            </p14:xfrm>
          </p:contentPart>
        </mc:Choice>
        <mc:Fallback xmlns="">
          <p:pic>
            <p:nvPicPr>
              <p:cNvPr id="6" name="Ink 5">
                <a:extLst>
                  <a:ext uri="{FF2B5EF4-FFF2-40B4-BE49-F238E27FC236}">
                    <a16:creationId xmlns:a16="http://schemas.microsoft.com/office/drawing/2014/main" id="{DF25FC37-2D64-A7E8-6D43-D293C569916D}"/>
                  </a:ext>
                </a:extLst>
              </p:cNvPr>
              <p:cNvPicPr/>
              <p:nvPr/>
            </p:nvPicPr>
            <p:blipFill>
              <a:blip r:embed="rId9"/>
              <a:stretch>
                <a:fillRect/>
              </a:stretch>
            </p:blipFill>
            <p:spPr>
              <a:xfrm>
                <a:off x="3355924" y="2527039"/>
                <a:ext cx="865851" cy="284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4FDB6A68-D9E9-D2EA-BAAD-10F6598EC180}"/>
                  </a:ext>
                </a:extLst>
              </p14:cNvPr>
              <p14:cNvContentPartPr/>
              <p14:nvPr/>
            </p14:nvContentPartPr>
            <p14:xfrm>
              <a:off x="8145470" y="6231222"/>
              <a:ext cx="1031860" cy="392040"/>
            </p14:xfrm>
          </p:contentPart>
        </mc:Choice>
        <mc:Fallback xmlns="">
          <p:pic>
            <p:nvPicPr>
              <p:cNvPr id="3" name="Ink 2">
                <a:extLst>
                  <a:ext uri="{FF2B5EF4-FFF2-40B4-BE49-F238E27FC236}">
                    <a16:creationId xmlns:a16="http://schemas.microsoft.com/office/drawing/2014/main" id="{4FDB6A68-D9E9-D2EA-BAAD-10F6598EC180}"/>
                  </a:ext>
                </a:extLst>
              </p:cNvPr>
              <p:cNvPicPr/>
              <p:nvPr/>
            </p:nvPicPr>
            <p:blipFill>
              <a:blip r:embed="rId11"/>
              <a:stretch>
                <a:fillRect/>
              </a:stretch>
            </p:blipFill>
            <p:spPr>
              <a:xfrm>
                <a:off x="8091465" y="6123123"/>
                <a:ext cx="1139510" cy="607878"/>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 name="Ink 1">
                <a:extLst>
                  <a:ext uri="{FF2B5EF4-FFF2-40B4-BE49-F238E27FC236}">
                    <a16:creationId xmlns:a16="http://schemas.microsoft.com/office/drawing/2014/main" id="{262EA3C5-ACEC-3642-EF07-96C04E43FBD2}"/>
                  </a:ext>
                </a:extLst>
              </p14:cNvPr>
              <p14:cNvContentPartPr/>
              <p14:nvPr/>
            </p14:nvContentPartPr>
            <p14:xfrm>
              <a:off x="8561720" y="4808639"/>
              <a:ext cx="758160" cy="69120"/>
            </p14:xfrm>
          </p:contentPart>
        </mc:Choice>
        <mc:Fallback xmlns="">
          <p:pic>
            <p:nvPicPr>
              <p:cNvPr id="2" name="Ink 1">
                <a:extLst>
                  <a:ext uri="{FF2B5EF4-FFF2-40B4-BE49-F238E27FC236}">
                    <a16:creationId xmlns:a16="http://schemas.microsoft.com/office/drawing/2014/main" id="{262EA3C5-ACEC-3642-EF07-96C04E43FBD2}"/>
                  </a:ext>
                </a:extLst>
              </p:cNvPr>
              <p:cNvPicPr/>
              <p:nvPr/>
            </p:nvPicPr>
            <p:blipFill>
              <a:blip r:embed="rId13"/>
              <a:stretch>
                <a:fillRect/>
              </a:stretch>
            </p:blipFill>
            <p:spPr>
              <a:xfrm>
                <a:off x="8507694" y="4700639"/>
                <a:ext cx="865851" cy="284760"/>
              </a:xfrm>
              <a:prstGeom prst="rect">
                <a:avLst/>
              </a:prstGeom>
            </p:spPr>
          </p:pic>
        </mc:Fallback>
      </mc:AlternateContent>
    </p:spTree>
    <p:extLst>
      <p:ext uri="{BB962C8B-B14F-4D97-AF65-F5344CB8AC3E}">
        <p14:creationId xmlns:p14="http://schemas.microsoft.com/office/powerpoint/2010/main" val="3912363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D0E4A7B6-5CC8-16F3-0351-1676730EC635}"/>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1374E5FF-6F59-9BA0-E359-A3041F054025}"/>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B0CF68A-579D-85BC-C474-63A083258E31}"/>
              </a:ext>
            </a:extLst>
          </p:cNvPr>
          <p:cNvSpPr txBox="1"/>
          <p:nvPr/>
        </p:nvSpPr>
        <p:spPr>
          <a:xfrm>
            <a:off x="1271645" y="448158"/>
            <a:ext cx="8267478" cy="7847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REFLECTION_MODULE 4_ PAGE 16</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pic>
        <p:nvPicPr>
          <p:cNvPr id="4" name="Graphic 3" descr="Marker with solid fill">
            <a:extLst>
              <a:ext uri="{FF2B5EF4-FFF2-40B4-BE49-F238E27FC236}">
                <a16:creationId xmlns:a16="http://schemas.microsoft.com/office/drawing/2014/main" id="{865BA2C9-FF21-4B4B-62D5-26EF1F1E7F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7156" y="161293"/>
            <a:ext cx="914400" cy="914400"/>
          </a:xfrm>
          <a:prstGeom prst="rect">
            <a:avLst/>
          </a:prstGeom>
        </p:spPr>
      </p:pic>
      <p:sp>
        <p:nvSpPr>
          <p:cNvPr id="10" name="Google Shape;352;p11">
            <a:extLst>
              <a:ext uri="{FF2B5EF4-FFF2-40B4-BE49-F238E27FC236}">
                <a16:creationId xmlns:a16="http://schemas.microsoft.com/office/drawing/2014/main" id="{50D9EF97-421B-272E-D26C-335CD7DE71EC}"/>
              </a:ext>
            </a:extLst>
          </p:cNvPr>
          <p:cNvSpPr txBox="1"/>
          <p:nvPr/>
        </p:nvSpPr>
        <p:spPr>
          <a:xfrm>
            <a:off x="3712090" y="5803735"/>
            <a:ext cx="6289226" cy="116951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If</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have</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time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spare</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may</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start</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with</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Continue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Journey</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questions</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directly</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below</a:t>
            </a:r>
            <a:endParaRPr kumimoji="0" lang="es-ES" sz="2500" b="0" i="1" u="none" strike="noStrike" kern="0" cap="none" spc="0" normalizeH="0" baseline="0" noProof="0" dirty="0">
              <a:ln>
                <a:noFill/>
              </a:ln>
              <a:solidFill>
                <a:srgbClr val="000000"/>
              </a:solidFill>
              <a:effectLst/>
              <a:uLnTx/>
              <a:uFillTx/>
              <a:latin typeface="Gill Sans"/>
              <a:cs typeface="Gill Sans"/>
              <a:sym typeface="Arial"/>
            </a:endParaRPr>
          </a:p>
        </p:txBody>
      </p:sp>
      <p:pic>
        <p:nvPicPr>
          <p:cNvPr id="11" name="Picture 10">
            <a:extLst>
              <a:ext uri="{FF2B5EF4-FFF2-40B4-BE49-F238E27FC236}">
                <a16:creationId xmlns:a16="http://schemas.microsoft.com/office/drawing/2014/main" id="{58F71AE8-C5EB-2A86-CC72-4DA83CAE90CA}"/>
              </a:ext>
            </a:extLst>
          </p:cNvPr>
          <p:cNvPicPr>
            <a:picLocks noChangeAspect="1"/>
          </p:cNvPicPr>
          <p:nvPr/>
        </p:nvPicPr>
        <p:blipFill>
          <a:blip r:embed="rId6"/>
          <a:srcRect l="10900" t="76631" r="82649" b="11223"/>
          <a:stretch/>
        </p:blipFill>
        <p:spPr>
          <a:xfrm>
            <a:off x="3076659" y="5803735"/>
            <a:ext cx="635431" cy="673305"/>
          </a:xfrm>
          <a:prstGeom prst="rect">
            <a:avLst/>
          </a:prstGeom>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17" name="Add-in 16">
                <a:extLst>
                  <a:ext uri="{FF2B5EF4-FFF2-40B4-BE49-F238E27FC236}">
                    <a16:creationId xmlns:a16="http://schemas.microsoft.com/office/drawing/2014/main" id="{6FA23241-BA1F-1586-BE41-8B9F2F91ACEE}"/>
                  </a:ext>
                </a:extLst>
              </p:cNvPr>
              <p:cNvGraphicFramePr>
                <a:graphicFrameLocks noGrp="1"/>
              </p:cNvGraphicFramePr>
              <p:nvPr>
                <p:extLst>
                  <p:ext uri="{D42A27DB-BD31-4B8C-83A1-F6EECF244321}">
                    <p14:modId xmlns:p14="http://schemas.microsoft.com/office/powerpoint/2010/main" val="3796591466"/>
                  </p:ext>
                </p:extLst>
              </p:nvPr>
            </p:nvGraphicFramePr>
            <p:xfrm>
              <a:off x="2932181" y="1814300"/>
              <a:ext cx="6606942" cy="3290456"/>
            </p:xfrm>
            <a:graphic>
              <a:graphicData uri="http://schemas.microsoft.com/office/webextensions/webextension/2010/11">
                <we:webextensionref xmlns:we="http://schemas.microsoft.com/office/webextensions/webextension/2010/11" xmlns:r="http://schemas.openxmlformats.org/officeDocument/2006/relationships" r:id="rId7"/>
              </a:graphicData>
            </a:graphic>
          </p:graphicFrame>
        </mc:Choice>
        <mc:Fallback xmlns="">
          <p:pic>
            <p:nvPicPr>
              <p:cNvPr id="17" name="Add-in 16">
                <a:extLst>
                  <a:ext uri="{FF2B5EF4-FFF2-40B4-BE49-F238E27FC236}">
                    <a16:creationId xmlns:a16="http://schemas.microsoft.com/office/drawing/2014/main" id="{6FA23241-BA1F-1586-BE41-8B9F2F91ACEE}"/>
                  </a:ext>
                </a:extLst>
              </p:cNvPr>
              <p:cNvPicPr>
                <a:picLocks noGrp="1" noRot="1" noChangeAspect="1" noMove="1" noResize="1" noEditPoints="1" noAdjustHandles="1" noChangeArrowheads="1" noChangeShapeType="1"/>
              </p:cNvPicPr>
              <p:nvPr/>
            </p:nvPicPr>
            <p:blipFill>
              <a:blip r:embed="rId8"/>
              <a:stretch>
                <a:fillRect/>
              </a:stretch>
            </p:blipFill>
            <p:spPr>
              <a:xfrm>
                <a:off x="2932181" y="1814300"/>
                <a:ext cx="6606942" cy="3290456"/>
              </a:xfrm>
              <a:prstGeom prst="rect">
                <a:avLst/>
              </a:prstGeom>
            </p:spPr>
          </p:pic>
        </mc:Fallback>
      </mc:AlternateContent>
      <p:pic>
        <p:nvPicPr>
          <p:cNvPr id="2" name="Online Media 1" descr="Beauvois - Little Lights {Slowed} {One Hour}">
            <a:hlinkClick r:id="" action="ppaction://media"/>
            <a:extLst>
              <a:ext uri="{FF2B5EF4-FFF2-40B4-BE49-F238E27FC236}">
                <a16:creationId xmlns:a16="http://schemas.microsoft.com/office/drawing/2014/main" id="{87FFF9E9-09BF-9559-F2FA-9E7608750144}"/>
              </a:ext>
            </a:extLst>
          </p:cNvPr>
          <p:cNvPicPr>
            <a:picLocks noRot="1" noChangeAspect="1"/>
          </p:cNvPicPr>
          <p:nvPr>
            <a:videoFile r:link="rId1"/>
          </p:nvPr>
        </p:nvPicPr>
        <p:blipFill>
          <a:blip r:embed="rId9"/>
          <a:stretch>
            <a:fillRect/>
          </a:stretch>
        </p:blipFill>
        <p:spPr>
          <a:xfrm>
            <a:off x="124678" y="4368635"/>
            <a:ext cx="2540000" cy="1435100"/>
          </a:xfrm>
          <a:prstGeom prst="rect">
            <a:avLst/>
          </a:prstGeom>
        </p:spPr>
      </p:pic>
      <p:sp>
        <p:nvSpPr>
          <p:cNvPr id="3" name="Rectangle 1">
            <a:extLst>
              <a:ext uri="{FF2B5EF4-FFF2-40B4-BE49-F238E27FC236}">
                <a16:creationId xmlns:a16="http://schemas.microsoft.com/office/drawing/2014/main" id="{9D4C4D6A-6D1F-25B0-ECDA-AB2C23B4D81B}"/>
              </a:ext>
            </a:extLst>
          </p:cNvPr>
          <p:cNvSpPr txBox="1">
            <a:spLocks noChangeArrowheads="1"/>
          </p:cNvSpPr>
          <p:nvPr/>
        </p:nvSpPr>
        <p:spPr>
          <a:xfrm>
            <a:off x="279423" y="3998175"/>
            <a:ext cx="2385255" cy="1325908"/>
          </a:xfrm>
          <a:prstGeom prst="rect">
            <a:avLst/>
          </a:prstGeom>
        </p:spPr>
        <p:txBody>
          <a:bodyPr vert="horz" lIns="0" tIns="0" rIns="0" bIns="0" rtlCol="0" anchor="t" anchorCtr="0">
            <a:noAutofit/>
          </a:bodyPr>
          <a:lstStyle>
            <a:lvl1pPr algn="ctr" defTabSz="725759" rtl="0" eaLnBrk="1" latinLnBrk="0" hangingPunct="1">
              <a:spcBef>
                <a:spcPct val="0"/>
              </a:spcBef>
              <a:buNone/>
              <a:defRPr sz="7000" kern="1200">
                <a:solidFill>
                  <a:schemeClr val="tx1"/>
                </a:solidFill>
                <a:latin typeface="Arial"/>
                <a:ea typeface="+mj-ea"/>
                <a:cs typeface="Arial"/>
              </a:defRPr>
            </a:lvl1pPr>
          </a:lstStyle>
          <a:p>
            <a:pPr algn="l">
              <a:defRPr/>
            </a:pPr>
            <a:r>
              <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rPr>
              <a:t>“Little Lights” </a:t>
            </a:r>
            <a:r>
              <a:rPr lang="en-US" sz="1600" dirty="0" err="1">
                <a:solidFill>
                  <a:srgbClr val="000066"/>
                </a:solidFill>
                <a:latin typeface="Montserrat" panose="00000500000000000000" pitchFamily="2" charset="0"/>
                <a:ea typeface="ヒラギノ角ゴ ProN W3" charset="0"/>
                <a:cs typeface="Neutraface2Text-Bold"/>
              </a:rPr>
              <a:t>Beauvois</a:t>
            </a:r>
            <a:endParaRPr kumimoji="0" lang="en-US" sz="1600" b="0" i="0" u="none" strike="noStrike" kern="1200" cap="none" spc="0" normalizeH="0" baseline="0" noProof="0" dirty="0">
              <a:ln>
                <a:noFill/>
              </a:ln>
              <a:solidFill>
                <a:srgbClr val="000066"/>
              </a:solidFill>
              <a:effectLst/>
              <a:uLnTx/>
              <a:uFillTx/>
              <a:latin typeface="Montserrat" panose="00000500000000000000" pitchFamily="2" charset="0"/>
              <a:ea typeface="ヒラギノ角ゴ ProN W3" charset="0"/>
              <a:cs typeface="Neutraface2Text-Bold"/>
            </a:endParaRPr>
          </a:p>
        </p:txBody>
      </p:sp>
    </p:spTree>
    <p:extLst>
      <p:ext uri="{BB962C8B-B14F-4D97-AF65-F5344CB8AC3E}">
        <p14:creationId xmlns:p14="http://schemas.microsoft.com/office/powerpoint/2010/main" val="240820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31A78C1A-D058-22C2-8521-CD5B63D1489A}"/>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9CFF27DC-6DDF-56F5-C0EA-7078068048C7}"/>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52" name="Google Shape;352;p11">
            <a:extLst>
              <a:ext uri="{FF2B5EF4-FFF2-40B4-BE49-F238E27FC236}">
                <a16:creationId xmlns:a16="http://schemas.microsoft.com/office/drawing/2014/main" id="{01DC7031-7AAF-E940-BDB9-3C8069150551}"/>
              </a:ext>
            </a:extLst>
          </p:cNvPr>
          <p:cNvSpPr txBox="1"/>
          <p:nvPr/>
        </p:nvSpPr>
        <p:spPr>
          <a:xfrm>
            <a:off x="1670228" y="1903051"/>
            <a:ext cx="9899999" cy="216978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1" i="0" u="none" strike="noStrike" kern="0" cap="none" spc="0" normalizeH="0" baseline="0" noProof="0" dirty="0">
                <a:ln>
                  <a:noFill/>
                </a:ln>
                <a:solidFill>
                  <a:srgbClr val="0033A0"/>
                </a:solidFill>
                <a:effectLst/>
                <a:uLnTx/>
                <a:uFillTx/>
                <a:latin typeface="Gill Sans"/>
                <a:cs typeface="Gill Sans"/>
                <a:sym typeface="Arial"/>
              </a:rPr>
              <a:t>CONTINUE YOUR JOURNEY</a:t>
            </a: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Turn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to</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page 18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of</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Career</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Transition</a:t>
            </a:r>
            <a:r>
              <a:rPr kumimoji="0" lang="es-ES" sz="2500" b="0" i="0"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0" u="none" strike="noStrike" kern="0" cap="none" spc="0" normalizeH="0" baseline="0" noProof="0" dirty="0" err="1">
                <a:ln>
                  <a:noFill/>
                </a:ln>
                <a:solidFill>
                  <a:srgbClr val="0033A0"/>
                </a:solidFill>
                <a:effectLst/>
                <a:uLnTx/>
                <a:uFillTx/>
                <a:latin typeface="Gill Sans"/>
                <a:cs typeface="Gill Sans"/>
                <a:sym typeface="Arial"/>
              </a:rPr>
              <a:t>Workbook</a:t>
            </a: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endParaRPr kumimoji="0" lang="es-ES" sz="2500" b="0" i="0" u="none" strike="noStrike" kern="0" cap="none" spc="0" normalizeH="0" baseline="0" noProof="0" dirty="0">
              <a:ln>
                <a:noFill/>
              </a:ln>
              <a:solidFill>
                <a:srgbClr val="0033A0"/>
              </a:solidFill>
              <a:effectLst/>
              <a:uLnTx/>
              <a:uFillTx/>
              <a:latin typeface="Gill Sans"/>
              <a:cs typeface="Gill Sans"/>
              <a:sym typeface="Arial"/>
            </a:endParaRPr>
          </a:p>
        </p:txBody>
      </p:sp>
      <p:sp>
        <p:nvSpPr>
          <p:cNvPr id="353" name="Google Shape;353;p11">
            <a:extLst>
              <a:ext uri="{FF2B5EF4-FFF2-40B4-BE49-F238E27FC236}">
                <a16:creationId xmlns:a16="http://schemas.microsoft.com/office/drawing/2014/main" id="{FFE8E6D7-B4A9-AC3A-9D4B-23033430FE3F}"/>
              </a:ext>
            </a:extLst>
          </p:cNvPr>
          <p:cNvSpPr/>
          <p:nvPr/>
        </p:nvSpPr>
        <p:spPr>
          <a:xfrm>
            <a:off x="37707"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354" name="Google Shape;354;p11">
            <a:extLst>
              <a:ext uri="{FF2B5EF4-FFF2-40B4-BE49-F238E27FC236}">
                <a16:creationId xmlns:a16="http://schemas.microsoft.com/office/drawing/2014/main" id="{8F0AAFAC-AD2E-B8F8-5B4E-0C02244DBC77}"/>
              </a:ext>
            </a:extLst>
          </p:cNvPr>
          <p:cNvSpPr txBox="1"/>
          <p:nvPr/>
        </p:nvSpPr>
        <p:spPr>
          <a:xfrm>
            <a:off x="292457" y="594821"/>
            <a:ext cx="12191999"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Post-</a:t>
            </a:r>
            <a:r>
              <a:rPr kumimoji="0" lang="es-ES" sz="4000" b="0" i="0" u="none" strike="noStrike" kern="0" cap="none" spc="0" normalizeH="0" baseline="0" noProof="0" dirty="0" err="1">
                <a:ln>
                  <a:noFill/>
                </a:ln>
                <a:solidFill>
                  <a:srgbClr val="FFFFFF"/>
                </a:solidFill>
                <a:effectLst/>
                <a:uLnTx/>
                <a:uFillTx/>
                <a:latin typeface="Gill Sans"/>
                <a:ea typeface="Gill Sans"/>
                <a:cs typeface="Gill Sans"/>
                <a:sym typeface="Gill Sans"/>
              </a:rPr>
              <a:t>work</a:t>
            </a:r>
            <a:r>
              <a:rPr lang="es-ES" sz="4000" dirty="0">
                <a:solidFill>
                  <a:srgbClr val="FFFFFF"/>
                </a:solidFill>
                <a:latin typeface="Gill Sans"/>
                <a:ea typeface="Gill Sans"/>
                <a:cs typeface="Gill Sans"/>
                <a:sym typeface="Gill Sans"/>
              </a:rPr>
              <a:t> </a:t>
            </a:r>
            <a:r>
              <a:rPr lang="es-ES" sz="4000" dirty="0" err="1">
                <a:solidFill>
                  <a:srgbClr val="FFFFFF"/>
                </a:solidFill>
                <a:latin typeface="Gill Sans"/>
                <a:ea typeface="Gill Sans"/>
                <a:cs typeface="Gill Sans"/>
                <a:sym typeface="Gill Sans"/>
              </a:rPr>
              <a:t>or</a:t>
            </a:r>
            <a:r>
              <a:rPr lang="es-ES" sz="4000" dirty="0">
                <a:solidFill>
                  <a:srgbClr val="FFFFFF"/>
                </a:solidFill>
                <a:latin typeface="Gill Sans"/>
                <a:ea typeface="Gill Sans"/>
                <a:cs typeface="Gill Sans"/>
                <a:sym typeface="Gill Sans"/>
              </a:rPr>
              <a:t> </a:t>
            </a:r>
            <a:r>
              <a:rPr lang="es-ES" sz="4000" dirty="0" err="1">
                <a:solidFill>
                  <a:srgbClr val="FFFFFF"/>
                </a:solidFill>
                <a:latin typeface="Gill Sans"/>
                <a:ea typeface="Gill Sans"/>
                <a:cs typeface="Gill Sans"/>
                <a:sym typeface="Gill Sans"/>
              </a:rPr>
              <a:t>homework</a:t>
            </a:r>
            <a:r>
              <a:rPr kumimoji="0" lang="es-ES" sz="4000" b="0" i="0" u="none" strike="noStrike" kern="0" cap="none" spc="0" normalizeH="0" baseline="0" noProof="0" dirty="0">
                <a:ln>
                  <a:noFill/>
                </a:ln>
                <a:solidFill>
                  <a:srgbClr val="FFFFFF"/>
                </a:solidFill>
                <a:effectLst/>
                <a:uLnTx/>
                <a:uFillTx/>
                <a:latin typeface="Gill Sans"/>
                <a:ea typeface="Gill Sans"/>
                <a:cs typeface="Gill Sans"/>
                <a:sym typeface="Gill Sans"/>
              </a:rPr>
              <a:t> </a:t>
            </a: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2" name="Graphic 1" descr="Open book outline">
            <a:extLst>
              <a:ext uri="{FF2B5EF4-FFF2-40B4-BE49-F238E27FC236}">
                <a16:creationId xmlns:a16="http://schemas.microsoft.com/office/drawing/2014/main" id="{31E78DBC-5606-CE6B-F59B-B1BC577A33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4000" y="2246383"/>
            <a:ext cx="2365234" cy="2365234"/>
          </a:xfrm>
          <a:prstGeom prst="rect">
            <a:avLst/>
          </a:prstGeom>
        </p:spPr>
      </p:pic>
      <p:pic>
        <p:nvPicPr>
          <p:cNvPr id="4" name="Picture 3">
            <a:extLst>
              <a:ext uri="{FF2B5EF4-FFF2-40B4-BE49-F238E27FC236}">
                <a16:creationId xmlns:a16="http://schemas.microsoft.com/office/drawing/2014/main" id="{DC88E48F-7995-99FE-CE38-F40C72D4E053}"/>
              </a:ext>
            </a:extLst>
          </p:cNvPr>
          <p:cNvPicPr>
            <a:picLocks noChangeAspect="1"/>
          </p:cNvPicPr>
          <p:nvPr/>
        </p:nvPicPr>
        <p:blipFill>
          <a:blip r:embed="rId5"/>
          <a:srcRect l="29412" t="41149" r="17974" b="14185"/>
          <a:stretch/>
        </p:blipFill>
        <p:spPr>
          <a:xfrm>
            <a:off x="1905355" y="3233486"/>
            <a:ext cx="6223171" cy="3301936"/>
          </a:xfrm>
          <a:prstGeom prst="rect">
            <a:avLst/>
          </a:prstGeom>
        </p:spPr>
      </p:pic>
    </p:spTree>
    <p:extLst>
      <p:ext uri="{BB962C8B-B14F-4D97-AF65-F5344CB8AC3E}">
        <p14:creationId xmlns:p14="http://schemas.microsoft.com/office/powerpoint/2010/main" val="34028415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66C59959-D2E4-4EEF-24D8-CA4DAF7ADF37}"/>
            </a:ext>
          </a:extLst>
        </p:cNvPr>
        <p:cNvGrpSpPr/>
        <p:nvPr/>
      </p:nvGrpSpPr>
      <p:grpSpPr>
        <a:xfrm>
          <a:off x="0" y="0"/>
          <a:ext cx="0" cy="0"/>
          <a:chOff x="0" y="0"/>
          <a:chExt cx="0" cy="0"/>
        </a:xfrm>
      </p:grpSpPr>
      <p:sp>
        <p:nvSpPr>
          <p:cNvPr id="20" name="Google Shape;351;p11">
            <a:extLst>
              <a:ext uri="{FF2B5EF4-FFF2-40B4-BE49-F238E27FC236}">
                <a16:creationId xmlns:a16="http://schemas.microsoft.com/office/drawing/2014/main" id="{3EDD9377-23D5-F36D-E95B-898217CA225E}"/>
              </a:ext>
            </a:extLst>
          </p:cNvPr>
          <p:cNvSpPr/>
          <p:nvPr/>
        </p:nvSpPr>
        <p:spPr>
          <a:xfrm>
            <a:off x="0" y="-5316"/>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pic>
        <p:nvPicPr>
          <p:cNvPr id="16" name="Picture 15">
            <a:extLst>
              <a:ext uri="{FF2B5EF4-FFF2-40B4-BE49-F238E27FC236}">
                <a16:creationId xmlns:a16="http://schemas.microsoft.com/office/drawing/2014/main" id="{403C9E42-58F9-C7D9-682B-9B952FB46C7F}"/>
              </a:ext>
            </a:extLst>
          </p:cNvPr>
          <p:cNvPicPr>
            <a:picLocks noChangeAspect="1"/>
          </p:cNvPicPr>
          <p:nvPr/>
        </p:nvPicPr>
        <p:blipFill>
          <a:blip r:embed="rId3"/>
          <a:srcRect t="73051"/>
          <a:stretch/>
        </p:blipFill>
        <p:spPr>
          <a:xfrm>
            <a:off x="1171238" y="5577625"/>
            <a:ext cx="9849523" cy="1493845"/>
          </a:xfrm>
          <a:prstGeom prst="rect">
            <a:avLst/>
          </a:prstGeom>
        </p:spPr>
      </p:pic>
      <p:grpSp>
        <p:nvGrpSpPr>
          <p:cNvPr id="19" name="Group 18">
            <a:extLst>
              <a:ext uri="{FF2B5EF4-FFF2-40B4-BE49-F238E27FC236}">
                <a16:creationId xmlns:a16="http://schemas.microsoft.com/office/drawing/2014/main" id="{73684D10-5568-B88B-15FE-D94927FF4D81}"/>
              </a:ext>
            </a:extLst>
          </p:cNvPr>
          <p:cNvGrpSpPr/>
          <p:nvPr/>
        </p:nvGrpSpPr>
        <p:grpSpPr>
          <a:xfrm>
            <a:off x="1171238" y="1398725"/>
            <a:ext cx="9849523" cy="5054842"/>
            <a:chOff x="1305784" y="1143977"/>
            <a:chExt cx="9849523" cy="5054842"/>
          </a:xfrm>
        </p:grpSpPr>
        <p:sp>
          <p:nvSpPr>
            <p:cNvPr id="2" name="TextBox 1">
              <a:extLst>
                <a:ext uri="{FF2B5EF4-FFF2-40B4-BE49-F238E27FC236}">
                  <a16:creationId xmlns:a16="http://schemas.microsoft.com/office/drawing/2014/main" id="{A79DFCD9-9835-5F25-BDE3-FD76C19370BC}"/>
                </a:ext>
              </a:extLst>
            </p:cNvPr>
            <p:cNvSpPr txBox="1"/>
            <p:nvPr/>
          </p:nvSpPr>
          <p:spPr>
            <a:xfrm>
              <a:off x="2858983" y="3213386"/>
              <a:ext cx="311381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2000" dirty="0">
                  <a:solidFill>
                    <a:srgbClr val="0033A0"/>
                  </a:solidFill>
                  <a:latin typeface="Gill Sans"/>
                  <a:ea typeface="Gill Sans"/>
                  <a:cs typeface="Gill Sans"/>
                  <a:sym typeface="Gill Sans"/>
                </a:rPr>
                <a:t>ROSA YLIMAULA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UNOG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17" name="Picture 16">
              <a:extLst>
                <a:ext uri="{FF2B5EF4-FFF2-40B4-BE49-F238E27FC236}">
                  <a16:creationId xmlns:a16="http://schemas.microsoft.com/office/drawing/2014/main" id="{4605A889-FEDA-C0E7-0747-3EACC919A753}"/>
                </a:ext>
              </a:extLst>
            </p:cNvPr>
            <p:cNvPicPr>
              <a:picLocks noChangeAspect="1"/>
            </p:cNvPicPr>
            <p:nvPr/>
          </p:nvPicPr>
          <p:blipFill>
            <a:blip r:embed="rId3"/>
            <a:srcRect t="15393" b="36404"/>
            <a:stretch/>
          </p:blipFill>
          <p:spPr>
            <a:xfrm>
              <a:off x="1305784" y="1143977"/>
              <a:ext cx="9849523" cy="2672015"/>
            </a:xfrm>
            <a:prstGeom prst="rect">
              <a:avLst/>
            </a:prstGeom>
          </p:spPr>
        </p:pic>
        <p:sp>
          <p:nvSpPr>
            <p:cNvPr id="18" name="TextBox 17">
              <a:extLst>
                <a:ext uri="{FF2B5EF4-FFF2-40B4-BE49-F238E27FC236}">
                  <a16:creationId xmlns:a16="http://schemas.microsoft.com/office/drawing/2014/main" id="{EC7577F7-AFF5-662C-9621-8C400453B5C5}"/>
                </a:ext>
              </a:extLst>
            </p:cNvPr>
            <p:cNvSpPr txBox="1"/>
            <p:nvPr/>
          </p:nvSpPr>
          <p:spPr>
            <a:xfrm>
              <a:off x="7343398" y="2905609"/>
              <a:ext cx="2156122" cy="298543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33A0"/>
                  </a:solidFill>
                  <a:effectLst/>
                  <a:uLnTx/>
                  <a:uFillTx/>
                  <a:latin typeface="Gill Sans"/>
                  <a:ea typeface="Gill Sans"/>
                  <a:cs typeface="Gill Sans"/>
                  <a:sym typeface="Gill Sans"/>
                </a:rPr>
                <a:t>TERESA CALLEJO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grpSp>
      <p:sp>
        <p:nvSpPr>
          <p:cNvPr id="26" name="Google Shape;290;p5">
            <a:extLst>
              <a:ext uri="{FF2B5EF4-FFF2-40B4-BE49-F238E27FC236}">
                <a16:creationId xmlns:a16="http://schemas.microsoft.com/office/drawing/2014/main" id="{F1991DD5-8047-8317-CD99-DA374A1C4E22}"/>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7" name="Google Shape;644;p37">
            <a:extLst>
              <a:ext uri="{FF2B5EF4-FFF2-40B4-BE49-F238E27FC236}">
                <a16:creationId xmlns:a16="http://schemas.microsoft.com/office/drawing/2014/main" id="{869D9D14-70EE-6865-F2A1-D09B59D8FB93}"/>
              </a:ext>
            </a:extLst>
          </p:cNvPr>
          <p:cNvSpPr txBox="1"/>
          <p:nvPr/>
        </p:nvSpPr>
        <p:spPr>
          <a:xfrm>
            <a:off x="292459" y="594821"/>
            <a:ext cx="9338504"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err="1">
                <a:ln>
                  <a:noFill/>
                </a:ln>
                <a:solidFill>
                  <a:srgbClr val="FFFFFF"/>
                </a:solidFill>
                <a:effectLst/>
                <a:uLnTx/>
                <a:uFillTx/>
                <a:latin typeface="Gill Sans"/>
                <a:ea typeface="Gill Sans"/>
                <a:cs typeface="Gill Sans"/>
                <a:sym typeface="Gill Sans"/>
              </a:rPr>
              <a:t>Q&amp;A_Mapping</a:t>
            </a: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 the Private Sector </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2470428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9" y="594821"/>
            <a:ext cx="9338504" cy="7078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FFFFF"/>
                </a:solidFill>
                <a:effectLst/>
                <a:uLnTx/>
                <a:uFillTx/>
                <a:latin typeface="Gill Sans"/>
                <a:ea typeface="Gill Sans"/>
                <a:cs typeface="Gill Sans"/>
                <a:sym typeface="Gill Sans"/>
              </a:rPr>
              <a:t>Survey Form</a:t>
            </a:r>
            <a:endParaRPr kumimoji="0" sz="18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2" name="Google Shape;599;p33">
            <a:extLst>
              <a:ext uri="{FF2B5EF4-FFF2-40B4-BE49-F238E27FC236}">
                <a16:creationId xmlns:a16="http://schemas.microsoft.com/office/drawing/2014/main" id="{91FAF404-B17D-9B68-EC71-2B5B3EBEC82F}"/>
              </a:ext>
            </a:extLst>
          </p:cNvPr>
          <p:cNvSpPr txBox="1"/>
          <p:nvPr/>
        </p:nvSpPr>
        <p:spPr>
          <a:xfrm>
            <a:off x="1104900" y="2198562"/>
            <a:ext cx="5548682"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Gill Sans"/>
                <a:ea typeface="Gill Sans"/>
                <a:cs typeface="Gill Sans"/>
                <a:sym typeface="Gill Sans"/>
              </a:rPr>
              <a:t>Let us know your thoughts about the session!​</a:t>
            </a:r>
            <a:endParaRPr kumimoji="0" sz="36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5" name="Google Shape;624;p35">
            <a:extLst>
              <a:ext uri="{FF2B5EF4-FFF2-40B4-BE49-F238E27FC236}">
                <a16:creationId xmlns:a16="http://schemas.microsoft.com/office/drawing/2014/main" id="{3F822E00-ABD3-16DE-155F-6F379DFA31E2}"/>
              </a:ext>
            </a:extLst>
          </p:cNvPr>
          <p:cNvSpPr txBox="1"/>
          <p:nvPr/>
        </p:nvSpPr>
        <p:spPr>
          <a:xfrm>
            <a:off x="890341" y="4963900"/>
            <a:ext cx="59778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Calibri"/>
              </a:rPr>
              <a:t>👉 </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Click </a:t>
            </a:r>
            <a:r>
              <a:rPr kumimoji="0" lang="en-US" sz="3000" b="1" i="1" u="none" strike="noStrike" kern="0" cap="none" spc="0" normalizeH="0" baseline="0" noProof="0" dirty="0">
                <a:ln>
                  <a:noFill/>
                </a:ln>
                <a:solidFill>
                  <a:srgbClr val="0033A0"/>
                </a:solidFill>
                <a:effectLst/>
                <a:uLnTx/>
                <a:uFillTx/>
                <a:latin typeface="Calibri"/>
                <a:ea typeface="Calibri"/>
                <a:cs typeface="Calibri"/>
                <a:sym typeface="Gill Sans"/>
                <a:hlinkClick r:id="rId3">
                  <a:extLst>
                    <a:ext uri="{A12FA001-AC4F-418D-AE19-62706E023703}">
                      <ahyp:hlinkClr xmlns:ahyp="http://schemas.microsoft.com/office/drawing/2018/hyperlinkcolor" val="tx"/>
                    </a:ext>
                  </a:extLst>
                </a:hlinkClick>
              </a:rPr>
              <a:t>here</a:t>
            </a:r>
            <a:r>
              <a:rPr kumimoji="0" lang="en-US" sz="3000" b="0" i="1" u="none" strike="noStrike" kern="0" cap="none" spc="0" normalizeH="0" baseline="0" noProof="0" dirty="0">
                <a:ln>
                  <a:noFill/>
                </a:ln>
                <a:solidFill>
                  <a:srgbClr val="000000"/>
                </a:solidFill>
                <a:effectLst/>
                <a:uLnTx/>
                <a:uFillTx/>
                <a:latin typeface="Calibri"/>
                <a:ea typeface="Calibri"/>
                <a:cs typeface="Calibri"/>
                <a:sym typeface="Gill Sans"/>
              </a:rPr>
              <a:t> or scan the QR code.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1"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9" name="Picture 8" descr="A qr code on a white background  Description automatically generated">
            <a:extLst>
              <a:ext uri="{FF2B5EF4-FFF2-40B4-BE49-F238E27FC236}">
                <a16:creationId xmlns:a16="http://schemas.microsoft.com/office/drawing/2014/main" id="{FF287EC9-9339-38CF-EF2F-5FA2DBFDE6D9}"/>
              </a:ext>
            </a:extLst>
          </p:cNvPr>
          <p:cNvPicPr>
            <a:picLocks noChangeAspect="1"/>
          </p:cNvPicPr>
          <p:nvPr/>
        </p:nvPicPr>
        <p:blipFill>
          <a:blip r:embed="rId4"/>
          <a:stretch>
            <a:fillRect/>
          </a:stretch>
        </p:blipFill>
        <p:spPr>
          <a:xfrm>
            <a:off x="8177459" y="2198562"/>
            <a:ext cx="3124200" cy="31242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37"/>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Gill Sans"/>
              <a:ea typeface="Gill Sans"/>
              <a:cs typeface="Gill Sans"/>
              <a:sym typeface="Gill Sans"/>
            </a:endParaRPr>
          </a:p>
        </p:txBody>
      </p:sp>
      <p:sp>
        <p:nvSpPr>
          <p:cNvPr id="3" name="Google Shape;290;p5">
            <a:extLst>
              <a:ext uri="{FF2B5EF4-FFF2-40B4-BE49-F238E27FC236}">
                <a16:creationId xmlns:a16="http://schemas.microsoft.com/office/drawing/2014/main" id="{03451FC5-F63D-4387-7A33-47309FF34C64}"/>
              </a:ext>
            </a:extLst>
          </p:cNvPr>
          <p:cNvSpPr/>
          <p:nvPr/>
        </p:nvSpPr>
        <p:spPr>
          <a:xfrm>
            <a:off x="-174568"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644" name="Google Shape;644;p37"/>
          <p:cNvSpPr txBox="1"/>
          <p:nvPr/>
        </p:nvSpPr>
        <p:spPr>
          <a:xfrm>
            <a:off x="292458" y="594821"/>
            <a:ext cx="12803432" cy="7078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900" b="0" i="0" u="none" strike="noStrike" kern="0" cap="none" spc="0" normalizeH="0" baseline="0" noProof="0" dirty="0">
                <a:ln>
                  <a:noFill/>
                </a:ln>
                <a:solidFill>
                  <a:srgbClr val="FFFFFF"/>
                </a:solidFill>
                <a:effectLst/>
                <a:uLnTx/>
                <a:uFillTx/>
                <a:latin typeface="Gill Sans"/>
                <a:ea typeface="Gill Sans"/>
                <a:cs typeface="Gill Sans"/>
                <a:sym typeface="Gill Sans"/>
              </a:rPr>
              <a:t>Coming up tomorrow:</a:t>
            </a:r>
          </a:p>
        </p:txBody>
      </p:sp>
      <p:sp>
        <p:nvSpPr>
          <p:cNvPr id="4" name="TextBox 3">
            <a:extLst>
              <a:ext uri="{FF2B5EF4-FFF2-40B4-BE49-F238E27FC236}">
                <a16:creationId xmlns:a16="http://schemas.microsoft.com/office/drawing/2014/main" id="{EF23D80A-2CD1-BCD9-1658-E0332B841782}"/>
              </a:ext>
            </a:extLst>
          </p:cNvPr>
          <p:cNvSpPr txBox="1"/>
          <p:nvPr/>
        </p:nvSpPr>
        <p:spPr>
          <a:xfrm>
            <a:off x="1453166" y="2598288"/>
            <a:ext cx="11917233" cy="286232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1.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MAPPING THE PRIVATE SECTOR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DAY 2. </a:t>
            </a:r>
            <a:r>
              <a:rPr kumimoji="0" lang="es-ES" sz="3600" b="0" i="0" u="none" strike="noStrike" kern="0" cap="none" spc="0" normalizeH="0" baseline="0" noProof="0" dirty="0">
                <a:ln>
                  <a:noFill/>
                </a:ln>
                <a:solidFill>
                  <a:schemeClr val="bg2">
                    <a:lumMod val="20000"/>
                    <a:lumOff val="80000"/>
                  </a:schemeClr>
                </a:solidFill>
                <a:effectLst/>
                <a:uLnTx/>
                <a:uFillTx/>
                <a:latin typeface="Gill Sans"/>
                <a:ea typeface="Gill Sans"/>
                <a:cs typeface="Gill Sans"/>
                <a:sym typeface="Gill Sans"/>
              </a:rPr>
              <a:t>DESIGN THINKING YOUR CAREER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3.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JOB SEARCH STRATEGY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DAY 4. </a:t>
            </a:r>
            <a:r>
              <a:rPr kumimoji="0" lang="es-ES" sz="3600" b="0" i="0" u="none" strike="noStrike" kern="0" cap="none" spc="0" normalizeH="0" baseline="0" noProof="0" dirty="0">
                <a:ln>
                  <a:noFill/>
                </a:ln>
                <a:solidFill>
                  <a:srgbClr val="0033A0">
                    <a:lumMod val="20000"/>
                    <a:lumOff val="80000"/>
                  </a:srgbClr>
                </a:solidFill>
                <a:effectLst/>
                <a:uLnTx/>
                <a:uFillTx/>
                <a:latin typeface="Gill Sans"/>
                <a:ea typeface="Gill Sans"/>
                <a:cs typeface="Gill Sans"/>
                <a:sym typeface="Gill Sans"/>
              </a:rPr>
              <a:t>APPLICATION MATERIALS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DAY 5. </a:t>
            </a:r>
            <a:r>
              <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rPr>
              <a:t>COMPENSATION</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FB859CC6-BA91-3480-6310-45399635294B}"/>
              </a:ext>
            </a:extLst>
          </p:cNvPr>
          <p:cNvSpPr txBox="1"/>
          <p:nvPr/>
        </p:nvSpPr>
        <p:spPr>
          <a:xfrm>
            <a:off x="449335" y="1627312"/>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CAREER TRANSITION READINESS PROGRAMME</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6" name="Google Shape;352;p11">
            <a:extLst>
              <a:ext uri="{FF2B5EF4-FFF2-40B4-BE49-F238E27FC236}">
                <a16:creationId xmlns:a16="http://schemas.microsoft.com/office/drawing/2014/main" id="{131EE71D-7910-A8E8-3558-E2B663089DF2}"/>
              </a:ext>
            </a:extLst>
          </p:cNvPr>
          <p:cNvSpPr txBox="1"/>
          <p:nvPr/>
        </p:nvSpPr>
        <p:spPr>
          <a:xfrm>
            <a:off x="2228672" y="5848454"/>
            <a:ext cx="8052410" cy="116951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1" u="none" strike="noStrike" kern="0" cap="none" spc="0" normalizeH="0" baseline="0" noProof="0" dirty="0">
                <a:ln>
                  <a:noFill/>
                </a:ln>
                <a:solidFill>
                  <a:srgbClr val="0033A0"/>
                </a:solidFill>
                <a:effectLst/>
                <a:uLnTx/>
                <a:uFillTx/>
                <a:latin typeface="Gill Sans"/>
                <a:cs typeface="Gill Sans"/>
                <a:sym typeface="Arial"/>
              </a:rPr>
              <a:t>HOMEWORK: Complete </a:t>
            </a:r>
            <a:r>
              <a:rPr kumimoji="0" lang="es-ES" sz="2500" b="1" i="1" u="none" strike="noStrike" kern="0" cap="none" spc="0" normalizeH="0" baseline="0" noProof="0" dirty="0">
                <a:ln>
                  <a:noFill/>
                </a:ln>
                <a:solidFill>
                  <a:srgbClr val="0033A0"/>
                </a:solidFill>
                <a:effectLst/>
                <a:uLnTx/>
                <a:uFillTx/>
                <a:latin typeface="Gill Sans"/>
                <a:cs typeface="Gill Sans"/>
                <a:sym typeface="Arial"/>
              </a:rPr>
              <a:t>Continue </a:t>
            </a:r>
            <a:r>
              <a:rPr kumimoji="0" lang="es-ES" sz="2500" b="1" i="1" u="none" strike="noStrike" kern="0" cap="none" spc="0" normalizeH="0" baseline="0" noProof="0" dirty="0" err="1">
                <a:ln>
                  <a:noFill/>
                </a:ln>
                <a:solidFill>
                  <a:srgbClr val="0033A0"/>
                </a:solidFill>
                <a:effectLst/>
                <a:uLnTx/>
                <a:uFillTx/>
                <a:latin typeface="Gill Sans"/>
                <a:cs typeface="Gill Sans"/>
                <a:sym typeface="Arial"/>
              </a:rPr>
              <a:t>Your</a:t>
            </a:r>
            <a:r>
              <a:rPr kumimoji="0" lang="es-ES" sz="2500" b="1"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1" i="1" u="none" strike="noStrike" kern="0" cap="none" spc="0" normalizeH="0" baseline="0" noProof="0" dirty="0" err="1">
                <a:ln>
                  <a:noFill/>
                </a:ln>
                <a:solidFill>
                  <a:srgbClr val="0033A0"/>
                </a:solidFill>
                <a:effectLst/>
                <a:uLnTx/>
                <a:uFillTx/>
                <a:latin typeface="Gill Sans"/>
                <a:cs typeface="Gill Sans"/>
                <a:sym typeface="Arial"/>
              </a:rPr>
              <a:t>Journey</a:t>
            </a:r>
            <a:r>
              <a:rPr kumimoji="0" lang="es-ES" sz="2500" b="1"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questions</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on</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cs typeface="Gill Sans"/>
                <a:sym typeface="Arial"/>
              </a:rPr>
              <a:t>Workbook</a:t>
            </a:r>
            <a:r>
              <a:rPr kumimoji="0" lang="es-ES" sz="2500" b="0" i="1" u="none" strike="noStrike" kern="0" cap="none" spc="0" normalizeH="0" baseline="0" noProof="0" dirty="0">
                <a:ln>
                  <a:noFill/>
                </a:ln>
                <a:solidFill>
                  <a:srgbClr val="0033A0"/>
                </a:solidFill>
                <a:effectLst/>
                <a:uLnTx/>
                <a:uFillTx/>
                <a:latin typeface="Gill Sans"/>
                <a:cs typeface="Gill Sans"/>
                <a:sym typeface="Arial"/>
              </a:rPr>
              <a:t> page 18</a:t>
            </a:r>
            <a:endParaRPr kumimoji="0" lang="es-ES" sz="2500" b="0" i="1" u="none" strike="noStrike" kern="0" cap="none" spc="0" normalizeH="0" baseline="0" noProof="0" dirty="0">
              <a:ln>
                <a:noFill/>
              </a:ln>
              <a:solidFill>
                <a:srgbClr val="000000"/>
              </a:solidFill>
              <a:effectLst/>
              <a:uLnTx/>
              <a:uFillTx/>
              <a:latin typeface="Gill Sans"/>
              <a:cs typeface="Gill Sans"/>
              <a:sym typeface="Arial"/>
            </a:endParaRPr>
          </a:p>
        </p:txBody>
      </p:sp>
      <p:pic>
        <p:nvPicPr>
          <p:cNvPr id="7" name="Picture 6">
            <a:extLst>
              <a:ext uri="{FF2B5EF4-FFF2-40B4-BE49-F238E27FC236}">
                <a16:creationId xmlns:a16="http://schemas.microsoft.com/office/drawing/2014/main" id="{02A479FF-9ECE-9C5E-573A-435C634E18C3}"/>
              </a:ext>
            </a:extLst>
          </p:cNvPr>
          <p:cNvPicPr>
            <a:picLocks noChangeAspect="1"/>
          </p:cNvPicPr>
          <p:nvPr/>
        </p:nvPicPr>
        <p:blipFill>
          <a:blip r:embed="rId3"/>
          <a:srcRect l="10900" t="76631" r="82649" b="11223"/>
          <a:stretch/>
        </p:blipFill>
        <p:spPr>
          <a:xfrm>
            <a:off x="1593241" y="5785255"/>
            <a:ext cx="635431" cy="673305"/>
          </a:xfrm>
          <a:prstGeom prst="rect">
            <a:avLst/>
          </a:prstGeom>
        </p:spPr>
      </p:pic>
    </p:spTree>
    <p:extLst>
      <p:ext uri="{BB962C8B-B14F-4D97-AF65-F5344CB8AC3E}">
        <p14:creationId xmlns:p14="http://schemas.microsoft.com/office/powerpoint/2010/main" val="3447333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1" descr="A blue and white background with text  AI-generated content may be incorrect."/>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229" name="Google Shape;229;p1"/>
          <p:cNvSpPr/>
          <p:nvPr/>
        </p:nvSpPr>
        <p:spPr>
          <a:xfrm>
            <a:off x="464779" y="5497007"/>
            <a:ext cx="1932438" cy="1841416"/>
          </a:xfrm>
          <a:custGeom>
            <a:avLst/>
            <a:gdLst/>
            <a:ahLst/>
            <a:cxnLst/>
            <a:rect l="l" t="t" r="r" b="b"/>
            <a:pathLst>
              <a:path w="2195693" h="2195693" extrusionOk="0">
                <a:moveTo>
                  <a:pt x="0" y="0"/>
                </a:moveTo>
                <a:lnTo>
                  <a:pt x="2195693" y="0"/>
                </a:lnTo>
                <a:lnTo>
                  <a:pt x="2195693" y="2195693"/>
                </a:lnTo>
                <a:lnTo>
                  <a:pt x="0" y="2195693"/>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0" name="Google Shape;230;p1"/>
          <p:cNvSpPr/>
          <p:nvPr/>
        </p:nvSpPr>
        <p:spPr>
          <a:xfrm>
            <a:off x="7316651" y="5324384"/>
            <a:ext cx="716791" cy="1454742"/>
          </a:xfrm>
          <a:custGeom>
            <a:avLst/>
            <a:gdLst/>
            <a:ahLst/>
            <a:cxnLst/>
            <a:rect l="l" t="t" r="r" b="b"/>
            <a:pathLst>
              <a:path w="716791" h="1454742" extrusionOk="0">
                <a:moveTo>
                  <a:pt x="0" y="0"/>
                </a:moveTo>
                <a:lnTo>
                  <a:pt x="716791" y="0"/>
                </a:lnTo>
                <a:lnTo>
                  <a:pt x="716791" y="1454742"/>
                </a:lnTo>
                <a:lnTo>
                  <a:pt x="0" y="1454742"/>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1" name="Google Shape;231;p1"/>
          <p:cNvSpPr/>
          <p:nvPr/>
        </p:nvSpPr>
        <p:spPr>
          <a:xfrm>
            <a:off x="8556654" y="5357336"/>
            <a:ext cx="1530276" cy="1634024"/>
          </a:xfrm>
          <a:custGeom>
            <a:avLst/>
            <a:gdLst/>
            <a:ahLst/>
            <a:cxnLst/>
            <a:rect l="l" t="t" r="r" b="b"/>
            <a:pathLst>
              <a:path w="1530276" h="1634024" extrusionOk="0">
                <a:moveTo>
                  <a:pt x="0" y="0"/>
                </a:moveTo>
                <a:lnTo>
                  <a:pt x="1530277" y="0"/>
                </a:lnTo>
                <a:lnTo>
                  <a:pt x="1530277" y="1634024"/>
                </a:lnTo>
                <a:lnTo>
                  <a:pt x="0" y="1634024"/>
                </a:lnTo>
                <a:lnTo>
                  <a:pt x="0"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2" name="Google Shape;232;p1"/>
          <p:cNvSpPr/>
          <p:nvPr/>
        </p:nvSpPr>
        <p:spPr>
          <a:xfrm>
            <a:off x="2713712" y="5955956"/>
            <a:ext cx="2563353" cy="681927"/>
          </a:xfrm>
          <a:custGeom>
            <a:avLst/>
            <a:gdLst/>
            <a:ahLst/>
            <a:cxnLst/>
            <a:rect l="l" t="t" r="r" b="b"/>
            <a:pathLst>
              <a:path w="2871758" h="813665" extrusionOk="0">
                <a:moveTo>
                  <a:pt x="0" y="0"/>
                </a:moveTo>
                <a:lnTo>
                  <a:pt x="2871758" y="0"/>
                </a:lnTo>
                <a:lnTo>
                  <a:pt x="2871758" y="813665"/>
                </a:lnTo>
                <a:lnTo>
                  <a:pt x="0" y="813665"/>
                </a:lnTo>
                <a:lnTo>
                  <a:pt x="0" y="0"/>
                </a:lnTo>
                <a:close/>
              </a:path>
            </a:pathLst>
          </a:custGeom>
          <a:blipFill rotWithShape="1">
            <a:blip r:embed="rId7">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3" name="Google Shape;233;p1"/>
          <p:cNvSpPr/>
          <p:nvPr/>
        </p:nvSpPr>
        <p:spPr>
          <a:xfrm>
            <a:off x="10519212" y="5494209"/>
            <a:ext cx="1241319" cy="1284917"/>
          </a:xfrm>
          <a:custGeom>
            <a:avLst/>
            <a:gdLst/>
            <a:ahLst/>
            <a:cxnLst/>
            <a:rect l="l" t="t" r="r" b="b"/>
            <a:pathLst>
              <a:path w="1409542" h="1441396" extrusionOk="0">
                <a:moveTo>
                  <a:pt x="0" y="0"/>
                </a:moveTo>
                <a:lnTo>
                  <a:pt x="1409542" y="0"/>
                </a:lnTo>
                <a:lnTo>
                  <a:pt x="1409542" y="1441396"/>
                </a:lnTo>
                <a:lnTo>
                  <a:pt x="0" y="1441396"/>
                </a:lnTo>
                <a:lnTo>
                  <a:pt x="0" y="0"/>
                </a:lnTo>
                <a:close/>
              </a:path>
            </a:pathLst>
          </a:custGeom>
          <a:blipFill rotWithShape="1">
            <a:blip r:embed="rId8">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234" name="Google Shape;234;p1"/>
          <p:cNvSpPr/>
          <p:nvPr/>
        </p:nvSpPr>
        <p:spPr>
          <a:xfrm>
            <a:off x="5277065" y="5808874"/>
            <a:ext cx="1663322" cy="970252"/>
          </a:xfrm>
          <a:custGeom>
            <a:avLst/>
            <a:gdLst/>
            <a:ahLst/>
            <a:cxnLst/>
            <a:rect l="l" t="t" r="r" b="b"/>
            <a:pathLst>
              <a:path w="2003028" h="1126703" extrusionOk="0">
                <a:moveTo>
                  <a:pt x="0" y="0"/>
                </a:moveTo>
                <a:lnTo>
                  <a:pt x="2003027" y="0"/>
                </a:lnTo>
                <a:lnTo>
                  <a:pt x="2003027" y="1126703"/>
                </a:lnTo>
                <a:lnTo>
                  <a:pt x="0" y="1126703"/>
                </a:lnTo>
                <a:lnTo>
                  <a:pt x="0" y="0"/>
                </a:lnTo>
                <a:close/>
              </a:path>
            </a:pathLst>
          </a:custGeom>
          <a:blipFill rotWithShape="1">
            <a:blip r:embed="rId9">
              <a:alphaModFix amt="77000"/>
            </a:blip>
            <a:stretch>
              <a:fillRect/>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Gill Sans"/>
              <a:ea typeface="Gill Sans"/>
              <a:cs typeface="Gill Sans"/>
              <a:sym typeface="Gill Sans"/>
            </a:endParaRPr>
          </a:p>
        </p:txBody>
      </p:sp>
      <p:sp>
        <p:nvSpPr>
          <p:cNvPr id="5" name="TextBox 4">
            <a:extLst>
              <a:ext uri="{FF2B5EF4-FFF2-40B4-BE49-F238E27FC236}">
                <a16:creationId xmlns:a16="http://schemas.microsoft.com/office/drawing/2014/main" id="{7407FFAB-964A-575B-41E0-86655B1D7A20}"/>
              </a:ext>
            </a:extLst>
          </p:cNvPr>
          <p:cNvSpPr txBox="1"/>
          <p:nvPr/>
        </p:nvSpPr>
        <p:spPr>
          <a:xfrm>
            <a:off x="-204525" y="3429000"/>
            <a:ext cx="12626502"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Gill Sans"/>
                <a:ea typeface="Gill Sans"/>
                <a:cs typeface="Gill Sans"/>
                <a:sym typeface="Gill Sans"/>
              </a:rPr>
              <a:t>Thanks for your participation!</a:t>
            </a:r>
            <a:endParaRPr kumimoji="0" lang="en-US" sz="4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extLst>
      <p:ext uri="{BB962C8B-B14F-4D97-AF65-F5344CB8AC3E}">
        <p14:creationId xmlns:p14="http://schemas.microsoft.com/office/powerpoint/2010/main" val="1079136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6">
          <a:extLst>
            <a:ext uri="{FF2B5EF4-FFF2-40B4-BE49-F238E27FC236}">
              <a16:creationId xmlns:a16="http://schemas.microsoft.com/office/drawing/2014/main" id="{FE9700F6-3DFC-7E73-F1B0-407D54EDC10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CA15742-36DC-BA9D-CEF7-0566D33445F8}"/>
              </a:ext>
            </a:extLst>
          </p:cNvPr>
          <p:cNvSpPr txBox="1"/>
          <p:nvPr/>
        </p:nvSpPr>
        <p:spPr>
          <a:xfrm>
            <a:off x="571137" y="368821"/>
            <a:ext cx="11917233" cy="6463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33A0"/>
                </a:solidFill>
                <a:effectLst/>
                <a:uLnTx/>
                <a:uFillTx/>
                <a:latin typeface="Gill Sans"/>
                <a:ea typeface="Gill Sans"/>
                <a:cs typeface="Gill Sans"/>
                <a:sym typeface="Gill Sans"/>
              </a:rPr>
              <a:t>WORKBOOK_</a:t>
            </a:r>
            <a:endParaRPr kumimoji="0" lang="en-U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sp>
        <p:nvSpPr>
          <p:cNvPr id="2" name="TextBox 1">
            <a:extLst>
              <a:ext uri="{FF2B5EF4-FFF2-40B4-BE49-F238E27FC236}">
                <a16:creationId xmlns:a16="http://schemas.microsoft.com/office/drawing/2014/main" id="{FB41788F-0C96-8168-8E86-C7BB0F06471E}"/>
              </a:ext>
            </a:extLst>
          </p:cNvPr>
          <p:cNvSpPr txBox="1"/>
          <p:nvPr/>
        </p:nvSpPr>
        <p:spPr>
          <a:xfrm>
            <a:off x="931259" y="1458592"/>
            <a:ext cx="11917233" cy="49552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1.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Download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and open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workbook</a:t>
            </a: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2.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Find</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the</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practical</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exercises</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or</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REFLECTIONS in </a:t>
            </a:r>
            <a:r>
              <a:rPr kumimoji="0" lang="es-ES" sz="2800" b="0" i="0" u="none" strike="noStrike" kern="0" cap="none" spc="0" normalizeH="0" baseline="0" noProof="0" dirty="0" err="1">
                <a:ln>
                  <a:noFill/>
                </a:ln>
                <a:solidFill>
                  <a:srgbClr val="0033A0"/>
                </a:solidFill>
                <a:effectLst/>
                <a:uLnTx/>
                <a:uFillTx/>
                <a:latin typeface="Gill Sans"/>
                <a:ea typeface="Gill Sans"/>
                <a:cs typeface="Gill Sans"/>
                <a:sym typeface="Gill Sans"/>
              </a:rPr>
              <a:t>each</a:t>
            </a: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Module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1. Page 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2. Pages 9 &amp; 13</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3. Page 15</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4. </a:t>
            </a:r>
            <a:r>
              <a:rPr kumimoji="0" lang="es-ES" sz="2800" b="0" i="0" u="none" strike="noStrike" kern="0" cap="none" spc="0" normalizeH="0" baseline="0" noProof="0" dirty="0">
                <a:ln>
                  <a:noFill/>
                </a:ln>
                <a:solidFill>
                  <a:srgbClr val="FF0000"/>
                </a:solidFill>
                <a:effectLst/>
                <a:uLnTx/>
                <a:uFillTx/>
                <a:latin typeface="Gill Sans"/>
                <a:ea typeface="Gill Sans"/>
                <a:cs typeface="Gill Sans"/>
                <a:sym typeface="Gill Sans"/>
              </a:rPr>
              <a:t>Page 16</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0033A0"/>
                </a:solidFill>
                <a:effectLst/>
                <a:uLnTx/>
                <a:uFillTx/>
                <a:latin typeface="Gill Sans"/>
                <a:ea typeface="Gill Sans"/>
                <a:cs typeface="Gill Sans"/>
                <a:sym typeface="Gill Sans"/>
              </a:rPr>
              <a:t>	5. Page 19</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3600" b="0" i="0" u="none" strike="noStrike" kern="0" cap="none" spc="0" normalizeH="0" baseline="0" noProof="0" dirty="0">
              <a:ln>
                <a:noFill/>
              </a:ln>
              <a:solidFill>
                <a:srgbClr val="0033A0"/>
              </a:solidFill>
              <a:effectLst/>
              <a:uLnTx/>
              <a:uFillTx/>
              <a:latin typeface="Gill Sans"/>
              <a:ea typeface="Gill Sans"/>
              <a:cs typeface="Gill Sans"/>
              <a:sym typeface="Gill Sans"/>
            </a:endParaRPr>
          </a:p>
        </p:txBody>
      </p:sp>
      <p:pic>
        <p:nvPicPr>
          <p:cNvPr id="4" name="Graphic 3" descr="Open book outline">
            <a:extLst>
              <a:ext uri="{FF2B5EF4-FFF2-40B4-BE49-F238E27FC236}">
                <a16:creationId xmlns:a16="http://schemas.microsoft.com/office/drawing/2014/main" id="{7DEFAB1A-338F-2AC1-2E7C-811E662B2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5200" y="251821"/>
            <a:ext cx="1928485" cy="1928485"/>
          </a:xfrm>
          <a:prstGeom prst="rect">
            <a:avLst/>
          </a:prstGeom>
        </p:spPr>
      </p:pic>
      <p:sp>
        <p:nvSpPr>
          <p:cNvPr id="3" name="Google Shape;352;p11">
            <a:extLst>
              <a:ext uri="{FF2B5EF4-FFF2-40B4-BE49-F238E27FC236}">
                <a16:creationId xmlns:a16="http://schemas.microsoft.com/office/drawing/2014/main" id="{CF833F4B-0EE4-103B-D36D-2FE84B9DBA5C}"/>
              </a:ext>
            </a:extLst>
          </p:cNvPr>
          <p:cNvSpPr txBox="1"/>
          <p:nvPr/>
        </p:nvSpPr>
        <p:spPr>
          <a:xfrm>
            <a:off x="3798742" y="6072445"/>
            <a:ext cx="8689628" cy="7847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2400"/>
              </a:spcAft>
              <a:buClr>
                <a:srgbClr val="000000"/>
              </a:buClr>
              <a:buSzTx/>
              <a:buFont typeface="Arial"/>
              <a:buNone/>
              <a:tabLst/>
              <a:defRPr sz="2800">
                <a:latin typeface="Calibri"/>
              </a:defRPr>
            </a:pP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If</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have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to</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miss a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session</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you</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can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make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it</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up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with</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the</a:t>
            </a:r>
            <a:r>
              <a:rPr kumimoji="0" lang="es-ES" sz="2500" b="0" i="1" u="none" strike="noStrike" kern="0" cap="none" spc="0" normalizeH="0" baseline="0" noProof="0" dirty="0">
                <a:ln>
                  <a:noFill/>
                </a:ln>
                <a:solidFill>
                  <a:srgbClr val="0033A0"/>
                </a:solidFill>
                <a:effectLst/>
                <a:uLnTx/>
                <a:uFillTx/>
                <a:latin typeface="Gill Sans"/>
                <a:ea typeface="+mn-ea"/>
                <a:cs typeface="Gill Sans"/>
                <a:sym typeface="Arial"/>
              </a:rPr>
              <a:t> </a:t>
            </a:r>
            <a:r>
              <a:rPr kumimoji="0" lang="es-ES" sz="2500" b="0" i="1" u="none" strike="noStrike" kern="0" cap="none" spc="0" normalizeH="0" baseline="0" noProof="0" dirty="0" err="1">
                <a:ln>
                  <a:noFill/>
                </a:ln>
                <a:solidFill>
                  <a:srgbClr val="0033A0"/>
                </a:solidFill>
                <a:effectLst/>
                <a:uLnTx/>
                <a:uFillTx/>
                <a:latin typeface="Gill Sans"/>
                <a:ea typeface="+mn-ea"/>
                <a:cs typeface="Gill Sans"/>
                <a:sym typeface="Arial"/>
              </a:rPr>
              <a:t>Workbook</a:t>
            </a:r>
            <a:endParaRPr kumimoji="0" lang="es-ES" sz="2500" b="0" i="1" u="none" strike="noStrike" kern="0" cap="none" spc="0" normalizeH="0" baseline="0" noProof="0" dirty="0">
              <a:ln>
                <a:noFill/>
              </a:ln>
              <a:solidFill>
                <a:srgbClr val="000000"/>
              </a:solidFill>
              <a:effectLst/>
              <a:uLnTx/>
              <a:uFillTx/>
              <a:latin typeface="Gill Sans"/>
              <a:ea typeface="+mn-ea"/>
              <a:cs typeface="Gill Sans"/>
              <a:sym typeface="Arial"/>
            </a:endParaRPr>
          </a:p>
        </p:txBody>
      </p:sp>
      <p:pic>
        <p:nvPicPr>
          <p:cNvPr id="6" name="Picture 5">
            <a:extLst>
              <a:ext uri="{FF2B5EF4-FFF2-40B4-BE49-F238E27FC236}">
                <a16:creationId xmlns:a16="http://schemas.microsoft.com/office/drawing/2014/main" id="{C21C9C18-E502-6736-BE72-2775EBBA9CB1}"/>
              </a:ext>
            </a:extLst>
          </p:cNvPr>
          <p:cNvPicPr>
            <a:picLocks noChangeAspect="1"/>
          </p:cNvPicPr>
          <p:nvPr/>
        </p:nvPicPr>
        <p:blipFill>
          <a:blip r:embed="rId5"/>
          <a:srcRect l="10900" t="76631" r="82649" b="11223"/>
          <a:stretch/>
        </p:blipFill>
        <p:spPr>
          <a:xfrm>
            <a:off x="3269953" y="5974379"/>
            <a:ext cx="635431" cy="673305"/>
          </a:xfrm>
          <a:prstGeom prst="rect">
            <a:avLst/>
          </a:prstGeom>
        </p:spPr>
      </p:pic>
      <p:pic>
        <p:nvPicPr>
          <p:cNvPr id="9" name="Graphic 8" descr="Marker with solid fill">
            <a:extLst>
              <a:ext uri="{FF2B5EF4-FFF2-40B4-BE49-F238E27FC236}">
                <a16:creationId xmlns:a16="http://schemas.microsoft.com/office/drawing/2014/main" id="{78DC5679-BD94-87B7-0CA2-53F3D2B97B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036364"/>
            <a:ext cx="440780" cy="440780"/>
          </a:xfrm>
          <a:prstGeom prst="rect">
            <a:avLst/>
          </a:prstGeom>
        </p:spPr>
      </p:pic>
      <p:pic>
        <p:nvPicPr>
          <p:cNvPr id="10" name="Graphic 9" descr="Marker with solid fill">
            <a:extLst>
              <a:ext uri="{FF2B5EF4-FFF2-40B4-BE49-F238E27FC236}">
                <a16:creationId xmlns:a16="http://schemas.microsoft.com/office/drawing/2014/main" id="{33085438-4277-A47F-15E1-A7F2006371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3592924"/>
            <a:ext cx="440780" cy="440780"/>
          </a:xfrm>
          <a:prstGeom prst="rect">
            <a:avLst/>
          </a:prstGeom>
        </p:spPr>
      </p:pic>
      <p:pic>
        <p:nvPicPr>
          <p:cNvPr id="12" name="Graphic 11" descr="Marker with solid fill">
            <a:extLst>
              <a:ext uri="{FF2B5EF4-FFF2-40B4-BE49-F238E27FC236}">
                <a16:creationId xmlns:a16="http://schemas.microsoft.com/office/drawing/2014/main" id="{0AAE7C92-314D-CDF8-3354-B37325CECD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479804"/>
            <a:ext cx="440780" cy="440780"/>
          </a:xfrm>
          <a:prstGeom prst="rect">
            <a:avLst/>
          </a:prstGeom>
        </p:spPr>
      </p:pic>
      <p:pic>
        <p:nvPicPr>
          <p:cNvPr id="13" name="Graphic 12" descr="Marker with solid fill">
            <a:extLst>
              <a:ext uri="{FF2B5EF4-FFF2-40B4-BE49-F238E27FC236}">
                <a16:creationId xmlns:a16="http://schemas.microsoft.com/office/drawing/2014/main" id="{18444808-8130-45D3-8F36-B7DF49D77B1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8340" y="4919976"/>
            <a:ext cx="440780" cy="440780"/>
          </a:xfrm>
          <a:prstGeom prst="rect">
            <a:avLst/>
          </a:prstGeom>
        </p:spPr>
      </p:pic>
      <p:pic>
        <p:nvPicPr>
          <p:cNvPr id="14" name="Graphic 13" descr="Marker with solid fill">
            <a:extLst>
              <a:ext uri="{FF2B5EF4-FFF2-40B4-BE49-F238E27FC236}">
                <a16:creationId xmlns:a16="http://schemas.microsoft.com/office/drawing/2014/main" id="{703FB087-66A6-21EE-664B-12F9DE3ADA5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38031" y="5360756"/>
            <a:ext cx="440780" cy="440780"/>
          </a:xfrm>
          <a:prstGeom prst="rect">
            <a:avLst/>
          </a:prstGeom>
        </p:spPr>
      </p:pic>
    </p:spTree>
    <p:extLst>
      <p:ext uri="{BB962C8B-B14F-4D97-AF65-F5344CB8AC3E}">
        <p14:creationId xmlns:p14="http://schemas.microsoft.com/office/powerpoint/2010/main" val="2239767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
          <p:cNvSpPr/>
          <p:nvPr/>
        </p:nvSpPr>
        <p:spPr>
          <a:xfrm>
            <a:off x="0" y="-2658"/>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65" name="Google Shape;265;p3"/>
          <p:cNvSpPr txBox="1"/>
          <p:nvPr/>
        </p:nvSpPr>
        <p:spPr>
          <a:xfrm>
            <a:off x="2615616" y="2100726"/>
            <a:ext cx="8103184" cy="2554505"/>
          </a:xfrm>
          <a:prstGeom prst="rect">
            <a:avLst/>
          </a:prstGeom>
          <a:noFill/>
          <a:ln>
            <a:noFill/>
          </a:ln>
        </p:spPr>
        <p:txBody>
          <a:bodyPr spcFirstLastPara="1" wrap="square" lIns="91425" tIns="45700" rIns="91425" bIns="45700" anchor="t" anchorCtr="0">
            <a:spAutoFit/>
          </a:bodyPr>
          <a:lstStyle/>
          <a:p>
            <a:pPr>
              <a:buClr>
                <a:schemeClr val="dk1"/>
              </a:buClr>
              <a:buSzPts val="2200"/>
            </a:pPr>
            <a:r>
              <a:rPr lang="en-US" sz="2800" b="1" dirty="0">
                <a:solidFill>
                  <a:srgbClr val="0033A0"/>
                </a:solidFill>
                <a:latin typeface="Gill Sans"/>
              </a:rPr>
              <a:t>1. CV for the private sector</a:t>
            </a:r>
          </a:p>
          <a:p>
            <a:pPr marL="457200" indent="-457200">
              <a:buClr>
                <a:schemeClr val="dk1"/>
              </a:buClr>
              <a:buSzPts val="2200"/>
              <a:buFont typeface="+mj-lt"/>
              <a:buAutoNum type="arabicPeriod"/>
            </a:pPr>
            <a:endParaRPr lang="en-US" sz="2800" b="1" dirty="0">
              <a:solidFill>
                <a:srgbClr val="0033A0"/>
              </a:solidFill>
              <a:latin typeface="Gill Sans"/>
            </a:endParaRPr>
          </a:p>
          <a:p>
            <a:pPr>
              <a:buClr>
                <a:schemeClr val="dk1"/>
              </a:buClr>
              <a:buSzPts val="2200"/>
            </a:pPr>
            <a:r>
              <a:rPr lang="en-US" sz="2800" b="1" dirty="0">
                <a:solidFill>
                  <a:srgbClr val="0033A0"/>
                </a:solidFill>
                <a:latin typeface="Gill Sans"/>
              </a:rPr>
              <a:t>2. LinkedIn for job search</a:t>
            </a:r>
          </a:p>
          <a:p>
            <a:pPr>
              <a:buClr>
                <a:schemeClr val="dk1"/>
              </a:buClr>
              <a:buSzPts val="2200"/>
            </a:pPr>
            <a:endParaRPr lang="en-US" sz="2800" b="1" dirty="0">
              <a:solidFill>
                <a:srgbClr val="0033A0"/>
              </a:solidFill>
              <a:latin typeface="Gill Sans"/>
            </a:endParaRPr>
          </a:p>
          <a:p>
            <a:pPr>
              <a:buClr>
                <a:schemeClr val="dk1"/>
              </a:buClr>
              <a:buSzPts val="2200"/>
            </a:pPr>
            <a:r>
              <a:rPr lang="en-US" sz="2800" b="1" dirty="0">
                <a:solidFill>
                  <a:srgbClr val="0033A0"/>
                </a:solidFill>
                <a:latin typeface="Gill Sans"/>
              </a:rPr>
              <a:t>3.           Workbook REFLECTION _Module 4</a:t>
            </a:r>
          </a:p>
          <a:p>
            <a:pPr marL="457200" indent="-457200">
              <a:buClr>
                <a:schemeClr val="dk1"/>
              </a:buClr>
              <a:buSzPts val="2200"/>
              <a:buFont typeface="+mj-lt"/>
              <a:buAutoNum type="arabicPeriod"/>
            </a:pPr>
            <a:endParaRPr lang="en-US" sz="2000" dirty="0">
              <a:latin typeface="Gill Sans" panose="020B0604020202020204" charset="0"/>
            </a:endParaRPr>
          </a:p>
        </p:txBody>
      </p:sp>
      <p:sp>
        <p:nvSpPr>
          <p:cNvPr id="266" name="Google Shape;266;p3"/>
          <p:cNvSpPr/>
          <p:nvPr/>
        </p:nvSpPr>
        <p:spPr>
          <a:xfrm>
            <a:off x="-174567" y="498763"/>
            <a:ext cx="9900000" cy="900000"/>
          </a:xfrm>
          <a:prstGeom prst="roundRect">
            <a:avLst>
              <a:gd name="adj" fmla="val 16667"/>
            </a:avLst>
          </a:prstGeom>
          <a:solidFill>
            <a:schemeClr val="dk2"/>
          </a:solidFill>
          <a:ln>
            <a:noFill/>
          </a:ln>
          <a:effectLst>
            <a:outerShdw blurRad="63500" dist="38100" dir="2700000">
              <a:srgbClr val="000000">
                <a:alpha val="40000"/>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a typeface="Gill Sans"/>
              <a:cs typeface="Gill Sans"/>
              <a:sym typeface="Gill Sans"/>
            </a:endParaRPr>
          </a:p>
        </p:txBody>
      </p:sp>
      <p:sp>
        <p:nvSpPr>
          <p:cNvPr id="267" name="Google Shape;267;p3"/>
          <p:cNvSpPr txBox="1"/>
          <p:nvPr/>
        </p:nvSpPr>
        <p:spPr>
          <a:xfrm>
            <a:off x="292459" y="594821"/>
            <a:ext cx="723229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Agenda</a:t>
            </a:r>
            <a:endParaRPr dirty="0"/>
          </a:p>
        </p:txBody>
      </p:sp>
      <p:pic>
        <p:nvPicPr>
          <p:cNvPr id="2" name="Graphic 1" descr="Open book outline">
            <a:extLst>
              <a:ext uri="{FF2B5EF4-FFF2-40B4-BE49-F238E27FC236}">
                <a16:creationId xmlns:a16="http://schemas.microsoft.com/office/drawing/2014/main" id="{B40FC9C4-A68A-6070-0ABD-8CA509D50D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51112" y="3451065"/>
            <a:ext cx="997040" cy="9970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1"/>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9FEFABDF-5088-C30E-D29A-D37F804E46CA}"/>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8AB5F3A8-DCCD-ED2D-80B2-0D6E3C3DBEB9}"/>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A CV Follows Conversations </a:t>
            </a:r>
          </a:p>
        </p:txBody>
      </p:sp>
      <p:pic>
        <p:nvPicPr>
          <p:cNvPr id="1026" name="Picture 2" descr="Conversation illustration Vectors - Download Free High-Quality Vectors | Magnific (formerly Freepik)">
            <a:extLst>
              <a:ext uri="{FF2B5EF4-FFF2-40B4-BE49-F238E27FC236}">
                <a16:creationId xmlns:a16="http://schemas.microsoft.com/office/drawing/2014/main" id="{931C3D91-E5D8-877C-63D1-9773144C6C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167" y="1897526"/>
            <a:ext cx="7080934" cy="379952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278;p4">
            <a:extLst>
              <a:ext uri="{FF2B5EF4-FFF2-40B4-BE49-F238E27FC236}">
                <a16:creationId xmlns:a16="http://schemas.microsoft.com/office/drawing/2014/main" id="{2BC5A3F5-A41F-E375-1ECF-543885BA8211}"/>
              </a:ext>
            </a:extLst>
          </p:cNvPr>
          <p:cNvSpPr txBox="1"/>
          <p:nvPr/>
        </p:nvSpPr>
        <p:spPr>
          <a:xfrm>
            <a:off x="8854817" y="2312958"/>
            <a:ext cx="2136170" cy="2677616"/>
          </a:xfrm>
          <a:prstGeom prst="rect">
            <a:avLst/>
          </a:prstGeom>
          <a:noFill/>
          <a:ln>
            <a:noFill/>
          </a:ln>
        </p:spPr>
        <p:txBody>
          <a:bodyPr spcFirstLastPara="1" wrap="square" lIns="91425" tIns="45700" rIns="91425" bIns="45700" anchor="t" anchorCtr="0">
            <a:spAutoFit/>
          </a:bodyPr>
          <a:lstStyle/>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A CV will complement your job search strategy</a:t>
            </a:r>
            <a:endParaRPr lang="en-US" sz="2400" b="1" dirty="0">
              <a:solidFill>
                <a:srgbClr val="0033A0"/>
              </a:solidFill>
              <a:latin typeface="Gill Sans"/>
              <a:ea typeface="Gill Sans"/>
              <a:cs typeface="Gill Sans"/>
              <a:sym typeface="Gill Sans"/>
            </a:endParaRPr>
          </a:p>
          <a:p>
            <a:pPr>
              <a:defRPr/>
            </a:pP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p4"/>
          <p:cNvSpPr/>
          <p:nvPr/>
        </p:nvSpPr>
        <p:spPr>
          <a:xfrm>
            <a:off x="6096001" y="-5316"/>
            <a:ext cx="6095999" cy="6863316"/>
          </a:xfrm>
          <a:prstGeom prst="rect">
            <a:avLst/>
          </a:prstGeom>
          <a:gradFill>
            <a:gsLst>
              <a:gs pos="0">
                <a:srgbClr val="FDC855"/>
              </a:gs>
              <a:gs pos="20000">
                <a:schemeClr val="lt1"/>
              </a:gs>
              <a:gs pos="80000">
                <a:schemeClr val="lt1"/>
              </a:gs>
              <a:gs pos="100000">
                <a:srgbClr val="FFEABB"/>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ndParaRPr>
          </a:p>
        </p:txBody>
      </p:sp>
      <p:sp>
        <p:nvSpPr>
          <p:cNvPr id="274" name="Google Shape;274;p4"/>
          <p:cNvSpPr/>
          <p:nvPr/>
        </p:nvSpPr>
        <p:spPr>
          <a:xfrm>
            <a:off x="0" y="-5316"/>
            <a:ext cx="6096001" cy="6863316"/>
          </a:xfrm>
          <a:prstGeom prst="rect">
            <a:avLst/>
          </a:prstGeom>
          <a:gradFill>
            <a:gsLst>
              <a:gs pos="0">
                <a:schemeClr val="accent1"/>
              </a:gs>
              <a:gs pos="20000">
                <a:schemeClr val="lt1"/>
              </a:gs>
              <a:gs pos="80000">
                <a:schemeClr val="lt1"/>
              </a:gs>
              <a:gs pos="100000">
                <a:srgbClr val="DCE8FA"/>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ndParaRPr>
          </a:p>
        </p:txBody>
      </p:sp>
      <p:sp>
        <p:nvSpPr>
          <p:cNvPr id="275" name="Google Shape;275;p4"/>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276" name="Google Shape;276;p4"/>
          <p:cNvSpPr txBox="1"/>
          <p:nvPr/>
        </p:nvSpPr>
        <p:spPr>
          <a:xfrm>
            <a:off x="296883" y="594821"/>
            <a:ext cx="8666142"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When CV Works Most and Least</a:t>
            </a:r>
          </a:p>
        </p:txBody>
      </p:sp>
      <p:sp>
        <p:nvSpPr>
          <p:cNvPr id="2" name="Google Shape;278;p4">
            <a:extLst>
              <a:ext uri="{FF2B5EF4-FFF2-40B4-BE49-F238E27FC236}">
                <a16:creationId xmlns:a16="http://schemas.microsoft.com/office/drawing/2014/main" id="{454B56D6-9F2B-ED84-8C5E-365BB6846D32}"/>
              </a:ext>
            </a:extLst>
          </p:cNvPr>
          <p:cNvSpPr txBox="1"/>
          <p:nvPr/>
        </p:nvSpPr>
        <p:spPr>
          <a:xfrm>
            <a:off x="545929" y="2088670"/>
            <a:ext cx="4457871" cy="3416279"/>
          </a:xfrm>
          <a:prstGeom prst="rect">
            <a:avLst/>
          </a:prstGeom>
          <a:noFill/>
          <a:ln>
            <a:noFill/>
          </a:ln>
        </p:spPr>
        <p:txBody>
          <a:bodyPr spcFirstLastPara="1" wrap="square" lIns="91425" tIns="45700" rIns="91425" bIns="45700" anchor="t" anchorCtr="0">
            <a:spAutoFit/>
          </a:bodyPr>
          <a:lstStyle/>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CVs tend to work best when:</a:t>
            </a:r>
          </a:p>
          <a:p>
            <a:pPr>
              <a:defRPr/>
            </a:pPr>
            <a:endParaRPr kumimoji="0" lang="en-ES" sz="2400" b="0" i="0" u="none" strike="noStrike" kern="0" cap="none" spc="0" normalizeH="0" baseline="0" noProof="0" dirty="0">
              <a:ln>
                <a:noFill/>
              </a:ln>
              <a:solidFill>
                <a:srgbClr val="000000"/>
              </a:solidFill>
              <a:effectLst/>
              <a:uLnTx/>
              <a:uFillTx/>
              <a:latin typeface="Arial"/>
              <a:cs typeface="Arial"/>
              <a:sym typeface="Arial"/>
            </a:endParaRP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You are early-career</a:t>
            </a:r>
            <a:b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b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You are applying for similar roles</a:t>
            </a:r>
            <a:b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b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Same sector</a:t>
            </a:r>
            <a:b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b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Same geography</a:t>
            </a:r>
          </a:p>
          <a:p>
            <a:pPr>
              <a:buSzPts val="2400"/>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a:p>
            <a:pPr marL="457200" indent="-457200">
              <a:buSzPts val="2400"/>
              <a:buFont typeface="Arial"/>
              <a:buChar cha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
        <p:nvSpPr>
          <p:cNvPr id="3" name="Google Shape;278;p4">
            <a:extLst>
              <a:ext uri="{FF2B5EF4-FFF2-40B4-BE49-F238E27FC236}">
                <a16:creationId xmlns:a16="http://schemas.microsoft.com/office/drawing/2014/main" id="{13E323AA-7EE2-5F8D-0066-3CA486B91A18}"/>
              </a:ext>
            </a:extLst>
          </p:cNvPr>
          <p:cNvSpPr txBox="1"/>
          <p:nvPr/>
        </p:nvSpPr>
        <p:spPr>
          <a:xfrm>
            <a:off x="7188200" y="2088670"/>
            <a:ext cx="4457871" cy="2677616"/>
          </a:xfrm>
          <a:prstGeom prst="rect">
            <a:avLst/>
          </a:prstGeom>
          <a:noFill/>
          <a:ln>
            <a:noFill/>
          </a:ln>
        </p:spPr>
        <p:txBody>
          <a:bodyPr spcFirstLastPara="1" wrap="square" lIns="91425" tIns="45700" rIns="91425" bIns="45700" anchor="t" anchorCtr="0">
            <a:spAutoFit/>
          </a:bodyPr>
          <a:lstStyle/>
          <a:p>
            <a:pPr>
              <a:defRPr/>
            </a:pPr>
            <a:r>
              <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rPr>
              <a:t>CVs </a:t>
            </a:r>
            <a:r>
              <a:rPr lang="en-US" sz="2400" b="1" dirty="0">
                <a:solidFill>
                  <a:srgbClr val="0033A0"/>
                </a:solidFill>
                <a:latin typeface="Gill Sans"/>
                <a:ea typeface="Gill Sans"/>
                <a:cs typeface="Gill Sans"/>
                <a:sym typeface="Gill Sans"/>
              </a:rPr>
              <a:t>alone is less effective:</a:t>
            </a:r>
          </a:p>
          <a:p>
            <a:pPr>
              <a:defRPr/>
            </a:pPr>
            <a:endParaRPr kumimoji="0" lang="en-US" sz="2400" b="1" i="0" u="none" strike="noStrike" kern="0" cap="none" spc="0" normalizeH="0" baseline="0" noProof="0" dirty="0">
              <a:ln>
                <a:noFill/>
              </a:ln>
              <a:solidFill>
                <a:srgbClr val="0033A0"/>
              </a:solidFill>
              <a:effectLst/>
              <a:uLnTx/>
              <a:uFillTx/>
              <a:latin typeface="Gill Sans"/>
              <a:ea typeface="Gill Sans"/>
              <a:cs typeface="Gill Sans"/>
              <a:sym typeface="Gill Sans"/>
            </a:endParaRPr>
          </a:p>
          <a:p>
            <a:pPr>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Pivoting sectors </a:t>
            </a: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Changing countries </a:t>
            </a: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Making a career transition </a:t>
            </a:r>
          </a:p>
          <a:p>
            <a:pPr>
              <a:buSzPts val="2400"/>
              <a:defRPr/>
            </a:pPr>
            <a:r>
              <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rPr>
              <a:t>✓ Targeting senior roles</a:t>
            </a:r>
          </a:p>
          <a:p>
            <a:pPr marL="457200" indent="-457200">
              <a:buSzPts val="2400"/>
              <a:buFont typeface="Arial"/>
              <a:buChar char="•"/>
              <a:defRPr/>
            </a:pPr>
            <a:endParaRPr kumimoji="0" lang="en-US" sz="2400" b="0" i="0" u="none" strike="noStrike" kern="0" cap="none" spc="0" normalizeH="0" baseline="0" noProof="0" dirty="0">
              <a:ln>
                <a:noFill/>
              </a:ln>
              <a:solidFill>
                <a:srgbClr val="000000"/>
              </a:solidFill>
              <a:effectLst/>
              <a:uLnTx/>
              <a:uFillTx/>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a:extLst>
            <a:ext uri="{FF2B5EF4-FFF2-40B4-BE49-F238E27FC236}">
              <a16:creationId xmlns:a16="http://schemas.microsoft.com/office/drawing/2014/main" id="{2D22D33D-D43F-C2DE-6125-7C2737F7ED19}"/>
            </a:ext>
          </a:extLst>
        </p:cNvPr>
        <p:cNvGrpSpPr/>
        <p:nvPr/>
      </p:nvGrpSpPr>
      <p:grpSpPr>
        <a:xfrm>
          <a:off x="0" y="0"/>
          <a:ext cx="0" cy="0"/>
          <a:chOff x="0" y="0"/>
          <a:chExt cx="0" cy="0"/>
        </a:xfrm>
      </p:grpSpPr>
      <p:sp>
        <p:nvSpPr>
          <p:cNvPr id="351" name="Google Shape;351;p11">
            <a:extLst>
              <a:ext uri="{FF2B5EF4-FFF2-40B4-BE49-F238E27FC236}">
                <a16:creationId xmlns:a16="http://schemas.microsoft.com/office/drawing/2014/main" id="{24131BB0-1AC7-6890-E7D3-6DB9B135FF11}"/>
              </a:ext>
            </a:extLst>
          </p:cNvPr>
          <p:cNvSpPr/>
          <p:nvPr/>
        </p:nvSpPr>
        <p:spPr>
          <a:xfrm>
            <a:off x="0" y="0"/>
            <a:ext cx="12192000" cy="6863316"/>
          </a:xfrm>
          <a:prstGeom prst="rect">
            <a:avLst/>
          </a:prstGeom>
          <a:gradFill>
            <a:gsLst>
              <a:gs pos="0">
                <a:srgbClr val="FDC855"/>
              </a:gs>
              <a:gs pos="20000">
                <a:schemeClr val="lt1"/>
              </a:gs>
              <a:gs pos="80000">
                <a:schemeClr val="lt1"/>
              </a:gs>
              <a:gs pos="99000">
                <a:srgbClr val="84ADEC"/>
              </a:gs>
              <a:gs pos="100000">
                <a:srgbClr val="84ADEC"/>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ES" sz="1800" dirty="0">
              <a:solidFill>
                <a:schemeClr val="lt1"/>
              </a:solidFill>
              <a:latin typeface="Gill Sans"/>
            </a:endParaRPr>
          </a:p>
        </p:txBody>
      </p:sp>
      <p:sp>
        <p:nvSpPr>
          <p:cNvPr id="356" name="remark_box">
            <a:extLst>
              <a:ext uri="{FF2B5EF4-FFF2-40B4-BE49-F238E27FC236}">
                <a16:creationId xmlns:a16="http://schemas.microsoft.com/office/drawing/2014/main" id="{BCC40F70-B9FB-251A-8942-27966460CBA2}"/>
              </a:ext>
            </a:extLst>
          </p:cNvPr>
          <p:cNvSpPr txBox="1"/>
          <p:nvPr/>
        </p:nvSpPr>
        <p:spPr>
          <a:xfrm>
            <a:off x="657787" y="6115383"/>
            <a:ext cx="1033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200" dirty="0">
              <a:solidFill>
                <a:schemeClr val="dk1"/>
              </a:solidFill>
            </a:endParaRPr>
          </a:p>
        </p:txBody>
      </p:sp>
      <p:sp>
        <p:nvSpPr>
          <p:cNvPr id="2" name="Google Shape;275;p4">
            <a:extLst>
              <a:ext uri="{FF2B5EF4-FFF2-40B4-BE49-F238E27FC236}">
                <a16:creationId xmlns:a16="http://schemas.microsoft.com/office/drawing/2014/main" id="{A781E509-C6E9-AF3F-1099-27D88D53E673}"/>
              </a:ext>
            </a:extLst>
          </p:cNvPr>
          <p:cNvSpPr/>
          <p:nvPr/>
        </p:nvSpPr>
        <p:spPr>
          <a:xfrm>
            <a:off x="-174566" y="498763"/>
            <a:ext cx="9900000" cy="900000"/>
          </a:xfrm>
          <a:prstGeom prst="roundRect">
            <a:avLst>
              <a:gd name="adj" fmla="val 16667"/>
            </a:avLst>
          </a:prstGeom>
          <a:solidFill>
            <a:schemeClr val="dk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Gill Sans"/>
            </a:endParaRPr>
          </a:p>
        </p:txBody>
      </p:sp>
      <p:sp>
        <p:nvSpPr>
          <p:cNvPr id="4" name="Google Shape;276;p4">
            <a:extLst>
              <a:ext uri="{FF2B5EF4-FFF2-40B4-BE49-F238E27FC236}">
                <a16:creationId xmlns:a16="http://schemas.microsoft.com/office/drawing/2014/main" id="{1EEE0821-3A92-E24A-27BB-366E9CB05956}"/>
              </a:ext>
            </a:extLst>
          </p:cNvPr>
          <p:cNvSpPr txBox="1"/>
          <p:nvPr/>
        </p:nvSpPr>
        <p:spPr>
          <a:xfrm>
            <a:off x="296883" y="594821"/>
            <a:ext cx="86661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lt1"/>
                </a:solidFill>
                <a:latin typeface="Gill Sans"/>
                <a:ea typeface="Gill Sans"/>
                <a:cs typeface="Gill Sans"/>
                <a:sym typeface="Gill Sans"/>
              </a:rPr>
              <a:t>How I thought Recruitment Works</a:t>
            </a:r>
          </a:p>
        </p:txBody>
      </p:sp>
      <p:pic>
        <p:nvPicPr>
          <p:cNvPr id="1026" name="Picture 2" descr="In today's workplace, every compliment comes with a complaint. 😂 What's the funniest workplace compliment you've ever heard? Share it in the comments! 😂 #Comics #OfficeCartoons #Funny">
            <a:extLst>
              <a:ext uri="{FF2B5EF4-FFF2-40B4-BE49-F238E27FC236}">
                <a16:creationId xmlns:a16="http://schemas.microsoft.com/office/drawing/2014/main" id="{110649A4-B55F-E745-A099-1FA4CB9132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100" y="1699850"/>
            <a:ext cx="3968750" cy="431947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_text_box">
            <a:extLst>
              <a:ext uri="{FF2B5EF4-FFF2-40B4-BE49-F238E27FC236}">
                <a16:creationId xmlns:a16="http://schemas.microsoft.com/office/drawing/2014/main" id="{755291F7-F45E-106C-7888-394E369745E5}"/>
              </a:ext>
            </a:extLst>
          </p:cNvPr>
          <p:cNvSpPr txBox="1"/>
          <p:nvPr/>
        </p:nvSpPr>
        <p:spPr>
          <a:xfrm>
            <a:off x="3134399" y="6269862"/>
            <a:ext cx="7856588" cy="338514"/>
          </a:xfrm>
          <a:prstGeom prst="rect">
            <a:avLst/>
          </a:prstGeom>
          <a:noFill/>
          <a:ln>
            <a:noFill/>
          </a:ln>
        </p:spPr>
        <p:txBody>
          <a:bodyPr spcFirstLastPara="1" wrap="square" lIns="91425" tIns="45700" rIns="91425" bIns="45700" anchor="t" anchorCtr="0">
            <a:spAutoFit/>
          </a:bodyPr>
          <a:lstStyle/>
          <a:p>
            <a:r>
              <a:rPr lang="en-US" sz="1600" dirty="0">
                <a:solidFill>
                  <a:schemeClr val="dk1"/>
                </a:solidFill>
                <a:latin typeface="Gill Sans MT" panose="020B0502020104020203" pitchFamily="34" charset="77"/>
                <a:ea typeface="Gill Sans"/>
                <a:cs typeface="Gill Sans"/>
                <a:sym typeface="Gill Sans"/>
              </a:rPr>
              <a:t>The New Yorker Collection/The Cartoon Bank; © Condé Nast </a:t>
            </a:r>
          </a:p>
        </p:txBody>
      </p:sp>
    </p:spTree>
    <p:extLst>
      <p:ext uri="{BB962C8B-B14F-4D97-AF65-F5344CB8AC3E}">
        <p14:creationId xmlns:p14="http://schemas.microsoft.com/office/powerpoint/2010/main" val="196397006"/>
      </p:ext>
    </p:extLst>
  </p:cSld>
  <p:clrMapOvr>
    <a:masterClrMapping/>
  </p:clrMapOvr>
</p:sld>
</file>

<file path=ppt/theme/theme1.xml><?xml version="1.0" encoding="utf-8"?>
<a:theme xmlns:a="http://schemas.openxmlformats.org/drawingml/2006/main" name="2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IOM">
      <a:dk1>
        <a:srgbClr val="000000"/>
      </a:dk1>
      <a:lt1>
        <a:srgbClr val="FFFFFF"/>
      </a:lt1>
      <a:dk2>
        <a:srgbClr val="0033A0"/>
      </a:dk2>
      <a:lt2>
        <a:srgbClr val="E6EFFB"/>
      </a:lt2>
      <a:accent1>
        <a:srgbClr val="5B92E5"/>
      </a:accent1>
      <a:accent2>
        <a:srgbClr val="84ADEC"/>
      </a:accent2>
      <a:accent3>
        <a:srgbClr val="FFB81C"/>
      </a:accent3>
      <a:accent4>
        <a:srgbClr val="5CB8B2"/>
      </a:accent4>
      <a:accent5>
        <a:srgbClr val="FF8D57"/>
      </a:accent5>
      <a:accent6>
        <a:srgbClr val="DD5C64"/>
      </a:accent6>
      <a:hlink>
        <a:srgbClr val="0033A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56.jpeg"/></Relationships>
</file>

<file path=ppt/webextensions/webextension1.xml><?xml version="1.0" encoding="utf-8"?>
<we:webextension xmlns:we="http://schemas.microsoft.com/office/webextensions/webextension/2010/11" id="{82DAB8B4-0D8F-BB44-884F-92E5004E4E7A}">
  <we:reference id="wa200001661" version="3.1.2.0" store="en-GB" storeType="OMEX"/>
  <we:alternateReferences>
    <we:reference id="WA200001661" version="3.1.2.0" store="" storeType="OMEX"/>
  </we:alternateReferences>
  <we:properties>
    <we:property name="breaktime.flosim.com_alarmSound" value="&quot;assets/harp.mp3&quot;"/>
    <we:property name="breaktime.flosim.com_fontColour" value="&quot;#002e7a&quot;"/>
    <we:property name="breaktime.flosim.com_startMinutes" value="10"/>
    <we:property name="breaktime.flosim.com_startSeconds" value="0"/>
    <we:property name="breaktime.flosim.com_time" value="0"/>
    <we:property name="breaktime.flosim.com_type" value="&quot;&quot;"/>
    <we:property name="time" value="600"/>
    <we:property name="type" value="&quot;&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D045211E462A4FAD9C4CF99F637203" ma:contentTypeVersion="20" ma:contentTypeDescription="Create a new document." ma:contentTypeScope="" ma:versionID="16f6882c74b579e949012716dfabf7c7">
  <xsd:schema xmlns:xsd="http://www.w3.org/2001/XMLSchema" xmlns:xs="http://www.w3.org/2001/XMLSchema" xmlns:p="http://schemas.microsoft.com/office/2006/metadata/properties" xmlns:ns2="29e0167d-fd43-45a0-9315-287f002da3de" xmlns:ns3="7bc3a1d2-2a5b-4103-b80d-438484c22f06" xmlns:ns4="985ec44e-1bab-4c0b-9df0-6ba128686fc9" targetNamespace="http://schemas.microsoft.com/office/2006/metadata/properties" ma:root="true" ma:fieldsID="09ec12c8d0224a47c0719f2353b403f1" ns2:_="" ns3:_="" ns4:_="">
    <xsd:import namespace="29e0167d-fd43-45a0-9315-287f002da3de"/>
    <xsd:import namespace="7bc3a1d2-2a5b-4103-b80d-438484c22f06"/>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e0167d-fd43-45a0-9315-287f002da3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c3a1d2-2a5b-4103-b80d-438484c22f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e7af2e3-4de1-494e-b837-f4fd814d2293}" ma:internalName="TaxCatchAll" ma:showField="CatchAllData" ma:web="29e0167d-fd43-45a0-9315-287f002da3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85ec44e-1bab-4c0b-9df0-6ba128686fc9" xsi:nil="true"/>
    <lcf76f155ced4ddcb4097134ff3c332f xmlns="7bc3a1d2-2a5b-4103-b80d-438484c22f0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005120B-49BD-4101-AAC2-5378FA5324D3}">
  <ds:schemaRefs>
    <ds:schemaRef ds:uri="http://schemas.microsoft.com/sharepoint/v3/contenttype/forms"/>
  </ds:schemaRefs>
</ds:datastoreItem>
</file>

<file path=customXml/itemProps2.xml><?xml version="1.0" encoding="utf-8"?>
<ds:datastoreItem xmlns:ds="http://schemas.openxmlformats.org/officeDocument/2006/customXml" ds:itemID="{F71E6D4C-E413-4F9C-A2EE-D95C1BD0A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e0167d-fd43-45a0-9315-287f002da3de"/>
    <ds:schemaRef ds:uri="7bc3a1d2-2a5b-4103-b80d-438484c22f06"/>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D7F470-8F73-42EE-969F-789230BA9B25}">
  <ds:schemaRefs>
    <ds:schemaRef ds:uri="http://schemas.microsoft.com/office/2006/metadata/properties"/>
    <ds:schemaRef ds:uri="http://schemas.microsoft.com/office/infopath/2007/PartnerControls"/>
    <ds:schemaRef ds:uri="985ec44e-1bab-4c0b-9df0-6ba128686fc9"/>
    <ds:schemaRef ds:uri="7bc3a1d2-2a5b-4103-b80d-438484c22f06"/>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10400</TotalTime>
  <Words>6725</Words>
  <Application>Microsoft Macintosh PowerPoint</Application>
  <PresentationFormat>Widescreen</PresentationFormat>
  <Paragraphs>462</Paragraphs>
  <Slides>46</Slides>
  <Notes>46</Notes>
  <HiddenSlides>1</HiddenSlides>
  <MMClips>1</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46</vt:i4>
      </vt:variant>
    </vt:vector>
  </HeadingPairs>
  <TitlesOfParts>
    <vt:vector size="58" baseType="lpstr">
      <vt:lpstr>Gill Sans</vt:lpstr>
      <vt:lpstr>Arial</vt:lpstr>
      <vt:lpstr>-apple-system</vt:lpstr>
      <vt:lpstr>Calibri</vt:lpstr>
      <vt:lpstr>Wingdings</vt:lpstr>
      <vt:lpstr>Montserrat</vt:lpstr>
      <vt:lpstr>Gill Sans MT</vt:lpstr>
      <vt:lpstr>2_Thème Office</vt:lpstr>
      <vt:lpstr>Office Theme</vt:lpstr>
      <vt:lpstr>1_Thème Office</vt:lpstr>
      <vt:lpstr>3_Thème Office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MUTHAURA Maureen</dc:creator>
  <cp:lastModifiedBy>Teresa Callejo</cp:lastModifiedBy>
  <cp:revision>130</cp:revision>
  <dcterms:created xsi:type="dcterms:W3CDTF">2013-01-27T09:14:16Z</dcterms:created>
  <dcterms:modified xsi:type="dcterms:W3CDTF">2026-09-04T07:27:00Z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0x0101008CD045211E462A4FAD9C4CF99F637203</vt:lpwstr>
  </property>
  <property fmtid="{D5CDD505-2E9C-101B-9397-08002B2CF9AE}" pid="3" name="MediaServiceImageTags">
    <vt:lpwstr/>
  </property>
</Properties>
</file>