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webextensions/webextension1.xml" ContentType="application/vnd.ms-office.webextension+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slides/slide200.xml" ContentType="application/vnd.openxmlformats-officedocument.presentationml.slide+xml"/>
  <Override PartName="/ppt/metadata" ContentType="application/binary"/>
  <Override PartName="/ppt/notesSlides/notesSlide20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4"/>
    <p:sldMasterId id="2147483677" r:id="rId5"/>
    <p:sldMasterId id="2147483693" r:id="rId6"/>
    <p:sldMasterId id="2147483706" r:id="rId7"/>
    <p:sldMasterId id="2147483721" r:id="rId8"/>
  </p:sldMasterIdLst>
  <p:notesMasterIdLst>
    <p:notesMasterId r:id="rId43"/>
  </p:notesMasterIdLst>
  <p:sldIdLst>
    <p:sldId id="2123260990" r:id="rId9"/>
    <p:sldId id="2123261035" r:id="rId10"/>
    <p:sldId id="2123261031" r:id="rId11"/>
    <p:sldId id="2123261002" r:id="rId12"/>
    <p:sldId id="2123261000" r:id="rId13"/>
    <p:sldId id="258" r:id="rId14"/>
    <p:sldId id="400" r:id="rId15"/>
    <p:sldId id="2123260964" r:id="rId16"/>
    <p:sldId id="2123260942" r:id="rId17"/>
    <p:sldId id="2123260945" r:id="rId18"/>
    <p:sldId id="2123260944" r:id="rId19"/>
    <p:sldId id="2123260970" r:id="rId20"/>
    <p:sldId id="2123260947" r:id="rId21"/>
    <p:sldId id="2123260948" r:id="rId22"/>
    <p:sldId id="2123260966" r:id="rId23"/>
    <p:sldId id="2123260949" r:id="rId24"/>
    <p:sldId id="2123260967" r:id="rId25"/>
    <p:sldId id="2123260951" r:id="rId26"/>
    <p:sldId id="2123260952" r:id="rId27"/>
    <p:sldId id="2123260968" r:id="rId28"/>
    <p:sldId id="2123260969" r:id="rId29"/>
    <p:sldId id="2123260953" r:id="rId30"/>
    <p:sldId id="2123260954" r:id="rId31"/>
    <p:sldId id="2123260971" r:id="rId32"/>
    <p:sldId id="2123260955" r:id="rId33"/>
    <p:sldId id="2123260957" r:id="rId34"/>
    <p:sldId id="2123261028" r:id="rId35"/>
    <p:sldId id="2123261029" r:id="rId36"/>
    <p:sldId id="2123261030" r:id="rId37"/>
    <p:sldId id="2123261010" r:id="rId38"/>
    <p:sldId id="2123261007" r:id="rId39"/>
    <p:sldId id="2123261008" r:id="rId40"/>
    <p:sldId id="623" r:id="rId41"/>
    <p:sldId id="624" r:id="rId4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0" roundtripDataSignature="AMtx7mhd3vIELK+MwFkJRjxp5S0JBeD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5D5A63-7012-4438-94FA-AB2C27DDAFAD}">
  <a:tblStyle styleId="{EE5D5A63-7012-4438-94FA-AB2C27DDAFA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9" autoAdjust="0"/>
    <p:restoredTop sz="65986"/>
  </p:normalViewPr>
  <p:slideViewPr>
    <p:cSldViewPr snapToGrid="0">
      <p:cViewPr varScale="1">
        <p:scale>
          <a:sx n="82" d="100"/>
          <a:sy n="82" d="100"/>
        </p:scale>
        <p:origin x="169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03"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301"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300" Type="http://schemas.openxmlformats.org/officeDocument/2006/relationships/slide" Target="slides/slide200.xml"/><Relationship Id="rId229" Type="http://customschemas.google.com/relationships/presentationmetadata" Target="meta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304"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302"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EE536E43-6743-F3D6-26CB-B9EAE4BD8D46}"/>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B24B6C01-12B9-3B21-8D24-57A92E5C5B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0657F51-D416-207C-7D90-6D155A0B64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D116819B-EE7B-B8E1-D738-F3C900A7F9F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97064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7C827-4D1E-DDC0-8B4D-477E49FDB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1418B-B2D3-B99A-4E31-AC5990C06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30523-E922-50AF-7578-45EF919B0FDA}"/>
              </a:ext>
            </a:extLst>
          </p:cNvPr>
          <p:cNvSpPr>
            <a:spLocks noGrp="1"/>
          </p:cNvSpPr>
          <p:nvPr>
            <p:ph type="body" idx="1"/>
          </p:nvPr>
        </p:nvSpPr>
        <p:spPr/>
        <p:txBody>
          <a:bodyPr/>
          <a:lstStyle/>
          <a:p>
            <a:r>
              <a:rPr lang="en-GB" dirty="0"/>
              <a:t>So take action, but action towards what? And this is where a job search strategy comes in. When you begin turning outward and testing the market for jobs, many people get stuck. They take actions that are not yielding the best results or that are inconsistent. Research from career transition experts and , social scientists all points to the same conclusion: a structured job search is efficient and psychologically good for you. </a:t>
            </a:r>
          </a:p>
          <a:p>
            <a:endParaRPr lang="en-GB" dirty="0"/>
          </a:p>
          <a:p>
            <a:r>
              <a:rPr lang="en-GB" dirty="0"/>
              <a:t>Because you are in this liminal, uncomfortable stage, you are operating from a place of emotional instability. One day you feel optimistic and apply to twenty jobs. The next day you feel discouraged  so you stop applying. A week later you start up again, and then maybe you think you need another certification. Then maybe you decide your CV is the problem and rewrite it again. You stay busy—sometimes extremely busy with these actions—but busy does not necessarily mean effective.</a:t>
            </a:r>
          </a:p>
          <a:p>
            <a:r>
              <a:rPr lang="en-GB" dirty="0"/>
              <a:t>Without structure, it becomes very difficult to stick with a strategy long enough to generate meaningful learning and consistent information. And if your inputs are inconsistent, your conclusions will be inconsistent too. </a:t>
            </a:r>
          </a:p>
          <a:p>
            <a:r>
              <a:rPr lang="en-GB" dirty="0"/>
              <a:t>.This is why I </a:t>
            </a:r>
            <a:r>
              <a:rPr lang="en-GB" dirty="0" err="1"/>
              <a:t>favor</a:t>
            </a:r>
            <a:r>
              <a:rPr lang="en-GB" dirty="0"/>
              <a:t> Steve Dalton’s methodology The 2 Hour Job Search. His framework transforms job search from something reactive and emotionally draining into something structured, measurable, and repeatable. </a:t>
            </a:r>
            <a:endParaRPr lang="en-GB" i="1" dirty="0"/>
          </a:p>
        </p:txBody>
      </p:sp>
      <p:sp>
        <p:nvSpPr>
          <p:cNvPr id="4" name="Slide Number Placeholder 3">
            <a:extLst>
              <a:ext uri="{FF2B5EF4-FFF2-40B4-BE49-F238E27FC236}">
                <a16:creationId xmlns:a16="http://schemas.microsoft.com/office/drawing/2014/main" id="{84C01374-0772-4F76-4759-A87CEF427AD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12015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C16A0-3F06-F2EF-3FB0-E2825D82C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1875C-3767-CB2B-C1B7-9E781B756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727C39-DE40-FFCC-D93F-9A3C2485AEFC}"/>
              </a:ext>
            </a:extLst>
          </p:cNvPr>
          <p:cNvSpPr>
            <a:spLocks noGrp="1"/>
          </p:cNvSpPr>
          <p:nvPr>
            <p:ph type="body" idx="1"/>
          </p:nvPr>
        </p:nvSpPr>
        <p:spPr/>
        <p:txBody>
          <a:bodyPr/>
          <a:lstStyle/>
          <a:p>
            <a:r>
              <a:rPr lang="en-GB" dirty="0"/>
              <a:t>One of the most important mindset shifts in this methodology is understanding that applying to jobs is not the same as having a job search strategy. </a:t>
            </a:r>
          </a:p>
          <a:p>
            <a:endParaRPr lang="en-GB" dirty="0"/>
          </a:p>
          <a:p>
            <a:r>
              <a:rPr lang="en-GB" dirty="0"/>
              <a:t>In the private market applications can be useful. They help you understand what roles exist, and how companies describe them. They are a source of market information. But relying on applications alone is like eating cereal with a fork. You may eventually get fed, but it is painfully inefficient. </a:t>
            </a:r>
          </a:p>
          <a:p>
            <a:r>
              <a:rPr lang="en-GB" dirty="0"/>
              <a:t>This is a bit of a shock to UN and public sector professionals, applications are critical in your current space. Recruitment in the public sector is application driven.</a:t>
            </a:r>
          </a:p>
          <a:p>
            <a:r>
              <a:rPr lang="en-GB" dirty="0"/>
              <a:t>But the private market is more relationship driven. Merit matters, of course, and meeting criteria, but not all of it is necessary. And with advent of AI, there are thousands of applications. The only way to prioritize many times is by relationships, and this means, yes, you know what´s coming: networking. </a:t>
            </a:r>
          </a:p>
          <a:p>
            <a:endParaRPr lang="en-GB" dirty="0"/>
          </a:p>
          <a:p>
            <a:r>
              <a:rPr lang="en-GB" dirty="0"/>
              <a:t>I hear the same concerns repeatedly: </a:t>
            </a:r>
            <a:r>
              <a:rPr lang="en-GB" i="1" dirty="0"/>
              <a:t>I don’t want to bother people. I don’t want to ask for </a:t>
            </a:r>
            <a:r>
              <a:rPr lang="en-GB" i="1" dirty="0" err="1"/>
              <a:t>favors</a:t>
            </a:r>
            <a:r>
              <a:rPr lang="en-GB" i="1" dirty="0"/>
              <a:t>. What if they don’t respond?</a:t>
            </a:r>
            <a:r>
              <a:rPr lang="en-GB" dirty="0"/>
              <a:t> All of these reactions are completely understandable.</a:t>
            </a:r>
          </a:p>
          <a:p>
            <a:r>
              <a:rPr lang="en-GB" dirty="0"/>
              <a:t>Applying feels safer. It feels cleaner, more controllable, and less risky—even though it is far less effective. </a:t>
            </a:r>
            <a:endParaRPr lang="en-ES" dirty="0"/>
          </a:p>
        </p:txBody>
      </p:sp>
      <p:sp>
        <p:nvSpPr>
          <p:cNvPr id="4" name="Slide Number Placeholder 3">
            <a:extLst>
              <a:ext uri="{FF2B5EF4-FFF2-40B4-BE49-F238E27FC236}">
                <a16:creationId xmlns:a16="http://schemas.microsoft.com/office/drawing/2014/main" id="{6A435067-B0FA-2A80-C040-D0ACD70ABB4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2740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7DF80-DC3B-3459-C51B-116BF746A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59C9E-0457-AC6A-F634-18958B810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93D93-FE2A-5F80-8660-E2BFD526FC77}"/>
              </a:ext>
            </a:extLst>
          </p:cNvPr>
          <p:cNvSpPr>
            <a:spLocks noGrp="1"/>
          </p:cNvSpPr>
          <p:nvPr>
            <p:ph type="body" idx="1"/>
          </p:nvPr>
        </p:nvSpPr>
        <p:spPr/>
        <p:txBody>
          <a:bodyPr/>
          <a:lstStyle/>
          <a:p>
            <a:r>
              <a:rPr lang="en-GB" dirty="0"/>
              <a:t>The private sector operates very differently like we just said. merit alone is not enough. You need visibility and relationships. So you need to ask the experts, the active professionals that are working in these companies or organizations. This is called networking, and it´s very loaded word for many, it feels, at the very least, awkward. A much more useful way to think about networking is as asking for directions. So I´ll play a little video for you, keeping with the Design Thinking Mindset. </a:t>
            </a:r>
          </a:p>
          <a:p>
            <a:endParaRPr lang="en-GB" dirty="0"/>
          </a:p>
          <a:p>
            <a:r>
              <a:rPr lang="en-GB" dirty="0"/>
              <a:t>The goal is not to “do networking.” The goal is to become part of the network and get visibility on real opportunities for you. </a:t>
            </a:r>
          </a:p>
          <a:p>
            <a:endParaRPr lang="en-ES" dirty="0"/>
          </a:p>
        </p:txBody>
      </p:sp>
      <p:sp>
        <p:nvSpPr>
          <p:cNvPr id="4" name="Slide Number Placeholder 3">
            <a:extLst>
              <a:ext uri="{FF2B5EF4-FFF2-40B4-BE49-F238E27FC236}">
                <a16:creationId xmlns:a16="http://schemas.microsoft.com/office/drawing/2014/main" id="{1AE53CD6-653C-3526-41B4-F05B443A439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71718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6264-C3A3-3260-479C-D74ABA3BD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B2FF1-A12B-F7BC-056C-12EE5A0D1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7B49D-251C-37E7-8C42-D927BC09BE17}"/>
              </a:ext>
            </a:extLst>
          </p:cNvPr>
          <p:cNvSpPr>
            <a:spLocks noGrp="1"/>
          </p:cNvSpPr>
          <p:nvPr>
            <p:ph type="body" idx="1"/>
          </p:nvPr>
        </p:nvSpPr>
        <p:spPr/>
        <p:txBody>
          <a:bodyPr/>
          <a:lstStyle/>
          <a:p>
            <a:r>
              <a:rPr lang="en-GB" dirty="0"/>
              <a:t>Once you understand why networking is important, let´s get you started on what a structured job search is. It is moving away from a reactive job applicating and toward intentional opportunity generation.</a:t>
            </a:r>
          </a:p>
          <a:p>
            <a:endParaRPr lang="en-GB" dirty="0"/>
          </a:p>
          <a:p>
            <a:r>
              <a:rPr lang="en-GB" dirty="0"/>
              <a:t>The first step is building a list of target companies or organizations and then you define your priorities in that list. So instead of trying to search the entire market, you narrow your attention to organizations where your profile could realistically create value.</a:t>
            </a:r>
          </a:p>
          <a:p>
            <a:endParaRPr lang="en-GB" dirty="0"/>
          </a:p>
          <a:p>
            <a:r>
              <a:rPr lang="en-GB" dirty="0"/>
              <a:t>The second step is building a contact list. These are the people inside—or around—those organizations who can help you better understand the company, the role, and the broader market. </a:t>
            </a:r>
          </a:p>
          <a:p>
            <a:endParaRPr lang="en-GB" dirty="0"/>
          </a:p>
          <a:p>
            <a:r>
              <a:rPr lang="en-GB" dirty="0"/>
              <a:t>The third step is networking in a focused way to generate information and, eventually, advocacy. These conversations help you validate assumptions, refine your positioning, improve your market understanding, and sometimes open doors that applications alone never would. </a:t>
            </a:r>
          </a:p>
          <a:p>
            <a:endParaRPr lang="en-GB" dirty="0"/>
          </a:p>
          <a:p>
            <a:r>
              <a:rPr lang="en-GB" dirty="0"/>
              <a:t>Now, this would be the sequence, but in practice there is room to adapt the approach—especially for UN professionals I recommend testing your private-sector “legs” so to speak,  begin practicing how to talk about your experience in a way that anybody might understand. So you move away from UN agency language and into real-world language that is simple. You can take it one step further, how might you explain what you do to a 12 year old? </a:t>
            </a:r>
            <a:endParaRPr lang="en-ES" dirty="0"/>
          </a:p>
        </p:txBody>
      </p:sp>
      <p:sp>
        <p:nvSpPr>
          <p:cNvPr id="4" name="Slide Number Placeholder 3">
            <a:extLst>
              <a:ext uri="{FF2B5EF4-FFF2-40B4-BE49-F238E27FC236}">
                <a16:creationId xmlns:a16="http://schemas.microsoft.com/office/drawing/2014/main" id="{0F80C76A-A6A0-1993-5861-7FA6936A480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10406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E3585-4D35-406F-3B23-5E887E13D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F6B6A-C735-F4F7-842F-421BCAEAB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AEC02-BACC-6464-74BC-DF09AD0FE68F}"/>
              </a:ext>
            </a:extLst>
          </p:cNvPr>
          <p:cNvSpPr>
            <a:spLocks noGrp="1"/>
          </p:cNvSpPr>
          <p:nvPr>
            <p:ph type="body" idx="1"/>
          </p:nvPr>
        </p:nvSpPr>
        <p:spPr/>
        <p:txBody>
          <a:bodyPr/>
          <a:lstStyle/>
          <a:p>
            <a:r>
              <a:rPr lang="en-GB" dirty="0"/>
              <a:t>Going deeper into the last block of generating conversations, I want to share an impactful metric that is successful and very tangible for job searchers. This is the single most powerful argument there is to convince you of this approach. </a:t>
            </a:r>
          </a:p>
          <a:p>
            <a:endParaRPr lang="en-GB" dirty="0"/>
          </a:p>
          <a:p>
            <a:r>
              <a:rPr lang="en-GB" dirty="0"/>
              <a:t>150 strategic </a:t>
            </a:r>
            <a:r>
              <a:rPr lang="en-GB" dirty="0" err="1"/>
              <a:t>reachouts</a:t>
            </a:r>
            <a:r>
              <a:rPr lang="en-GB" dirty="0"/>
              <a:t> lead to 35 informational interviews which in turn generate 5 real opportunities. These are the baseline numbers.  By opportunities, I mean job interviews but also consulting projects, advisory roles, collaborations, and introductions to hidden opportunities.</a:t>
            </a:r>
          </a:p>
          <a:p>
            <a:endParaRPr lang="en-GB" dirty="0"/>
          </a:p>
          <a:p>
            <a:r>
              <a:rPr lang="en-GB" dirty="0"/>
              <a:t>This means that 150 </a:t>
            </a:r>
            <a:r>
              <a:rPr lang="en-GB" dirty="0" err="1"/>
              <a:t>reachouts</a:t>
            </a:r>
            <a:r>
              <a:rPr lang="en-GB" dirty="0"/>
              <a:t> to people you sort of know—through LinkedIn, mutual contacts, former colleagues, alumni, or friends of friends— realistically turns into 35 conversations, where you are building trust, credibility, advocacy, and eventually access to opportunities that are not even public. </a:t>
            </a:r>
          </a:p>
          <a:p>
            <a:endParaRPr lang="en-GB" dirty="0"/>
          </a:p>
          <a:p>
            <a:r>
              <a:rPr lang="en-GB" dirty="0"/>
              <a:t>This is why I find this framework so powerful. Some professionals are genuinely surprised when they start using it. I regularly have people come back to me saying, </a:t>
            </a:r>
            <a:r>
              <a:rPr lang="en-GB" i="1" dirty="0"/>
              <a:t>Teresa! This person agreed to speak with me—from this incredible company, or this foundation! This really works!</a:t>
            </a:r>
            <a:endParaRPr lang="en-GB" dirty="0"/>
          </a:p>
          <a:p>
            <a:r>
              <a:rPr lang="en-GB" dirty="0"/>
              <a:t>And I always tell them the same thing: </a:t>
            </a:r>
            <a:r>
              <a:rPr lang="en-GB" i="1" dirty="0"/>
              <a:t>Yes—I know. That’s exactly why I told you about this method.</a:t>
            </a:r>
            <a:br>
              <a:rPr lang="en-GB" dirty="0"/>
            </a:br>
            <a:r>
              <a:rPr lang="en-GB" dirty="0"/>
              <a:t>And still, it never fails to amaze them.</a:t>
            </a:r>
          </a:p>
          <a:p>
            <a:br>
              <a:rPr lang="en-GB" dirty="0"/>
            </a:br>
            <a:endParaRPr lang="en-ES" dirty="0"/>
          </a:p>
        </p:txBody>
      </p:sp>
      <p:sp>
        <p:nvSpPr>
          <p:cNvPr id="4" name="Slide Number Placeholder 3">
            <a:extLst>
              <a:ext uri="{FF2B5EF4-FFF2-40B4-BE49-F238E27FC236}">
                <a16:creationId xmlns:a16="http://schemas.microsoft.com/office/drawing/2014/main" id="{F32802FC-A95C-8D5D-BCB4-4CE72D478F9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51140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B490E-1434-3F4C-3DAA-D150B2616E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23E5A-15A1-B1AC-3BE4-D56EDDFAA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62C3AF-62FE-3241-6601-3E2C5854D8D8}"/>
              </a:ext>
            </a:extLst>
          </p:cNvPr>
          <p:cNvSpPr>
            <a:spLocks noGrp="1"/>
          </p:cNvSpPr>
          <p:nvPr>
            <p:ph type="body" idx="1"/>
          </p:nvPr>
        </p:nvSpPr>
        <p:spPr/>
        <p:txBody>
          <a:bodyPr/>
          <a:lstStyle/>
          <a:p>
            <a:r>
              <a:rPr lang="en-GB" dirty="0"/>
              <a:t>The funnel is incredibly useful because it gives us measurable progress. But not all professionals should move through that funnel in exactly the same way. This is especially true for career changers and UN professionals navigating transitions.</a:t>
            </a:r>
          </a:p>
          <a:p>
            <a:endParaRPr lang="en-GB" dirty="0"/>
          </a:p>
          <a:p>
            <a:r>
              <a:rPr lang="en-GB" dirty="0"/>
              <a:t>For example, imagine a senior professional in supply chain targeting a sector they already know, in a market they have worked in for years. They have a super clear target. For someone like that, the challenge is mostly execution of the funnel, getting through the contacts. </a:t>
            </a:r>
          </a:p>
          <a:p>
            <a:endParaRPr lang="en-GB" dirty="0"/>
          </a:p>
          <a:p>
            <a:r>
              <a:rPr lang="en-GB" dirty="0"/>
              <a:t>However, when you are targeting a sector you barely know, or a market they have little experience in, it´s better to build in some milestones to reassess. To prevent you from either giving up too early or pushing too long in the wrong direction for you. </a:t>
            </a:r>
          </a:p>
          <a:p>
            <a:endParaRPr lang="en-GB" dirty="0"/>
          </a:p>
          <a:p>
            <a:r>
              <a:rPr lang="en-GB" dirty="0"/>
              <a:t>Build a target company list, start reaching out, and begin having conversations. I would recommend you stop at 10 conversations to assess. Is the target still good for you? After learning a bit more, is it still what you want or do you want something else? </a:t>
            </a:r>
          </a:p>
          <a:p>
            <a:r>
              <a:rPr lang="en-GB" dirty="0"/>
              <a:t>And so you can decide, if you want to continue, if you want to change to something similar, or you want to drop that target altogether. And this is not failure. This is valuable market intelligence that helps you get closer to what you want. </a:t>
            </a:r>
          </a:p>
          <a:p>
            <a:endParaRPr lang="en-GB" dirty="0"/>
          </a:p>
        </p:txBody>
      </p:sp>
      <p:sp>
        <p:nvSpPr>
          <p:cNvPr id="4" name="Slide Number Placeholder 3">
            <a:extLst>
              <a:ext uri="{FF2B5EF4-FFF2-40B4-BE49-F238E27FC236}">
                <a16:creationId xmlns:a16="http://schemas.microsoft.com/office/drawing/2014/main" id="{5AA248F9-7347-86CF-0B46-12423808A0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01249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8E08D-55FE-B527-E561-7B9DEC0C2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D9CEF-26DB-7870-6086-633585CDCF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4340E-3B09-3C65-D887-3245808DDE89}"/>
              </a:ext>
            </a:extLst>
          </p:cNvPr>
          <p:cNvSpPr>
            <a:spLocks noGrp="1"/>
          </p:cNvSpPr>
          <p:nvPr>
            <p:ph type="body" idx="1"/>
          </p:nvPr>
        </p:nvSpPr>
        <p:spPr/>
        <p:txBody>
          <a:bodyPr/>
          <a:lstStyle/>
          <a:p>
            <a:r>
              <a:rPr lang="en-GB" dirty="0"/>
              <a:t>We all can agree now: the first step is not applying—right? Right? Ok </a:t>
            </a:r>
            <a:r>
              <a:rPr lang="en-GB" dirty="0">
                <a:sym typeface="Wingdings" pitchFamily="2" charset="2"/>
              </a:rPr>
              <a:t> The first step </a:t>
            </a:r>
            <a:r>
              <a:rPr lang="en-GB" dirty="0"/>
              <a:t>is building a list of relevant organizations. </a:t>
            </a:r>
          </a:p>
          <a:p>
            <a:r>
              <a:rPr lang="en-GB" dirty="0"/>
              <a:t>Dalton´s original framework, is called LAMP, but we are going to adapt it to UN professionals. So we will focus on five buckets that reflect how senior professionals actually transition.</a:t>
            </a:r>
          </a:p>
          <a:p>
            <a:endParaRPr lang="en-GB" dirty="0"/>
          </a:p>
          <a:p>
            <a:r>
              <a:rPr lang="en-GB" dirty="0"/>
              <a:t>List 10 dream companies, or companies that caught you eye. In this training or whenever. List 5 competitors of those companies. If you are interested in say Amazon, also think of competitors, providers, and consulting firms that support them.</a:t>
            </a:r>
          </a:p>
          <a:p>
            <a:r>
              <a:rPr lang="en-GB" dirty="0"/>
              <a:t>List 10 companies in which there are Alumni from your school, former colleagues, university alumni, diaspora communities, and friends of friends. </a:t>
            </a:r>
          </a:p>
          <a:p>
            <a:r>
              <a:rPr lang="en-GB" dirty="0"/>
              <a:t>List 10 public sector companies, because supranational bodies and development finance institutions are strong transition options for many profiles.</a:t>
            </a:r>
          </a:p>
          <a:p>
            <a:r>
              <a:rPr lang="en-GB" dirty="0"/>
              <a:t>And finally list 5 consulting companies, particularly impact consulting and public sector advisory work. </a:t>
            </a:r>
          </a:p>
          <a:p>
            <a:r>
              <a:rPr lang="en-GB" dirty="0"/>
              <a:t>The goal is to build a list of roughly 40 to 60 organizations: broad enough to create options, focused enough to act on.</a:t>
            </a:r>
          </a:p>
          <a:p>
            <a:endParaRPr lang="en-GB" dirty="0"/>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5D508F03-B50B-4EB1-8981-4E70B5BB4FF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91949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F8C52-7504-53DC-0726-B18498295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FF582-2A26-603F-CBB6-A8C69F803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374FB-9F81-DE1A-EC1A-893D139D2E49}"/>
              </a:ext>
            </a:extLst>
          </p:cNvPr>
          <p:cNvSpPr>
            <a:spLocks noGrp="1"/>
          </p:cNvSpPr>
          <p:nvPr>
            <p:ph type="body" idx="1"/>
          </p:nvPr>
        </p:nvSpPr>
        <p:spPr/>
        <p:txBody>
          <a:bodyPr/>
          <a:lstStyle/>
          <a:p>
            <a:r>
              <a:rPr lang="en-GB" dirty="0"/>
              <a:t>Once the target list is built, prioritize. I recommend using three variables: Access, Motivation, and Alignment.</a:t>
            </a:r>
          </a:p>
          <a:p>
            <a:r>
              <a:rPr lang="en-GB" dirty="0"/>
              <a:t>Access measures how realistic warm outreach is. Can you reach someone through your existing networks?</a:t>
            </a:r>
          </a:p>
          <a:p>
            <a:r>
              <a:rPr lang="en-GB" dirty="0"/>
              <a:t>Motivation captures willingness to invest your energy. This matters because motivation drives action. </a:t>
            </a:r>
          </a:p>
          <a:p>
            <a:r>
              <a:rPr lang="en-GB" dirty="0"/>
              <a:t>Alignment brings together everything we covered in previous modules: capability fit, culture fit, and compensation fit.</a:t>
            </a:r>
          </a:p>
          <a:p>
            <a:r>
              <a:rPr lang="en-GB" dirty="0"/>
              <a:t>This is where the sector framework becomes practical. A sector may sound attractive, but does it actually align with your strengths and requirements?</a:t>
            </a:r>
          </a:p>
          <a:p>
            <a:endParaRPr lang="en-GB" dirty="0"/>
          </a:p>
          <a:p>
            <a:r>
              <a:rPr lang="en-GB" dirty="0"/>
              <a:t>The objective is to prioritize intelligently and focus energy where momentum is most likely, so you start with the companies that have the highest scores on a excel spreadsheet for example. </a:t>
            </a:r>
          </a:p>
          <a:p>
            <a:r>
              <a:rPr lang="en-GB" dirty="0"/>
              <a:t>We´ve built this into the UN tracker excel spreadsheet which is In the workbook, you will have time to find it later. </a:t>
            </a:r>
          </a:p>
          <a:p>
            <a:endParaRPr lang="en-GB" dirty="0"/>
          </a:p>
        </p:txBody>
      </p:sp>
      <p:sp>
        <p:nvSpPr>
          <p:cNvPr id="4" name="Slide Number Placeholder 3">
            <a:extLst>
              <a:ext uri="{FF2B5EF4-FFF2-40B4-BE49-F238E27FC236}">
                <a16:creationId xmlns:a16="http://schemas.microsoft.com/office/drawing/2014/main" id="{C5703B1C-CCB4-0327-AD23-06A9A98B3DC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67872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9A123-C25C-E20B-08F6-B2549B60D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1D7A9-9830-F30F-4ADC-D8545EA80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D8C4B-E088-ADC0-4351-E18C4B321973}"/>
              </a:ext>
            </a:extLst>
          </p:cNvPr>
          <p:cNvSpPr>
            <a:spLocks noGrp="1"/>
          </p:cNvSpPr>
          <p:nvPr>
            <p:ph type="body" idx="1"/>
          </p:nvPr>
        </p:nvSpPr>
        <p:spPr/>
        <p:txBody>
          <a:bodyPr/>
          <a:lstStyle/>
          <a:p>
            <a:r>
              <a:rPr lang="en-GB" dirty="0"/>
              <a:t>Once the target list is built, the next step is identifying whom to contact.</a:t>
            </a:r>
          </a:p>
          <a:p>
            <a:r>
              <a:rPr lang="en-GB" dirty="0"/>
              <a:t>LinkedIn is the most useful tool for this. This is why having a credible LinkedIn profile matters so much. If you do not have a LinkedIn profile, that´s ok, we´ll work on that tomorrow. </a:t>
            </a:r>
          </a:p>
          <a:p>
            <a:endParaRPr lang="en-GB" dirty="0"/>
          </a:p>
          <a:p>
            <a:r>
              <a:rPr lang="en-GB" dirty="0"/>
              <a:t>Before replying to your message or accepting your connection, people will almost always look at your profile. It needs to feel trustworthy, clear, and professional. Start by searching the company. Then check whether someone in your network works there. Its possible there won’t be a direct contact—and that’s completely normal.</a:t>
            </a:r>
          </a:p>
          <a:p>
            <a:endParaRPr lang="en-GB" dirty="0"/>
          </a:p>
          <a:p>
            <a:r>
              <a:rPr lang="en-GB" dirty="0"/>
              <a:t>Use the filters of geography, university, and language to find professionals that have those things in common with you. Shared language, shared geography, or shared educational background help create a real connection. Even if you do not know anyone, cold outreach is completely acceptable. The goal is not to find perfect contacts—it is to identify the people most likely to respond and help. I also recommend prioritizing business professionals over HR, unless the person themselves comes from HR.</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7F781813-82EF-54D0-3FA2-DD5686D1E8D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420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A510-6C87-16E8-330F-03CCD2B19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95B7D-6037-EA5B-1D66-457064885F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36782C-4DC7-98CB-C32D-06B032A9F202}"/>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6-point email gives a practical structure for reaching out: start with a greeting, establish connection or common ground, explain why you are reaching out to this specific person, make a clear and simple ask, propose easy logistics, and close with appreciation. Secure a short conversation to get to know this person and their work better.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r>
              <a:rPr lang="en-GB" dirty="0"/>
              <a:t>The message should be brief, because people are busy and often reading messages quickly on their phones. It should be human, because this is person-to-person communication, not corporate or sales messaging. Egoless, because this is not the moment for a long professional summary or a list of achievements. And sincere, because the goal is not to impress—it is to genuinely seek insight or to thank. </a:t>
            </a:r>
          </a:p>
          <a:p>
            <a:endParaRPr lang="en-GB" dirty="0"/>
          </a:p>
          <a:p>
            <a:r>
              <a:rPr lang="en-GB" dirty="0"/>
              <a:t>But my feeling is that you already know all of this…  in these months UN professionals attending my sessions have reached out to me in a way that was beautiful. Polite, thoughtful, personal. And 9 times out of 10 just to say thank you and share a thought. You are great at this already. </a:t>
            </a:r>
          </a:p>
          <a:p>
            <a:endParaRPr lang="en-GB" dirty="0"/>
          </a:p>
          <a:p>
            <a:r>
              <a:rPr lang="en-GB" dirty="0"/>
              <a:t>MOST COMMON MISTAKE: mentioning recruitment or jobs too early. The moment you mention jobs, people think HR, and they will redirect you to the jobs section of the website or share the generic HR inbox. That is why the first outreach message should not be about getting a job. It should be about learning.</a:t>
            </a:r>
          </a:p>
          <a:p>
            <a:endParaRPr lang="en-GB" dirty="0"/>
          </a:p>
        </p:txBody>
      </p:sp>
      <p:sp>
        <p:nvSpPr>
          <p:cNvPr id="4" name="Slide Number Placeholder 3">
            <a:extLst>
              <a:ext uri="{FF2B5EF4-FFF2-40B4-BE49-F238E27FC236}">
                <a16:creationId xmlns:a16="http://schemas.microsoft.com/office/drawing/2014/main" id="{84EC0126-4B57-EA14-0671-8BA71EBD595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3336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2852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0F1F4-F17B-8AD6-84D2-414E727BE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81795-0E69-B359-70C3-388506DA4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5B790E-C276-9537-0317-4A09E55157C3}"/>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ES" dirty="0"/>
              <a:t>These are some examples you can take a look at later on. </a:t>
            </a:r>
          </a:p>
        </p:txBody>
      </p:sp>
      <p:sp>
        <p:nvSpPr>
          <p:cNvPr id="4" name="Slide Number Placeholder 3">
            <a:extLst>
              <a:ext uri="{FF2B5EF4-FFF2-40B4-BE49-F238E27FC236}">
                <a16:creationId xmlns:a16="http://schemas.microsoft.com/office/drawing/2014/main" id="{DBEAB3C6-B2DE-2909-1F8B-3A285FB0D8A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91825422"/>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But nothing curtails freedom like PERFECTION. Sometimes the pressure to make the ‘perfect’ choice prevents movement entirely.</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Let me emphasize, what you are looking for here are the CONDITIONS FOR THE NEXT LEVEL OF CLARITY, to explore your interests and value in other environments. </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So the next step does not have to define the rest of your life. </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Many people assume they must have complete certainty before taking a first step.</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But meaningful careers are shaped LESS through perfect planning and MORE through adaptability, curiosity, and movement.</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Certainty will happen along the way, and it is the product of movement, not the prerequisite for it.</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E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08309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318B4-6A0D-6901-493B-6EF7649D9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3F47D-2C56-9857-803F-3993EF600C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28721-32CD-7996-3B03-28D0FF69A7FB}"/>
              </a:ext>
            </a:extLst>
          </p:cNvPr>
          <p:cNvSpPr>
            <a:spLocks noGrp="1"/>
          </p:cNvSpPr>
          <p:nvPr>
            <p:ph type="body" idx="1"/>
          </p:nvPr>
        </p:nvSpPr>
        <p:spPr/>
        <p:txBody>
          <a:bodyPr/>
          <a:lstStyle/>
          <a:p>
            <a:r>
              <a:rPr lang="en-GB" dirty="0"/>
              <a:t>Ok, so you have sent out 10 messages. Now what? There is a very simple rule for following up: follow up twice—once after 3 business days, and again after 7 business days.</a:t>
            </a:r>
          </a:p>
          <a:p>
            <a:r>
              <a:rPr lang="en-GB" dirty="0"/>
              <a:t>This creates structure and helps you avoid overthinking. Instead of wondering, </a:t>
            </a:r>
            <a:r>
              <a:rPr lang="en-GB" i="1" dirty="0"/>
              <a:t>Should I follow up? Am I being annoying? Have I waited too long?</a:t>
            </a:r>
            <a:r>
              <a:rPr lang="en-GB" dirty="0"/>
              <a:t>—you simply follow the system.</a:t>
            </a:r>
          </a:p>
          <a:p>
            <a:r>
              <a:rPr lang="en-GB" dirty="0"/>
              <a:t>If there is still no response after two follow-ups, move on. Not everyone will respond—and that is completely normal. Silence does not mean rejection, and it certainly does not mean something is wrong with you. </a:t>
            </a:r>
          </a:p>
          <a:p>
            <a:r>
              <a:rPr lang="en-GB" dirty="0"/>
              <a:t>Supposedly there are three categories of contacts. </a:t>
            </a:r>
          </a:p>
          <a:p>
            <a:r>
              <a:rPr lang="en-GB" dirty="0"/>
              <a:t>First, </a:t>
            </a:r>
            <a:r>
              <a:rPr lang="en-GB" b="1" dirty="0"/>
              <a:t>Boosters</a:t>
            </a:r>
            <a:r>
              <a:rPr lang="en-GB" dirty="0"/>
              <a:t>. These are people who can help and genuinely want to help. These are your ideal contacts.</a:t>
            </a:r>
          </a:p>
          <a:p>
            <a:r>
              <a:rPr lang="en-GB" dirty="0"/>
              <a:t>Second, </a:t>
            </a:r>
            <a:r>
              <a:rPr lang="en-GB" b="1" dirty="0"/>
              <a:t>Obligates</a:t>
            </a:r>
            <a:r>
              <a:rPr lang="en-GB" dirty="0"/>
              <a:t>. These are people who may not be naturally enthusiastic about helping, but they do not want to appear unhelpful, no one likes looking bad. They may respond, but the might be evasive, or they make it just too hard to schedule a call with them. Move on from these people, they are usually not able or willing to help. </a:t>
            </a:r>
          </a:p>
          <a:p>
            <a:r>
              <a:rPr lang="en-GB" dirty="0"/>
              <a:t>Third, </a:t>
            </a:r>
            <a:r>
              <a:rPr lang="en-GB" b="1" dirty="0"/>
              <a:t>Non-responders</a:t>
            </a:r>
            <a:r>
              <a:rPr lang="en-GB" dirty="0"/>
              <a:t>. These are people who cannot help, are too busy, or simply do not want to engage.</a:t>
            </a:r>
          </a:p>
          <a:p>
            <a:r>
              <a:rPr lang="en-GB" dirty="0"/>
              <a:t>And that is perfectly fine. Your goal is not to convince everyone to engage. Your goal is to systematically identify the people who are willing to help and focus your energy there.</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2A06534A-5829-A0FF-F091-BE56329C524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02585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788B6-6DE8-25E1-F6BE-531A1CB71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32DC3-B7BE-F29C-78AC-7C78BB8F10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5F5B2-9039-6EEB-6773-85CF906CF42C}"/>
              </a:ext>
            </a:extLst>
          </p:cNvPr>
          <p:cNvSpPr>
            <a:spLocks noGrp="1"/>
          </p:cNvSpPr>
          <p:nvPr>
            <p:ph type="body" idx="1"/>
          </p:nvPr>
        </p:nvSpPr>
        <p:spPr/>
        <p:txBody>
          <a:bodyPr/>
          <a:lstStyle/>
          <a:p>
            <a:r>
              <a:rPr lang="en-GB" dirty="0"/>
              <a:t>Once you are set up to speak to people, remember informational interviews serve two important purposes. First and foremost, they are learning conversations. And the second dimension is that through these conversations, you encounter someone who genuinely wants to help and is also in a position to help. This might be someone who can recommend you internally, flag your profile, introduce you to a hiring manager, or point you toward an opportunity you would not have seen otherwise. Informational interviews are a way to create access and advocacy.</a:t>
            </a:r>
          </a:p>
        </p:txBody>
      </p:sp>
      <p:sp>
        <p:nvSpPr>
          <p:cNvPr id="4" name="Slide Number Placeholder 3">
            <a:extLst>
              <a:ext uri="{FF2B5EF4-FFF2-40B4-BE49-F238E27FC236}">
                <a16:creationId xmlns:a16="http://schemas.microsoft.com/office/drawing/2014/main" id="{C67EC24D-D5FC-63B9-43EF-300763FE95E4}"/>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68773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D2D88-342E-A383-ABD3-574C1ED05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B8172-C5C0-F94D-1EF9-BFC1B837C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2E17D0-6E84-4AD6-3F36-BC8AAEDB76BC}"/>
              </a:ext>
            </a:extLst>
          </p:cNvPr>
          <p:cNvSpPr>
            <a:spLocks noGrp="1"/>
          </p:cNvSpPr>
          <p:nvPr>
            <p:ph type="body" idx="1"/>
          </p:nvPr>
        </p:nvSpPr>
        <p:spPr/>
        <p:txBody>
          <a:bodyPr/>
          <a:lstStyle/>
          <a:p>
            <a:r>
              <a:rPr lang="en-GB" dirty="0"/>
              <a:t>Once the conversation starts, the next question becomes: what should we actually ask? I find this piece particularly interesting and easy, I am naturally very curious and I have scores of questions to ask in every situation. But if you are unsure of what to ask or how to structure the conversation I find Steve Dalton´s TIARA framework very easy to follow and it sets you up to have an interesting and productive conversation for both parties involved</a:t>
            </a:r>
          </a:p>
          <a:p>
            <a:endParaRPr lang="en-GB" dirty="0"/>
          </a:p>
          <a:p>
            <a:r>
              <a:rPr lang="en-GB" dirty="0"/>
              <a:t>What makes TIARA particularly powerful is the categories of questions and the sequence. You begin with </a:t>
            </a:r>
            <a:r>
              <a:rPr lang="en-GB" b="1" dirty="0"/>
              <a:t>Trends</a:t>
            </a:r>
            <a:r>
              <a:rPr lang="en-GB" dirty="0"/>
              <a:t>, asking broad questions about the industry, company, or market. This helps warm up the conversation and gets the other person talking comfortably. Then you move into </a:t>
            </a:r>
            <a:r>
              <a:rPr lang="en-GB" b="1" dirty="0"/>
              <a:t>Insights</a:t>
            </a:r>
            <a:r>
              <a:rPr lang="en-GB" dirty="0"/>
              <a:t>, which are often some of the most valuable questions in the entire framework. These questions invite reflection and prime creativity. They help people think more deeply about what really matters in their work, what drives success, and what they have learned.</a:t>
            </a:r>
          </a:p>
          <a:p>
            <a:r>
              <a:rPr lang="en-GB" dirty="0"/>
              <a:t>This sequencing matters because by the time you reach </a:t>
            </a:r>
            <a:r>
              <a:rPr lang="en-GB" b="1" dirty="0"/>
              <a:t>Advice</a:t>
            </a:r>
            <a:r>
              <a:rPr lang="en-GB" dirty="0"/>
              <a:t>, the conversation is much richer. If you ask for advice too early, you can get generic answers. But if you first prime the conversation through trends and insights, the advice becomes far more thoughtful and specific. This is where you ask the powerful question: </a:t>
            </a:r>
            <a:r>
              <a:rPr lang="en-GB" i="1" dirty="0"/>
              <a:t>If you were me, what would you do next?</a:t>
            </a:r>
            <a:endParaRPr lang="en-GB" dirty="0"/>
          </a:p>
          <a:p>
            <a:r>
              <a:rPr lang="en-GB" b="1" dirty="0"/>
              <a:t>Resources</a:t>
            </a:r>
            <a:r>
              <a:rPr lang="en-GB" dirty="0"/>
              <a:t> is where you ask for concrete sources of information that can help you deepen your understanding. Rather than asking directly for referrals, I recommend asking about newsletters, LinkedIn groups, industry publications, communities, or thought leaders they find genuinely useful. OR if you already have trust, you can ask “</a:t>
            </a:r>
            <a:r>
              <a:rPr lang="en-GB" i="1" dirty="0"/>
              <a:t>Would you be comfortable introducing me to someone in this department that you are mentioning so I can ask them these questions?</a:t>
            </a:r>
            <a:r>
              <a:rPr lang="en-GB" dirty="0"/>
              <a:t>.  This usually generates much more practical and useful guidance.</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C731B820-8DFC-BE10-B6A3-5B930B16E5F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26774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F0A8F-EA8E-014A-D613-E2874EBCC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CA7DC-124D-554E-5CAA-A14EB7A07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06214-9594-C350-6C70-883CA8FD5411}"/>
              </a:ext>
            </a:extLst>
          </p:cNvPr>
          <p:cNvSpPr>
            <a:spLocks noGrp="1"/>
          </p:cNvSpPr>
          <p:nvPr>
            <p:ph type="body" idx="1"/>
          </p:nvPr>
        </p:nvSpPr>
        <p:spPr/>
        <p:txBody>
          <a:bodyPr/>
          <a:lstStyle/>
          <a:p>
            <a:r>
              <a:rPr lang="en-GB" dirty="0"/>
              <a:t>The second </a:t>
            </a:r>
            <a:r>
              <a:rPr lang="en-GB" b="1" dirty="0"/>
              <a:t>A—Assignments— is about creating a natural reason to follow up and continue building the relationship.</a:t>
            </a:r>
            <a:r>
              <a:rPr lang="en-GB" dirty="0"/>
              <a:t> The ideal sequence is simple: ask for advice, act on the advice, then follow up to share what happened and ask for guidance on the next step. This creates a powerful loop. It keeps the relationship alive, keeps you top of mind, and gradually builds trust over time. Set up alerts to follow-up every month or every 2 months depending on your timeline. And keep them in the loop about your progress and any news you may have to share.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78759924-B2DD-6DAC-C228-DBB1B555173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65599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80F58-D752-3702-9387-FFCFD24DFB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152C5-E188-C647-159D-D9E17561B6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8490C-00CB-34AC-4589-03EB28F02553}"/>
              </a:ext>
            </a:extLst>
          </p:cNvPr>
          <p:cNvSpPr>
            <a:spLocks noGrp="1"/>
          </p:cNvSpPr>
          <p:nvPr>
            <p:ph type="body" idx="1"/>
          </p:nvPr>
        </p:nvSpPr>
        <p:spPr/>
        <p:txBody>
          <a:bodyPr/>
          <a:lstStyle/>
          <a:p>
            <a:r>
              <a:rPr lang="en-GB" dirty="0"/>
              <a:t>The moment you get into the informational interviews, things get very complex very fast. You forget whom you contacted, when they followed up, who responded, or what was discussed. </a:t>
            </a:r>
          </a:p>
          <a:p>
            <a:r>
              <a:rPr lang="en-GB" dirty="0"/>
              <a:t>Tracking solves this. At a minimum, you should track five things: your target company/organization list, contact list, outreach attempts, follow-up schedule, and informational interviews. This creates visibility into where you are in the process and where bottlenecks may exist. Are you stuck at targeting? Are you reaching out but not getting responses? Are you having conversations but not generating follow-up? Tracking makes these issues visible and fixable. For instance, if you are reaching out but no responses you might have to change your outreach message a bit. </a:t>
            </a:r>
          </a:p>
          <a:p>
            <a:r>
              <a:rPr lang="en-GB" dirty="0"/>
              <a:t>The tool itself matters much less than consistency. Some of you will prefer a simple Excel tracker. Others may prefer tools like Teal or even a personal CRM. The important thing is having a system that keeps the process visible, structured, and manageable. We have made a standard excel tracker for you, it is going to be part of the exercise today. </a:t>
            </a:r>
          </a:p>
          <a:p>
            <a:endParaRPr lang="en-GB" dirty="0"/>
          </a:p>
          <a:p>
            <a:r>
              <a:rPr lang="en-GB" dirty="0"/>
              <a:t>OK, this was very intense and I want to move on to a space to reflect.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5E204C2F-A6F6-26AE-9A4B-A2808A77AFE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2391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C6D7-156B-6223-C9B1-30F40E7EE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1C667-2A28-AEFF-2A4F-CFAE4A8A8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3AAED-B5CD-64DB-6EC8-5481A4D87786}"/>
              </a:ext>
            </a:extLst>
          </p:cNvPr>
          <p:cNvSpPr>
            <a:spLocks noGrp="1"/>
          </p:cNvSpPr>
          <p:nvPr>
            <p:ph type="body" idx="1"/>
          </p:nvPr>
        </p:nvSpPr>
        <p:spPr/>
        <p:txBody>
          <a:bodyPr/>
          <a:lstStyle/>
          <a:p>
            <a:r>
              <a:rPr lang="en-GB" dirty="0"/>
              <a:t>At this point, we have covered a lot of information. Please know the session will be recorded and shared. Slides will be ready by tomorrow and the recordings by next week. We need time to work our magic!  </a:t>
            </a:r>
          </a:p>
          <a:p>
            <a:endParaRPr lang="en-GB" dirty="0"/>
          </a:p>
          <a:p>
            <a:r>
              <a:rPr lang="en-GB" dirty="0"/>
              <a:t>With this in mind I want to give you some time to breathe, think, and ask questions in the Q&amp;A. </a:t>
            </a:r>
          </a:p>
          <a:p>
            <a:r>
              <a:rPr lang="en-GB" dirty="0"/>
              <a:t>but we are not going into the Q&amp;A just yet, first we have some work to do</a:t>
            </a:r>
            <a:endParaRPr lang="en-ES" dirty="0"/>
          </a:p>
        </p:txBody>
      </p:sp>
      <p:sp>
        <p:nvSpPr>
          <p:cNvPr id="4" name="Slide Number Placeholder 3">
            <a:extLst>
              <a:ext uri="{FF2B5EF4-FFF2-40B4-BE49-F238E27FC236}">
                <a16:creationId xmlns:a16="http://schemas.microsoft.com/office/drawing/2014/main" id="{5047A0FF-F449-F8C7-6C94-A7F792F2201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01318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0F6EF-ACB8-1D72-5955-D7062C8A6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BDE4D-971A-7C01-BA87-D9A8C732B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036EE-A448-CA77-2F75-7D18DB3FF5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Now do this for yourself in the workbook. Please open your workbooks and turn to page 15, look for the red pin, with the title REFLECTION next to it. I´ll give you a minute to do that. </a:t>
            </a:r>
          </a:p>
          <a:p>
            <a:pPr marL="0" indent="0">
              <a:buFontTx/>
              <a:buNone/>
            </a:pPr>
            <a:endParaRPr lang="en-US" sz="1200" dirty="0"/>
          </a:p>
        </p:txBody>
      </p:sp>
      <p:sp>
        <p:nvSpPr>
          <p:cNvPr id="4" name="Slide Number Placeholder 3">
            <a:extLst>
              <a:ext uri="{FF2B5EF4-FFF2-40B4-BE49-F238E27FC236}">
                <a16:creationId xmlns:a16="http://schemas.microsoft.com/office/drawing/2014/main" id="{737A355E-F89A-DC63-4022-71EADFBE7C7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7412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05834-633C-5F9B-3D5F-CEEA5CC0A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1E862-5572-4AE8-9201-C6801E6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44F2C-B426-8A74-78C2-C491462FFF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Notice there are 2 exercises. Exercise 1 asks you to access to UN Transition Tracker we´ve built for you. Engage with it, peruse it. It has all of the elements we discussed in this session. And Exercise 2 asks you to get started with your target company/organization list and or your contacts list. If you are ready to input into your UN Transition Tracker perfect, if not, you can input in the workbook first so you might feel more freedom to experiment at this point.  </a:t>
            </a:r>
            <a:endParaRPr lang="en-US" sz="1200" dirty="0"/>
          </a:p>
        </p:txBody>
      </p:sp>
      <p:sp>
        <p:nvSpPr>
          <p:cNvPr id="4" name="Slide Number Placeholder 3">
            <a:extLst>
              <a:ext uri="{FF2B5EF4-FFF2-40B4-BE49-F238E27FC236}">
                <a16:creationId xmlns:a16="http://schemas.microsoft.com/office/drawing/2014/main" id="{3FE658A0-0C56-DF7C-C066-8604798AF2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010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B00D7167-5029-1A55-83EF-DFD1504AE601}"/>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DB801D77-37B1-00CA-CA76-BDF001DD90E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6B9BEFAE-1487-8959-A1A5-FB807544C2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You have 10 minutes for these exercises. Instructions are in the workbook. </a:t>
            </a:r>
          </a:p>
          <a:p>
            <a:endParaRPr lang="en-GB" dirty="0"/>
          </a:p>
          <a:p>
            <a:r>
              <a:rPr lang="en-GB" dirty="0"/>
              <a:t>GO TO SLIDESHOW MODE</a:t>
            </a:r>
          </a:p>
          <a:p>
            <a:r>
              <a:rPr lang="en-GB" dirty="0"/>
              <a:t>WAIT UNTIL CLOCK RUNS OUT</a:t>
            </a:r>
          </a:p>
          <a:p>
            <a:r>
              <a:rPr lang="en-GB" dirty="0"/>
              <a:t>GO BACK TO PRESENTER MODE</a:t>
            </a:r>
          </a:p>
          <a:p>
            <a:endParaRPr lang="en-GB" dirty="0"/>
          </a:p>
        </p:txBody>
      </p:sp>
      <p:sp>
        <p:nvSpPr>
          <p:cNvPr id="349" name="Google Shape;349;p11:notes">
            <a:extLst>
              <a:ext uri="{FF2B5EF4-FFF2-40B4-BE49-F238E27FC236}">
                <a16:creationId xmlns:a16="http://schemas.microsoft.com/office/drawing/2014/main" id="{2B475CA1-A299-4D7B-192D-0F51446213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50858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228692-3704-4496-8AFF-0DFEB06E8ACF}"/>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88BF19B2-6974-5D42-56AF-249BFA4DE6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41B1D777-E4F8-9B69-6F77-0EB7554D74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Thank you for the kind introduction, and thank you for having me. My name is Teresa </a:t>
            </a:r>
            <a:r>
              <a:rPr lang="en-GB" dirty="0" err="1"/>
              <a:t>Callejo</a:t>
            </a:r>
            <a:r>
              <a:rPr lang="en-GB" dirty="0"/>
              <a:t>. </a:t>
            </a:r>
          </a:p>
          <a:p>
            <a:r>
              <a:rPr lang="en-GB" dirty="0"/>
              <a:t>I'm an HR professional with a background in Talent Acquisition, Headhunting and Professional Development.</a:t>
            </a:r>
          </a:p>
          <a:p>
            <a:r>
              <a:rPr lang="en-GB" dirty="0"/>
              <a:t>Over this series I am hoping to </a:t>
            </a:r>
            <a:r>
              <a:rPr lang="en-GB" b="0" dirty="0"/>
              <a:t>lend you my recruiter glasses </a:t>
            </a:r>
            <a:r>
              <a:rPr lang="en-GB" dirty="0"/>
              <a:t>to help you understand how the private sector works, where your experience might fit, and how you can start navigating that transition.</a:t>
            </a: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F9F4A06C-31B4-D034-2E80-1728B0E2FF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599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8B32B468-F616-5E1F-21B1-EA2D527FF55E}"/>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03BF76FF-C199-545E-EC91-BE7C2BA50C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577B4B64-F505-8AE5-5BEC-3FBFE43B29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For next steps, I want to suggest you complete the exercise in CONTINUE YOUR JOURNEY on the following page. </a:t>
            </a:r>
          </a:p>
          <a:p>
            <a:endParaRPr lang="en-GB" dirty="0"/>
          </a:p>
        </p:txBody>
      </p:sp>
      <p:sp>
        <p:nvSpPr>
          <p:cNvPr id="349" name="Google Shape;349;p11:notes">
            <a:extLst>
              <a:ext uri="{FF2B5EF4-FFF2-40B4-BE49-F238E27FC236}">
                <a16:creationId xmlns:a16="http://schemas.microsoft.com/office/drawing/2014/main" id="{F50CBBC0-CC95-E4F0-11A4-7B15AE3E39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475919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25DACACF-1CCF-F579-3EF3-CBFB1B47EBC5}"/>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F296D93D-D69E-1F77-054A-76C52D83C6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2525C6C2-BA48-55DF-D504-50B10D6DC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783A3E9-5B01-C4E8-6E1B-B693FD9B5FE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94956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312079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UN Geneva, UNDP, UNHCR and IOM</a:t>
            </a:r>
            <a:r>
              <a:rPr lang="en-US" sz="1200" b="1" dirty="0">
                <a:solidFill>
                  <a:schemeClr val="dk1"/>
                </a:solidFill>
                <a:latin typeface="Arial"/>
                <a:ea typeface="Arial"/>
                <a:cs typeface="Arial"/>
                <a:sym typeface="Arial"/>
              </a:rPr>
              <a:t> </a:t>
            </a:r>
            <a:r>
              <a:rPr lang="en-US" sz="1200" b="0" dirty="0">
                <a:solidFill>
                  <a:schemeClr val="dk1"/>
                </a:solidFill>
                <a:latin typeface="Arial"/>
                <a:ea typeface="Arial"/>
                <a:cs typeface="Arial"/>
                <a:sym typeface="Arial"/>
              </a:rPr>
              <a:t>have</a:t>
            </a:r>
            <a:r>
              <a:rPr lang="en-US" sz="1200" b="1" dirty="0">
                <a:solidFill>
                  <a:schemeClr val="dk1"/>
                </a:solidFill>
                <a:latin typeface="Arial"/>
                <a:ea typeface="Arial"/>
                <a:cs typeface="Arial"/>
                <a:sym typeface="Arial"/>
              </a:rPr>
              <a:t> </a:t>
            </a:r>
            <a:r>
              <a:rPr lang="en-US" sz="1200" dirty="0">
                <a:solidFill>
                  <a:schemeClr val="dk1"/>
                </a:solidFill>
                <a:latin typeface="Arial"/>
                <a:ea typeface="Arial"/>
                <a:cs typeface="Arial"/>
                <a:sym typeface="Arial"/>
              </a:rPr>
              <a:t>launched the </a:t>
            </a:r>
            <a:r>
              <a:rPr lang="en-US" sz="1200" b="1" dirty="0">
                <a:solidFill>
                  <a:schemeClr val="dk1"/>
                </a:solidFill>
                <a:latin typeface="Arial"/>
                <a:ea typeface="Arial"/>
                <a:cs typeface="Arial"/>
                <a:sym typeface="Arial"/>
              </a:rPr>
              <a:t>Career Transition Series: Pivoting Outside the UN System. </a:t>
            </a:r>
            <a:r>
              <a:rPr lang="en-US" sz="1200" dirty="0">
                <a:solidFill>
                  <a:schemeClr val="dk1"/>
                </a:solidFill>
                <a:latin typeface="Arial"/>
                <a:ea typeface="Arial"/>
                <a:cs typeface="Arial"/>
                <a:sym typeface="Arial"/>
              </a:rPr>
              <a:t> </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sz="1200" dirty="0">
                <a:solidFill>
                  <a:schemeClr val="dk1"/>
                </a:solidFill>
                <a:latin typeface="Arial"/>
                <a:ea typeface="Arial"/>
                <a:cs typeface="Arial"/>
                <a:sym typeface="Arial"/>
              </a:rPr>
              <a:t>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b="1" dirty="0"/>
              <a:t>Beyond the UN: Global Career Opportunities</a:t>
            </a:r>
            <a:endParaRPr dirty="0">
              <a:solidFill>
                <a:srgbClr val="444444"/>
              </a:solidFill>
            </a:endParaRPr>
          </a:p>
          <a:p>
            <a:pPr marL="0" lvl="0" indent="0" algn="l" rtl="0">
              <a:spcBef>
                <a:spcPts val="0"/>
              </a:spcBef>
              <a:spcAft>
                <a:spcPts val="0"/>
              </a:spcAft>
              <a:buNone/>
            </a:pPr>
            <a:r>
              <a:rPr lang="en-US" i="1" dirty="0"/>
              <a:t>Exploring Professional Pathways Beyond the UN System</a:t>
            </a:r>
            <a:endParaRPr dirty="0">
              <a:solidFill>
                <a:srgbClr val="444444"/>
              </a:solidFill>
            </a:endParaRPr>
          </a:p>
          <a:p>
            <a:pPr marL="0" lvl="0" indent="0" algn="l" rtl="0">
              <a:spcBef>
                <a:spcPts val="0"/>
              </a:spcBef>
              <a:spcAft>
                <a:spcPts val="0"/>
              </a:spcAft>
              <a:buNone/>
            </a:pPr>
            <a:r>
              <a:rPr lang="en-US" b="1" dirty="0"/>
              <a:t>An inter-agency career transition initiative</a:t>
            </a:r>
            <a:endParaRPr dirty="0">
              <a:solidFill>
                <a:srgbClr val="444444"/>
              </a:solidFill>
            </a:endParaRPr>
          </a:p>
          <a:p>
            <a:pPr marL="0" lvl="0" indent="0" algn="l" rtl="0">
              <a:spcBef>
                <a:spcPts val="0"/>
              </a:spcBef>
              <a:spcAft>
                <a:spcPts val="0"/>
              </a:spcAft>
              <a:buNone/>
            </a:pPr>
            <a:r>
              <a:rPr lang="en-US" dirty="0"/>
              <a:t>Jointly led by </a:t>
            </a:r>
            <a:r>
              <a:rPr lang="en-US" b="1" dirty="0"/>
              <a:t>IOM, UNOG / UN Secretariat, UNDP, UNHCR and WHO</a:t>
            </a:r>
            <a:endParaRPr dirty="0">
              <a:solidFill>
                <a:srgbClr val="444444"/>
              </a:solidFill>
            </a:endParaRPr>
          </a:p>
          <a:p>
            <a:pPr marL="0" lvl="0" indent="0" algn="l" rtl="0">
              <a:spcBef>
                <a:spcPts val="0"/>
              </a:spcBef>
              <a:spcAft>
                <a:spcPts val="0"/>
              </a:spcAft>
              <a:buNone/>
            </a:pPr>
            <a:r>
              <a:rPr lang="en-US" dirty="0"/>
              <a:t>With technical and operational support from </a:t>
            </a:r>
            <a:r>
              <a:rPr lang="en-US" b="1" dirty="0"/>
              <a:t>Global Careers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IOM, UN Geneva, UN Secretariat in New York, UNDP and UNHCR are launching the </a:t>
            </a:r>
            <a:r>
              <a:rPr lang="en-US" sz="1200" b="1" i="0" dirty="0">
                <a:solidFill>
                  <a:schemeClr val="dk1"/>
                </a:solidFill>
                <a:latin typeface="Arial"/>
                <a:ea typeface="Arial"/>
                <a:cs typeface="Arial"/>
                <a:sym typeface="Arial"/>
              </a:rPr>
              <a:t>Career Transition Series: Pivoting Outside the UN System</a:t>
            </a:r>
            <a:r>
              <a:rPr lang="en-US" sz="1200" b="0" i="0" dirty="0">
                <a:solidFill>
                  <a:schemeClr val="dk1"/>
                </a:solidFill>
                <a:latin typeface="Arial"/>
                <a:ea typeface="Arial"/>
                <a:cs typeface="Arial"/>
                <a:sym typeface="Arial"/>
              </a:rPr>
              <a:t>.  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Whether you are directly affected or proactively planning your next steps, this series will provide you with practical tools, expert insights, and the confidence to successfully pivot in today's evolving job market.</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65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68B8CB-61E9-7F60-950B-5CD496456BE3}"/>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0535A315-97CB-C5FA-146A-45BF3ED9CD1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0441E6ED-3E7D-6041-BFC3-DFAEBA26AA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The sessions are 1 hour and a half every day for five days. Today is Day 3, we're going to turn all the exploration we did the last 2 days into an actionable job search strategy. Tomorrow Thursday, Day 4 is about how you position yourself through your application materials, your CV and your LinkedIn. And on Friday, Day 5, we'll look at compensation and salaries in the private sector. </a:t>
            </a:r>
          </a:p>
          <a:p>
            <a:r>
              <a:rPr lang="en-GB" b="1" dirty="0"/>
              <a:t>There is a logic to the sequence, but don't worry if you have to miss a session. </a:t>
            </a:r>
          </a:p>
          <a:p>
            <a:r>
              <a:rPr lang="en-GB" b="1" dirty="0"/>
              <a:t>the sessions stand on their own, you can miss one and come back the following day no problem.</a:t>
            </a:r>
            <a:r>
              <a:rPr lang="en-GB" dirty="0"/>
              <a:t> You are going to need your workbook which will be available in the chat.</a:t>
            </a:r>
            <a:endParaRPr lang="en-GB" sz="1200" dirty="0">
              <a:solidFill>
                <a:schemeClr val="dk1"/>
              </a:solidFill>
              <a:latin typeface="Arial"/>
              <a:ea typeface="Arial"/>
              <a:cs typeface="Arial"/>
              <a:sym typeface="Arial"/>
            </a:endParaRP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841B32A-B185-8A0D-AFE4-A5FB54B8838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60148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8AFD1B32-F5A3-CE01-C8AB-3DDC0A1E788E}"/>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23EEFB9B-F8C2-B65B-0874-71F5B93070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40049B7-A826-B460-BDC1-C8947F36C26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0" dirty="0"/>
              <a:t>May I remind you the workbook is a complement of the sessions and a practical takeaway of the whole journey. It has content, practical exercises, and post-work.</a:t>
            </a:r>
          </a:p>
          <a:p>
            <a:r>
              <a:rPr lang="en-GB" b="0" dirty="0"/>
              <a:t>Please review it section by section on your own time. The workbook is yours to keep and come back to.</a:t>
            </a:r>
          </a:p>
          <a:p>
            <a:endParaRPr lang="en-GB" b="0" dirty="0"/>
          </a:p>
          <a:p>
            <a:r>
              <a:rPr lang="en-GB" b="0" dirty="0"/>
              <a:t>Now, if you have not done so already please download the workbook and open it. </a:t>
            </a:r>
          </a:p>
          <a:p>
            <a:r>
              <a:rPr lang="en-GB" b="0" dirty="0"/>
              <a:t>Now please find the practical exercises for each module, they are called REFLECTIONS. We will do this every day, find the reflection or exercise for the day in the workbook and give you time at the end of the session to do it. Today´s Reflection is on page 15. </a:t>
            </a:r>
          </a:p>
          <a:p>
            <a:r>
              <a:rPr lang="en-GB" b="0" dirty="0"/>
              <a:t>I you miss a session you can make it up in the workbook and come the following day.</a:t>
            </a:r>
          </a:p>
          <a:p>
            <a:r>
              <a:rPr lang="en-GB" b="0" dirty="0"/>
              <a:t>Without further ado, let´s jump into today´s session</a:t>
            </a:r>
          </a:p>
          <a:p>
            <a:endParaRPr lang="en-GB" b="0" dirty="0"/>
          </a:p>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0E9ABB58-8ACF-20C7-B401-5865F4CF00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75856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err="1"/>
              <a:t>This</a:t>
            </a:r>
            <a:r>
              <a:rPr lang="es-ES" dirty="0"/>
              <a:t> </a:t>
            </a:r>
            <a:r>
              <a:rPr lang="es-ES" dirty="0" err="1"/>
              <a:t>is</a:t>
            </a:r>
            <a:r>
              <a:rPr lang="es-ES" dirty="0"/>
              <a:t> </a:t>
            </a:r>
            <a:r>
              <a:rPr lang="es-ES" dirty="0" err="1"/>
              <a:t>the</a:t>
            </a:r>
            <a:r>
              <a:rPr lang="es-ES" dirty="0"/>
              <a:t> agenda </a:t>
            </a:r>
            <a:r>
              <a:rPr lang="es-ES" dirty="0" err="1"/>
              <a:t>for</a:t>
            </a:r>
            <a:r>
              <a:rPr lang="es-ES" dirty="0"/>
              <a:t> </a:t>
            </a:r>
            <a:r>
              <a:rPr lang="es-ES" dirty="0" err="1"/>
              <a:t>today</a:t>
            </a:r>
            <a:r>
              <a:rPr lang="es-ES" dirty="0"/>
              <a:t>, </a:t>
            </a:r>
            <a:r>
              <a:rPr lang="es-ES" dirty="0" err="1"/>
              <a:t>we</a:t>
            </a:r>
            <a:r>
              <a:rPr lang="es-ES" dirty="0"/>
              <a:t> are </a:t>
            </a:r>
            <a:r>
              <a:rPr lang="es-ES" dirty="0" err="1"/>
              <a:t>going</a:t>
            </a:r>
            <a:r>
              <a:rPr lang="es-ES" dirty="0"/>
              <a:t> </a:t>
            </a:r>
            <a:r>
              <a:rPr lang="es-ES" dirty="0" err="1"/>
              <a:t>to</a:t>
            </a:r>
            <a:r>
              <a:rPr lang="es-ES" dirty="0"/>
              <a:t> </a:t>
            </a:r>
            <a:r>
              <a:rPr lang="es-ES" dirty="0" err="1"/>
              <a:t>reframe</a:t>
            </a:r>
            <a:r>
              <a:rPr lang="es-ES" dirty="0"/>
              <a:t> </a:t>
            </a:r>
            <a:r>
              <a:rPr lang="es-ES" dirty="0" err="1"/>
              <a:t>what</a:t>
            </a:r>
            <a:r>
              <a:rPr lang="es-ES" dirty="0"/>
              <a:t> </a:t>
            </a:r>
            <a:r>
              <a:rPr lang="es-ES" dirty="0" err="1"/>
              <a:t>job</a:t>
            </a:r>
            <a:r>
              <a:rPr lang="es-ES" dirty="0"/>
              <a:t> </a:t>
            </a:r>
            <a:r>
              <a:rPr lang="es-ES" dirty="0" err="1"/>
              <a:t>search</a:t>
            </a:r>
            <a:r>
              <a:rPr lang="es-ES" dirty="0"/>
              <a:t> </a:t>
            </a:r>
            <a:r>
              <a:rPr lang="es-ES" dirty="0" err="1"/>
              <a:t>is</a:t>
            </a:r>
            <a:r>
              <a:rPr lang="es-ES" dirty="0"/>
              <a:t>, </a:t>
            </a:r>
            <a:r>
              <a:rPr lang="es-ES" dirty="0" err="1"/>
              <a:t>why</a:t>
            </a:r>
            <a:r>
              <a:rPr lang="es-ES" dirty="0"/>
              <a:t> </a:t>
            </a:r>
            <a:r>
              <a:rPr lang="es-ES" dirty="0" err="1"/>
              <a:t>you</a:t>
            </a:r>
            <a:r>
              <a:rPr lang="es-ES" dirty="0"/>
              <a:t> </a:t>
            </a:r>
            <a:r>
              <a:rPr lang="es-ES" dirty="0" err="1"/>
              <a:t>might</a:t>
            </a:r>
            <a:r>
              <a:rPr lang="es-ES" dirty="0"/>
              <a:t> </a:t>
            </a:r>
            <a:r>
              <a:rPr lang="es-ES" dirty="0" err="1"/>
              <a:t>need</a:t>
            </a:r>
            <a:r>
              <a:rPr lang="es-ES" dirty="0"/>
              <a:t> a </a:t>
            </a:r>
            <a:r>
              <a:rPr lang="es-ES" dirty="0" err="1"/>
              <a:t>job</a:t>
            </a:r>
            <a:r>
              <a:rPr lang="es-ES" dirty="0"/>
              <a:t> </a:t>
            </a:r>
            <a:r>
              <a:rPr lang="es-ES" dirty="0" err="1"/>
              <a:t>search</a:t>
            </a:r>
            <a:r>
              <a:rPr lang="es-ES" dirty="0"/>
              <a:t> </a:t>
            </a:r>
            <a:r>
              <a:rPr lang="es-ES" dirty="0" err="1"/>
              <a:t>strategy</a:t>
            </a:r>
            <a:r>
              <a:rPr lang="es-ES" dirty="0"/>
              <a:t>, and </a:t>
            </a:r>
            <a:r>
              <a:rPr lang="es-ES" dirty="0" err="1"/>
              <a:t>how</a:t>
            </a:r>
            <a:r>
              <a:rPr lang="es-ES" dirty="0"/>
              <a:t> </a:t>
            </a:r>
            <a:r>
              <a:rPr lang="es-ES" dirty="0" err="1"/>
              <a:t>to</a:t>
            </a:r>
            <a:r>
              <a:rPr lang="es-ES" dirty="0"/>
              <a:t> </a:t>
            </a:r>
            <a:r>
              <a:rPr lang="es-ES" dirty="0" err="1"/>
              <a:t>actually</a:t>
            </a:r>
            <a:r>
              <a:rPr lang="es-ES" dirty="0"/>
              <a:t> </a:t>
            </a:r>
            <a:r>
              <a:rPr lang="es-ES" dirty="0" err="1"/>
              <a:t>put</a:t>
            </a:r>
            <a:r>
              <a:rPr lang="es-ES" dirty="0"/>
              <a:t> </a:t>
            </a:r>
            <a:r>
              <a:rPr lang="es-ES" dirty="0" err="1"/>
              <a:t>into</a:t>
            </a:r>
            <a:r>
              <a:rPr lang="es-ES" dirty="0"/>
              <a:t> </a:t>
            </a:r>
            <a:r>
              <a:rPr lang="es-ES" dirty="0" err="1"/>
              <a:t>practice</a:t>
            </a:r>
            <a:r>
              <a:rPr lang="es-ES" dirty="0"/>
              <a:t> a </a:t>
            </a:r>
            <a:r>
              <a:rPr lang="es-ES" dirty="0" err="1"/>
              <a:t>job</a:t>
            </a:r>
            <a:r>
              <a:rPr lang="es-ES" dirty="0"/>
              <a:t> </a:t>
            </a:r>
            <a:r>
              <a:rPr lang="es-ES" dirty="0" err="1"/>
              <a:t>search</a:t>
            </a:r>
            <a:r>
              <a:rPr lang="es-ES" dirty="0"/>
              <a:t> </a:t>
            </a:r>
            <a:r>
              <a:rPr lang="es-ES" dirty="0" err="1"/>
              <a:t>strategy</a:t>
            </a:r>
            <a:r>
              <a:rPr lang="es-ES" dirty="0"/>
              <a:t>. </a:t>
            </a:r>
            <a:r>
              <a:rPr lang="es-ES" dirty="0" err="1"/>
              <a:t>Then</a:t>
            </a:r>
            <a:r>
              <a:rPr lang="es-ES" dirty="0"/>
              <a:t> </a:t>
            </a:r>
            <a:r>
              <a:rPr lang="es-ES" dirty="0" err="1"/>
              <a:t>you</a:t>
            </a:r>
            <a:r>
              <a:rPr lang="es-ES" dirty="0"/>
              <a:t> </a:t>
            </a:r>
            <a:r>
              <a:rPr lang="es-ES" dirty="0" err="1"/>
              <a:t>will</a:t>
            </a:r>
            <a:r>
              <a:rPr lang="es-ES" dirty="0"/>
              <a:t> </a:t>
            </a:r>
            <a:r>
              <a:rPr lang="es-ES" dirty="0" err="1"/>
              <a:t>have</a:t>
            </a:r>
            <a:r>
              <a:rPr lang="es-ES" dirty="0"/>
              <a:t> </a:t>
            </a:r>
            <a:r>
              <a:rPr lang="es-ES" dirty="0" err="1"/>
              <a:t>the</a:t>
            </a:r>
            <a:r>
              <a:rPr lang="es-ES" dirty="0"/>
              <a:t> chance </a:t>
            </a:r>
            <a:r>
              <a:rPr lang="es-ES" dirty="0" err="1"/>
              <a:t>to</a:t>
            </a:r>
            <a:r>
              <a:rPr lang="es-ES" dirty="0"/>
              <a:t> </a:t>
            </a:r>
            <a:r>
              <a:rPr lang="es-ES" dirty="0" err="1"/>
              <a:t>put</a:t>
            </a:r>
            <a:r>
              <a:rPr lang="es-ES" dirty="0"/>
              <a:t> </a:t>
            </a:r>
            <a:r>
              <a:rPr lang="es-ES" dirty="0" err="1"/>
              <a:t>it</a:t>
            </a:r>
            <a:r>
              <a:rPr lang="es-ES" dirty="0"/>
              <a:t> </a:t>
            </a:r>
            <a:r>
              <a:rPr lang="es-ES" dirty="0" err="1"/>
              <a:t>into</a:t>
            </a:r>
            <a:r>
              <a:rPr lang="es-ES" dirty="0"/>
              <a:t> </a:t>
            </a:r>
            <a:r>
              <a:rPr lang="es-ES" dirty="0" err="1"/>
              <a:t>action</a:t>
            </a:r>
            <a:r>
              <a:rPr lang="es-ES" dirty="0"/>
              <a:t> in </a:t>
            </a:r>
            <a:r>
              <a:rPr lang="es-ES" dirty="0" err="1"/>
              <a:t>the</a:t>
            </a:r>
            <a:r>
              <a:rPr lang="es-ES" dirty="0"/>
              <a:t> </a:t>
            </a:r>
            <a:r>
              <a:rPr lang="es-ES" dirty="0" err="1"/>
              <a:t>workbook</a:t>
            </a:r>
            <a:r>
              <a:rPr lang="es-ES" dirty="0"/>
              <a:t>. </a:t>
            </a:r>
            <a:endParaRPr dirty="0"/>
          </a:p>
        </p:txBody>
      </p:sp>
      <p:sp>
        <p:nvSpPr>
          <p:cNvPr id="261" name="Google Shape;2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want to begin with a framework that I think captures the emotional reality of career transition very well. Have you ever heard about the Hero´s Journey? It´s a very popular narrative structure for storytelling. A little bit like the Odyssey, if you were in the session yesterday. It´s the different stages a hero goes through: goes out into the world or receives a call to adventure, finds someone to help them, faces challenges, goes through a critical moment of death &amp; rebirth, transforms and goes back home completely changed and ready for the next stage of life. </a:t>
            </a:r>
          </a:p>
          <a:p>
            <a:r>
              <a:rPr lang="en-GB" dirty="0"/>
              <a:t>If there are any fans of Sci Fi here, this is the arch Luke Skywalker goes through in Star Wars. CLICK it might be easier to remember it this way. </a:t>
            </a:r>
          </a:p>
          <a:p>
            <a:endParaRPr lang="en-GB" dirty="0"/>
          </a:p>
          <a:p>
            <a:r>
              <a:rPr lang="en-GB" dirty="0"/>
              <a:t>Our lives are one big Hero journey, but also many smaller journeys. Every transition—personal or professional—is a small version of this same arc. Career transitions are no different. The stage of the journey we’re going to look at is the </a:t>
            </a:r>
            <a:r>
              <a:rPr lang="en-GB" i="1" dirty="0"/>
              <a:t>abyss</a:t>
            </a:r>
            <a:r>
              <a:rPr lang="en-GB" dirty="0"/>
              <a:t>, the </a:t>
            </a:r>
            <a:r>
              <a:rPr lang="en-GB" i="1" dirty="0"/>
              <a:t>death and rebirth</a:t>
            </a:r>
            <a:r>
              <a:rPr lang="en-GB" dirty="0"/>
              <a:t> stage—the peak of the crisis.</a:t>
            </a:r>
          </a:p>
          <a:p>
            <a:r>
              <a:rPr lang="en-GB" dirty="0"/>
              <a:t>In coaching, we call this specific stage the threshold with capital T. It´s the threshold into our next self. It is the stage of l</a:t>
            </a:r>
            <a:r>
              <a:rPr lang="en-GB" b="1" dirty="0"/>
              <a:t>iminality</a:t>
            </a:r>
            <a:r>
              <a:rPr lang="en-GB" dirty="0"/>
              <a:t>, from the Latin word </a:t>
            </a:r>
            <a:r>
              <a:rPr lang="en-GB" i="1" dirty="0"/>
              <a:t>limen</a:t>
            </a:r>
            <a:r>
              <a:rPr lang="en-GB" dirty="0"/>
              <a:t>, that literally means threshold. It is that uncomfortable space where you are no longer fully anchored in your old identity, but your new identity has not fully formed yet. You are no longer where you were, but not yet where you want to be. Think of a caterpillar, that goes into a cocoon for a while and then emerges as a butterfly.  </a:t>
            </a:r>
          </a:p>
          <a:p>
            <a:endParaRPr lang="en-GB" dirty="0"/>
          </a:p>
          <a:p>
            <a:r>
              <a:rPr lang="en-GB" dirty="0"/>
              <a:t>But we are no caterpillars and us humans we don´t like change very much. Any transformation is painful for us and carries a very real sense of loss. For the person that you used to be. </a:t>
            </a:r>
            <a:endParaRPr lang="en-E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88300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122BF-9784-E08F-3576-9F43D6427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EBFAA6-A9A7-B1BC-3042-5A1258F2E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A7272-DE9E-8D53-2E7F-27C3E23DC584}"/>
              </a:ext>
            </a:extLst>
          </p:cNvPr>
          <p:cNvSpPr>
            <a:spLocks noGrp="1"/>
          </p:cNvSpPr>
          <p:nvPr>
            <p:ph type="body" idx="1"/>
          </p:nvPr>
        </p:nvSpPr>
        <p:spPr/>
        <p:txBody>
          <a:bodyPr/>
          <a:lstStyle/>
          <a:p>
            <a:r>
              <a:rPr lang="en-GB" dirty="0"/>
              <a:t>In films, this stage looks beautiful. Think of Breakfast at Tiffany's—Holly struggling with herself in the cab and later standing beautifully in the rain. Or the hero taking long reflective walks, having some profound realization. Very poetic and cinematic. In real life, it rarely feels like that. It feels unsettling, messy, awkward, and deeply uncomfortable. </a:t>
            </a:r>
          </a:p>
          <a:p>
            <a:r>
              <a:rPr lang="en-GB" dirty="0"/>
              <a:t>But liminality is not a problem to solve as quickly as possible, it serves a purpose. It´s actually the space where transformation happens. It creates the conditions for reflection, growth, and eventually reinvention. Because growth does not happen when everything feels clear, comfortable, and perfectly planned. Growth and transformation happens in discomfort and uncertainty. Not despite the mess—but because of the mess.</a:t>
            </a:r>
          </a:p>
          <a:p>
            <a:endParaRPr lang="en-ES" dirty="0"/>
          </a:p>
        </p:txBody>
      </p:sp>
      <p:sp>
        <p:nvSpPr>
          <p:cNvPr id="4" name="Slide Number Placeholder 3">
            <a:extLst>
              <a:ext uri="{FF2B5EF4-FFF2-40B4-BE49-F238E27FC236}">
                <a16:creationId xmlns:a16="http://schemas.microsoft.com/office/drawing/2014/main" id="{2DADC6A4-9AB3-82EF-AE3B-8ED650CD817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63494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2B839-F6E2-9BB3-22DB-629D29901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F18B5-3F2A-0275-2980-73D03EE49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D5959-7B7A-9D5C-65A3-16BF127D01C3}"/>
              </a:ext>
            </a:extLst>
          </p:cNvPr>
          <p:cNvSpPr>
            <a:spLocks noGrp="1"/>
          </p:cNvSpPr>
          <p:nvPr>
            <p:ph type="body" idx="1"/>
          </p:nvPr>
        </p:nvSpPr>
        <p:spPr/>
        <p:txBody>
          <a:bodyPr/>
          <a:lstStyle/>
          <a:p>
            <a:r>
              <a:rPr lang="en-GB" dirty="0"/>
              <a:t>So if liminality is such an uncomfortable place, how can we live in it? and how do we move through it?</a:t>
            </a:r>
          </a:p>
          <a:p>
            <a:endParaRPr lang="en-GB" dirty="0"/>
          </a:p>
          <a:p>
            <a:r>
              <a:rPr lang="en-GB" dirty="0"/>
              <a:t>This is where Herminia Ibarra’s work is very helpful, she is an organizational psychologist working in business schools. In her book </a:t>
            </a:r>
            <a:r>
              <a:rPr lang="en-GB" i="1" dirty="0"/>
              <a:t>Working Identity</a:t>
            </a:r>
            <a:r>
              <a:rPr lang="en-GB" dirty="0"/>
              <a:t>, she explains that most professionals try to think their way out of uncertainty. They believe they need full clarity before taking action, so they stay in reflection mode—thinking, </a:t>
            </a:r>
            <a:r>
              <a:rPr lang="en-GB" dirty="0" err="1"/>
              <a:t>analyzing</a:t>
            </a:r>
            <a:r>
              <a:rPr lang="en-GB" dirty="0"/>
              <a:t>, planning, trying to figure everything out before making a move.</a:t>
            </a:r>
          </a:p>
          <a:p>
            <a:r>
              <a:rPr lang="en-GB" dirty="0"/>
              <a:t>But Ibarra challenges this completely and takes a page out of Design Thinking. And invites you to embrace the messiness. </a:t>
            </a:r>
          </a:p>
          <a:p>
            <a:r>
              <a:rPr lang="en-GB" dirty="0"/>
              <a:t>Her argument is that insight alone is not enough. Reflection matters, of course—but at some point, you need what she calls </a:t>
            </a:r>
            <a:r>
              <a:rPr lang="en-GB" b="1" dirty="0"/>
              <a:t>outsight</a:t>
            </a:r>
            <a:r>
              <a:rPr lang="en-GB" dirty="0"/>
              <a:t>. Outsight comes from engaging with the external world, in small and low-risk ways: read a book, take a short course, attend an event, reach out to someone, or simply talk to someone who knows someone. Clarity comes from action—not before action.</a:t>
            </a:r>
          </a:p>
        </p:txBody>
      </p:sp>
      <p:sp>
        <p:nvSpPr>
          <p:cNvPr id="4" name="Slide Number Placeholder 3">
            <a:extLst>
              <a:ext uri="{FF2B5EF4-FFF2-40B4-BE49-F238E27FC236}">
                <a16:creationId xmlns:a16="http://schemas.microsoft.com/office/drawing/2014/main" id="{9D9D8860-001F-1C64-2E1C-E5F9DB3BB9A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611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1335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5"/>
        <p:cNvGrpSpPr/>
        <p:nvPr/>
      </p:nvGrpSpPr>
      <p:grpSpPr>
        <a:xfrm>
          <a:off x="0" y="0"/>
          <a:ext cx="0" cy="0"/>
          <a:chOff x="0" y="0"/>
          <a:chExt cx="0" cy="0"/>
        </a:xfrm>
      </p:grpSpPr>
      <p:sp>
        <p:nvSpPr>
          <p:cNvPr id="156" name="Google Shape;156;p4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4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58" name="Google Shape;158;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7"/>
        <p:cNvGrpSpPr/>
        <p:nvPr/>
      </p:nvGrpSpPr>
      <p:grpSpPr>
        <a:xfrm>
          <a:off x="0" y="0"/>
          <a:ext cx="0" cy="0"/>
          <a:chOff x="0" y="0"/>
          <a:chExt cx="0" cy="0"/>
        </a:xfrm>
      </p:grpSpPr>
      <p:sp>
        <p:nvSpPr>
          <p:cNvPr id="168" name="Google Shape;168;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7"/>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70" name="Google Shape;170;p47"/>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71" name="Google Shape;171;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3"/>
        <p:cNvGrpSpPr/>
        <p:nvPr/>
      </p:nvGrpSpPr>
      <p:grpSpPr>
        <a:xfrm>
          <a:off x="0" y="0"/>
          <a:ext cx="0" cy="0"/>
          <a:chOff x="0" y="0"/>
          <a:chExt cx="0" cy="0"/>
        </a:xfrm>
      </p:grpSpPr>
      <p:sp>
        <p:nvSpPr>
          <p:cNvPr id="184" name="Google Shape;184;p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4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4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D5833-B4BD-4F8F-A979-6F47E6B28C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3B9E90-A9FB-4FFC-890D-3ABEC23C93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CE872E-128E-4EE4-B53A-C99C6E157927}"/>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5" name="Footer Placeholder 4">
            <a:extLst>
              <a:ext uri="{FF2B5EF4-FFF2-40B4-BE49-F238E27FC236}">
                <a16:creationId xmlns:a16="http://schemas.microsoft.com/office/drawing/2014/main" id="{397B5A01-4200-4F86-8A6F-56E6A8FC95A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AE16478-ED95-4045-8FC0-E7B6DEAC137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4201029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772E2-51D2-4DC0-8A96-40554FB471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5394D2-2085-4505-8178-753E3EC610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75DE8-EA6A-492A-9B7B-B217E945C9C5}"/>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5" name="Footer Placeholder 4">
            <a:extLst>
              <a:ext uri="{FF2B5EF4-FFF2-40B4-BE49-F238E27FC236}">
                <a16:creationId xmlns:a16="http://schemas.microsoft.com/office/drawing/2014/main" id="{948B9EE3-5189-4D93-A4C1-C413689D6DC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6BF6DAE-0069-42F1-AD9F-4720A46DC2C8}"/>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292411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598C-7210-4D27-8495-017125D486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E8B05AD-F6E9-4A87-B298-5E4A5AA190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58F264-02DB-4479-97C2-E2E83DB2A601}"/>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5" name="Footer Placeholder 4">
            <a:extLst>
              <a:ext uri="{FF2B5EF4-FFF2-40B4-BE49-F238E27FC236}">
                <a16:creationId xmlns:a16="http://schemas.microsoft.com/office/drawing/2014/main" id="{3B8508F0-5059-46F6-9EC2-3F68BDEE821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BF5EB98-7DDD-4FD8-90F7-2A8AF4EE481B}"/>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995477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06718-F9F2-4B66-9D8E-9F365334C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61D1FB-D6FD-4E2F-A201-34E38B8A9C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6286B9-0DFC-4D2E-A4C0-6EAFFEEB90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A46789C-1E08-4033-8839-A1CFEF35B4BC}"/>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6" name="Footer Placeholder 5">
            <a:extLst>
              <a:ext uri="{FF2B5EF4-FFF2-40B4-BE49-F238E27FC236}">
                <a16:creationId xmlns:a16="http://schemas.microsoft.com/office/drawing/2014/main" id="{F5C46CA9-1328-406C-B36A-F4E738BC30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697F86F-53F1-4B5C-9DA9-6BC955E525F3}"/>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20711110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00AA3-B144-4E7D-95B0-98C2276E8C8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1CAAD2-2557-4558-A9CC-7A1218579E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C7A9C1-6F45-4E01-A0C2-9C9D10EDD0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4C69A6-8558-4A91-BB32-95CF1406FD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E7D8F5-B0A8-4087-98B1-BE2ACC7A46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02C90D2-D1D5-4F3F-9B59-CE75A91D985B}"/>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8" name="Footer Placeholder 7">
            <a:extLst>
              <a:ext uri="{FF2B5EF4-FFF2-40B4-BE49-F238E27FC236}">
                <a16:creationId xmlns:a16="http://schemas.microsoft.com/office/drawing/2014/main" id="{2B56660D-CDB2-4852-896F-3FDD8E1F2E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ECAC51A-72FD-4317-BA0F-108A74B9E39E}"/>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673946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7737F-84F5-4887-B92F-5722BD05BC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503648-322E-40E7-9FA9-34ED0F40362F}"/>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4" name="Footer Placeholder 3">
            <a:extLst>
              <a:ext uri="{FF2B5EF4-FFF2-40B4-BE49-F238E27FC236}">
                <a16:creationId xmlns:a16="http://schemas.microsoft.com/office/drawing/2014/main" id="{ED7174B9-A45F-4BAF-9277-0D17A1887C5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F4306E0-36B1-411E-BA9B-EA90D76E9944}"/>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73312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94BCC9-382E-4D58-9EF0-B8256D532D58}"/>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3" name="Footer Placeholder 2">
            <a:extLst>
              <a:ext uri="{FF2B5EF4-FFF2-40B4-BE49-F238E27FC236}">
                <a16:creationId xmlns:a16="http://schemas.microsoft.com/office/drawing/2014/main" id="{D0455179-8C30-4796-82DB-6D85291B148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7B8906D7-BB58-4959-A7DE-78406B340492}"/>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29698859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E847-96ED-4EE5-A098-A0E3D1D58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94D9-168B-49A6-B5DF-DC05A6FC31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8366095-256A-434B-9B25-742B8B178F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F30618-C17D-4082-882A-BFDCE12D95CC}"/>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6" name="Footer Placeholder 5">
            <a:extLst>
              <a:ext uri="{FF2B5EF4-FFF2-40B4-BE49-F238E27FC236}">
                <a16:creationId xmlns:a16="http://schemas.microsoft.com/office/drawing/2014/main" id="{48CB1117-5B1D-4CD9-A93C-ED9DC224FC5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8798C0-53B4-4717-8105-02DC6D9655C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41092025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1E6B-D16F-4829-98F1-74A10B0D1742}"/>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8E6A4F04-DD94-4D11-BD7E-49EEBF2ED6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DC1E4D-F45F-49C7-9CEA-16D59E5528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4BDD1-417E-4448-9032-69BE60764A09}"/>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6" name="Footer Placeholder 5">
            <a:extLst>
              <a:ext uri="{FF2B5EF4-FFF2-40B4-BE49-F238E27FC236}">
                <a16:creationId xmlns:a16="http://schemas.microsoft.com/office/drawing/2014/main" id="{AF6C7827-7269-4B7D-90CE-36EE771DF86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0793F3B-FFBC-4D50-9CA1-15F6EDFA992B}"/>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2169154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09266-17F5-40FB-9B73-A173DF21317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892567-9667-4798-A158-CF0F5C1CFE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BC122F-9A00-4AA3-ABE0-3B68817D3776}"/>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5" name="Footer Placeholder 4">
            <a:extLst>
              <a:ext uri="{FF2B5EF4-FFF2-40B4-BE49-F238E27FC236}">
                <a16:creationId xmlns:a16="http://schemas.microsoft.com/office/drawing/2014/main" id="{F17A8F24-00A2-457E-917A-2AA0F35276A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CEBDEF4-17B9-41BB-8691-4C448F69B439}"/>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1829367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7D336A-8AE0-4099-A2B2-4FCC9818FD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EA405D-43F5-4414-A19E-8B33108672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28B43C-660A-471E-BD5E-F3DE4A28EEDF}"/>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02/09/2026</a:t>
            </a:fld>
            <a:endParaRPr lang="en-GB"/>
          </a:p>
        </p:txBody>
      </p:sp>
      <p:sp>
        <p:nvSpPr>
          <p:cNvPr id="5" name="Footer Placeholder 4">
            <a:extLst>
              <a:ext uri="{FF2B5EF4-FFF2-40B4-BE49-F238E27FC236}">
                <a16:creationId xmlns:a16="http://schemas.microsoft.com/office/drawing/2014/main" id="{BB8112F3-DFBD-45E6-8765-36475B2C047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9A16F8C-BB66-41B7-8B70-A62102DF85B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4142433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Autor y fecha"/>
          <p:cNvSpPr txBox="1">
            <a:spLocks noGrp="1"/>
          </p:cNvSpPr>
          <p:nvPr>
            <p:ph type="body" sz="quarter" idx="13" hasCustomPrompt="1"/>
          </p:nvPr>
        </p:nvSpPr>
        <p:spPr>
          <a:xfrm>
            <a:off x="600671" y="5929933"/>
            <a:ext cx="10985501" cy="318489"/>
          </a:xfrm>
          <a:prstGeom prst="rect">
            <a:avLst/>
          </a:prstGeom>
        </p:spPr>
        <p:txBody>
          <a:bodyPr lIns="45719" tIns="45719" rIns="45719" bIns="45719"/>
          <a:lstStyle>
            <a:lvl1pPr marL="0" indent="0" defTabSz="408612">
              <a:lnSpc>
                <a:spcPct val="100000"/>
              </a:lnSpc>
              <a:spcBef>
                <a:spcPts val="0"/>
              </a:spcBef>
              <a:buSzTx/>
              <a:buNone/>
              <a:defRPr sz="1783">
                <a:solidFill>
                  <a:srgbClr val="000000"/>
                </a:solidFill>
                <a:latin typeface="Montserrat Bold"/>
                <a:ea typeface="Montserrat Bold"/>
                <a:cs typeface="Montserrat Bold"/>
                <a:sym typeface="Montserrat Bold"/>
              </a:defRPr>
            </a:lvl1pPr>
          </a:lstStyle>
          <a:p>
            <a:r>
              <a:t>Autor y fecha</a:t>
            </a:r>
          </a:p>
        </p:txBody>
      </p:sp>
      <p:sp>
        <p:nvSpPr>
          <p:cNvPr id="12" name="Título de presentación"/>
          <p:cNvSpPr txBox="1">
            <a:spLocks noGrp="1"/>
          </p:cNvSpPr>
          <p:nvPr>
            <p:ph type="title" hasCustomPrompt="1"/>
          </p:nvPr>
        </p:nvSpPr>
        <p:spPr>
          <a:xfrm>
            <a:off x="603249" y="1287497"/>
            <a:ext cx="10985503" cy="2324100"/>
          </a:xfrm>
          <a:prstGeom prst="rect">
            <a:avLst/>
          </a:prstGeom>
        </p:spPr>
        <p:txBody>
          <a:bodyPr anchor="b"/>
          <a:lstStyle>
            <a:lvl1pPr>
              <a:defRPr sz="5800" b="0" cap="all" spc="-232">
                <a:latin typeface="+mn-lt"/>
                <a:ea typeface="+mn-ea"/>
                <a:cs typeface="+mn-cs"/>
                <a:sym typeface="Montserrat ExtraBold"/>
              </a:defRPr>
            </a:lvl1pPr>
          </a:lstStyle>
          <a:p>
            <a:r>
              <a:t>Título de presentación</a:t>
            </a:r>
          </a:p>
        </p:txBody>
      </p:sp>
      <p:sp>
        <p:nvSpPr>
          <p:cNvPr id="13" name="Nivel de texto 1…"/>
          <p:cNvSpPr txBox="1">
            <a:spLocks noGrp="1"/>
          </p:cNvSpPr>
          <p:nvPr>
            <p:ph type="body" sz="quarter" idx="1" hasCustomPrompt="1"/>
          </p:nvPr>
        </p:nvSpPr>
        <p:spPr>
          <a:xfrm>
            <a:off x="600673" y="3611597"/>
            <a:ext cx="10985500" cy="952500"/>
          </a:xfrm>
          <a:prstGeom prst="rect">
            <a:avLst/>
          </a:prstGeom>
        </p:spPr>
        <p:txBody>
          <a:bodyPr/>
          <a:lstStyle>
            <a:lvl1pPr marL="0" indent="0" defTabSz="412740">
              <a:lnSpc>
                <a:spcPct val="80000"/>
              </a:lnSpc>
              <a:spcBef>
                <a:spcPts val="0"/>
              </a:spcBef>
              <a:buSzTx/>
              <a:buNone/>
              <a:defRPr sz="2351">
                <a:solidFill>
                  <a:srgbClr val="009BDE"/>
                </a:solidFill>
                <a:latin typeface="Montserrat Bold"/>
                <a:ea typeface="Montserrat Bold"/>
                <a:cs typeface="Montserrat Bold"/>
                <a:sym typeface="Montserrat Bold"/>
              </a:defRPr>
            </a:lvl1pPr>
            <a:lvl2pPr marL="0" indent="0" defTabSz="412740">
              <a:lnSpc>
                <a:spcPct val="80000"/>
              </a:lnSpc>
              <a:spcBef>
                <a:spcPts val="0"/>
              </a:spcBef>
              <a:buSzTx/>
              <a:buNone/>
              <a:defRPr sz="2351">
                <a:solidFill>
                  <a:srgbClr val="009BDE"/>
                </a:solidFill>
                <a:latin typeface="Montserrat Bold"/>
                <a:ea typeface="Montserrat Bold"/>
                <a:cs typeface="Montserrat Bold"/>
                <a:sym typeface="Montserrat Bold"/>
              </a:defRPr>
            </a:lvl2pPr>
            <a:lvl3pPr marL="0" indent="0" defTabSz="412740">
              <a:lnSpc>
                <a:spcPct val="80000"/>
              </a:lnSpc>
              <a:spcBef>
                <a:spcPts val="0"/>
              </a:spcBef>
              <a:buSzTx/>
              <a:buNone/>
              <a:defRPr sz="2351">
                <a:solidFill>
                  <a:srgbClr val="009BDE"/>
                </a:solidFill>
                <a:latin typeface="Montserrat Bold"/>
                <a:ea typeface="Montserrat Bold"/>
                <a:cs typeface="Montserrat Bold"/>
                <a:sym typeface="Montserrat Bold"/>
              </a:defRPr>
            </a:lvl3pPr>
            <a:lvl4pPr marL="0" indent="0" defTabSz="412740">
              <a:lnSpc>
                <a:spcPct val="80000"/>
              </a:lnSpc>
              <a:spcBef>
                <a:spcPts val="0"/>
              </a:spcBef>
              <a:buSzTx/>
              <a:buNone/>
              <a:defRPr sz="2351">
                <a:solidFill>
                  <a:srgbClr val="009BDE"/>
                </a:solidFill>
                <a:latin typeface="Montserrat Bold"/>
                <a:ea typeface="Montserrat Bold"/>
                <a:cs typeface="Montserrat Bold"/>
                <a:sym typeface="Montserrat Bold"/>
              </a:defRPr>
            </a:lvl4pPr>
            <a:lvl5pPr marL="0" indent="0" defTabSz="412740">
              <a:lnSpc>
                <a:spcPct val="80000"/>
              </a:lnSpc>
              <a:spcBef>
                <a:spcPts val="0"/>
              </a:spcBef>
              <a:buSzTx/>
              <a:buNone/>
              <a:defRPr sz="2351">
                <a:solidFill>
                  <a:srgbClr val="009BDE"/>
                </a:solidFill>
                <a:latin typeface="Montserrat Bold"/>
                <a:ea typeface="Montserrat Bold"/>
                <a:cs typeface="Montserrat Bold"/>
                <a:sym typeface="Montserrat Bold"/>
              </a:defRPr>
            </a:lvl5pPr>
          </a:lstStyle>
          <a:p>
            <a:r>
              <a:t>Subtítulo de presentación</a:t>
            </a:r>
          </a:p>
          <a:p>
            <a:pPr lvl="1"/>
            <a:endParaRPr/>
          </a:p>
          <a:p>
            <a:pPr lvl="2"/>
            <a:endParaRPr/>
          </a:p>
          <a:p>
            <a:pPr lvl="3"/>
            <a:endParaRPr/>
          </a:p>
          <a:p>
            <a:pPr lvl="4"/>
            <a:endParaRPr/>
          </a:p>
        </p:txBody>
      </p:sp>
      <p:sp>
        <p:nvSpPr>
          <p:cNvPr id="14" name="Número de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0624105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ULL IMAGE + TEXT BOX">
  <p:cSld name="FULL IMAGE + TEXT BOX">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42"/>
          <p:cNvSpPr>
            <a:spLocks noGrp="1"/>
          </p:cNvSpPr>
          <p:nvPr>
            <p:ph type="pic" idx="2"/>
          </p:nvPr>
        </p:nvSpPr>
        <p:spPr>
          <a:xfrm>
            <a:off x="0" y="11875"/>
            <a:ext cx="12192000" cy="6170264"/>
          </a:xfrm>
          <a:prstGeom prst="rect">
            <a:avLst/>
          </a:prstGeom>
          <a:noFill/>
          <a:ln>
            <a:noFill/>
          </a:ln>
        </p:spPr>
      </p:sp>
      <p:sp>
        <p:nvSpPr>
          <p:cNvPr id="72" name="Google Shape;72;p42"/>
          <p:cNvSpPr txBox="1">
            <a:spLocks noGrp="1"/>
          </p:cNvSpPr>
          <p:nvPr>
            <p:ph type="title"/>
          </p:nvPr>
        </p:nvSpPr>
        <p:spPr>
          <a:xfrm>
            <a:off x="0"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2"/>
          <p:cNvSpPr txBox="1">
            <a:spLocks noGrp="1"/>
          </p:cNvSpPr>
          <p:nvPr>
            <p:ph type="body" idx="1"/>
          </p:nvPr>
        </p:nvSpPr>
        <p:spPr>
          <a:xfrm>
            <a:off x="0"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4067499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74"/>
        <p:cNvGrpSpPr/>
        <p:nvPr/>
      </p:nvGrpSpPr>
      <p:grpSpPr>
        <a:xfrm>
          <a:off x="0" y="0"/>
          <a:ext cx="0" cy="0"/>
          <a:chOff x="0" y="0"/>
          <a:chExt cx="0" cy="0"/>
        </a:xfrm>
      </p:grpSpPr>
      <p:pic>
        <p:nvPicPr>
          <p:cNvPr id="75" name="Google Shape;75;p67"/>
          <p:cNvPicPr preferRelativeResize="0"/>
          <p:nvPr/>
        </p:nvPicPr>
        <p:blipFill rotWithShape="1">
          <a:blip r:embed="rId3">
            <a:alphaModFix/>
          </a:blip>
          <a:srcRect/>
          <a:stretch/>
        </p:blipFill>
        <p:spPr>
          <a:xfrm>
            <a:off x="5013066" y="5938861"/>
            <a:ext cx="2165867" cy="526784"/>
          </a:xfrm>
          <a:prstGeom prst="rect">
            <a:avLst/>
          </a:prstGeom>
          <a:noFill/>
          <a:ln>
            <a:noFill/>
          </a:ln>
        </p:spPr>
      </p:pic>
      <p:sp>
        <p:nvSpPr>
          <p:cNvPr id="76" name="Google Shape;76;p67"/>
          <p:cNvSpPr txBox="1">
            <a:spLocks noGrp="1"/>
          </p:cNvSpPr>
          <p:nvPr>
            <p:ph type="title"/>
          </p:nvPr>
        </p:nvSpPr>
        <p:spPr>
          <a:xfrm>
            <a:off x="1111146" y="1031563"/>
            <a:ext cx="9969708"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67"/>
          <p:cNvSpPr txBox="1">
            <a:spLocks noGrp="1"/>
          </p:cNvSpPr>
          <p:nvPr>
            <p:ph type="body" idx="1"/>
          </p:nvPr>
        </p:nvSpPr>
        <p:spPr>
          <a:xfrm>
            <a:off x="1111146" y="2357126"/>
            <a:ext cx="996970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i="1">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427021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p68"/>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80" name="Google Shape;80;p68"/>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8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06650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83"/>
        <p:cNvGrpSpPr/>
        <p:nvPr/>
      </p:nvGrpSpPr>
      <p:grpSpPr>
        <a:xfrm>
          <a:off x="0" y="0"/>
          <a:ext cx="0" cy="0"/>
          <a:chOff x="0" y="0"/>
          <a:chExt cx="0" cy="0"/>
        </a:xfrm>
      </p:grpSpPr>
      <p:sp>
        <p:nvSpPr>
          <p:cNvPr id="84" name="Google Shape;84;p6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86" name="Google Shape;86;p69"/>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061991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87"/>
        <p:cNvGrpSpPr/>
        <p:nvPr/>
      </p:nvGrpSpPr>
      <p:grpSpPr>
        <a:xfrm>
          <a:off x="0" y="0"/>
          <a:ext cx="0" cy="0"/>
          <a:chOff x="0" y="0"/>
          <a:chExt cx="0" cy="0"/>
        </a:xfrm>
      </p:grpSpPr>
      <p:sp>
        <p:nvSpPr>
          <p:cNvPr id="88" name="Google Shape;88;p7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70"/>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 name="Google Shape;90;p70"/>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70"/>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70"/>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7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9370172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94"/>
        <p:cNvGrpSpPr/>
        <p:nvPr/>
      </p:nvGrpSpPr>
      <p:grpSpPr>
        <a:xfrm>
          <a:off x="0" y="0"/>
          <a:ext cx="0" cy="0"/>
          <a:chOff x="0" y="0"/>
          <a:chExt cx="0" cy="0"/>
        </a:xfrm>
      </p:grpSpPr>
      <p:sp>
        <p:nvSpPr>
          <p:cNvPr id="95" name="Google Shape;95;p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71"/>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71"/>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8" name="Google Shape;98;p7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523878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99"/>
        <p:cNvGrpSpPr/>
        <p:nvPr/>
      </p:nvGrpSpPr>
      <p:grpSpPr>
        <a:xfrm>
          <a:off x="0" y="0"/>
          <a:ext cx="0" cy="0"/>
          <a:chOff x="0" y="0"/>
          <a:chExt cx="0" cy="0"/>
        </a:xfrm>
      </p:grpSpPr>
      <p:sp>
        <p:nvSpPr>
          <p:cNvPr id="100" name="Google Shape;100;p72"/>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72"/>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 name="Google Shape;102;p7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4645584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103"/>
        <p:cNvGrpSpPr/>
        <p:nvPr/>
      </p:nvGrpSpPr>
      <p:grpSpPr>
        <a:xfrm>
          <a:off x="0" y="0"/>
          <a:ext cx="0" cy="0"/>
          <a:chOff x="0" y="0"/>
          <a:chExt cx="0" cy="0"/>
        </a:xfrm>
      </p:grpSpPr>
      <p:sp>
        <p:nvSpPr>
          <p:cNvPr id="104" name="Google Shape;104;p73"/>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73"/>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 name="Google Shape;106;p7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625995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107"/>
        <p:cNvGrpSpPr/>
        <p:nvPr/>
      </p:nvGrpSpPr>
      <p:grpSpPr>
        <a:xfrm>
          <a:off x="0" y="0"/>
          <a:ext cx="0" cy="0"/>
          <a:chOff x="0" y="0"/>
          <a:chExt cx="0" cy="0"/>
        </a:xfrm>
      </p:grpSpPr>
      <p:sp>
        <p:nvSpPr>
          <p:cNvPr id="108" name="Google Shape;108;p74"/>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74"/>
          <p:cNvSpPr>
            <a:spLocks noGrp="1"/>
          </p:cNvSpPr>
          <p:nvPr>
            <p:ph type="pic" idx="2"/>
          </p:nvPr>
        </p:nvSpPr>
        <p:spPr>
          <a:xfrm>
            <a:off x="839788" y="2266251"/>
            <a:ext cx="3265073" cy="2204040"/>
          </a:xfrm>
          <a:prstGeom prst="rect">
            <a:avLst/>
          </a:prstGeom>
          <a:noFill/>
          <a:ln>
            <a:noFill/>
          </a:ln>
        </p:spPr>
      </p:sp>
      <p:sp>
        <p:nvSpPr>
          <p:cNvPr id="110" name="Google Shape;110;p74"/>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 name="Google Shape;111;p74"/>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74"/>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74"/>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74"/>
          <p:cNvSpPr>
            <a:spLocks noGrp="1"/>
          </p:cNvSpPr>
          <p:nvPr>
            <p:ph type="pic" idx="6"/>
          </p:nvPr>
        </p:nvSpPr>
        <p:spPr>
          <a:xfrm>
            <a:off x="8230241" y="2266251"/>
            <a:ext cx="3265073" cy="2204040"/>
          </a:xfrm>
          <a:prstGeom prst="rect">
            <a:avLst/>
          </a:prstGeom>
          <a:noFill/>
          <a:ln>
            <a:noFill/>
          </a:ln>
        </p:spPr>
      </p:sp>
      <p:sp>
        <p:nvSpPr>
          <p:cNvPr id="115" name="Google Shape;115;p74"/>
          <p:cNvSpPr>
            <a:spLocks noGrp="1"/>
          </p:cNvSpPr>
          <p:nvPr>
            <p:ph type="pic" idx="7"/>
          </p:nvPr>
        </p:nvSpPr>
        <p:spPr>
          <a:xfrm>
            <a:off x="4535014" y="2266251"/>
            <a:ext cx="3265073" cy="2204040"/>
          </a:xfrm>
          <a:prstGeom prst="rect">
            <a:avLst/>
          </a:prstGeom>
          <a:noFill/>
          <a:ln>
            <a:noFill/>
          </a:ln>
        </p:spPr>
      </p:sp>
      <p:pic>
        <p:nvPicPr>
          <p:cNvPr id="116" name="Google Shape;116;p7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182949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117"/>
        <p:cNvGrpSpPr/>
        <p:nvPr/>
      </p:nvGrpSpPr>
      <p:grpSpPr>
        <a:xfrm>
          <a:off x="0" y="0"/>
          <a:ext cx="0" cy="0"/>
          <a:chOff x="0" y="0"/>
          <a:chExt cx="0" cy="0"/>
        </a:xfrm>
      </p:grpSpPr>
      <p:sp>
        <p:nvSpPr>
          <p:cNvPr id="118" name="Google Shape;118;p75"/>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75"/>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75"/>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1" name="Google Shape;121;p7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1290922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ULL IMAGE + TEXT BOX 2">
  <p:cSld name="FULL IMAGE + TEXT BOX 2">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76"/>
          <p:cNvSpPr>
            <a:spLocks noGrp="1"/>
          </p:cNvSpPr>
          <p:nvPr>
            <p:ph type="pic" idx="2"/>
          </p:nvPr>
        </p:nvSpPr>
        <p:spPr>
          <a:xfrm>
            <a:off x="0" y="0"/>
            <a:ext cx="12192000" cy="6182139"/>
          </a:xfrm>
          <a:prstGeom prst="rect">
            <a:avLst/>
          </a:prstGeom>
          <a:noFill/>
          <a:ln>
            <a:noFill/>
          </a:ln>
        </p:spPr>
      </p:sp>
      <p:sp>
        <p:nvSpPr>
          <p:cNvPr id="124" name="Google Shape;124;p76"/>
          <p:cNvSpPr txBox="1">
            <a:spLocks noGrp="1"/>
          </p:cNvSpPr>
          <p:nvPr>
            <p:ph type="title"/>
          </p:nvPr>
        </p:nvSpPr>
        <p:spPr>
          <a:xfrm>
            <a:off x="8816626"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76"/>
          <p:cNvSpPr txBox="1">
            <a:spLocks noGrp="1"/>
          </p:cNvSpPr>
          <p:nvPr>
            <p:ph type="body" idx="1"/>
          </p:nvPr>
        </p:nvSpPr>
        <p:spPr>
          <a:xfrm>
            <a:off x="8816626"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6" name="Google Shape;126;p76"/>
          <p:cNvPicPr preferRelativeResize="0"/>
          <p:nvPr/>
        </p:nvPicPr>
        <p:blipFill rotWithShape="1">
          <a:blip r:embed="rId3">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1939463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EMPTY SLIDE" type="blank">
  <p:cSld name="EMPTY SLIDE">
    <p:spTree>
      <p:nvGrpSpPr>
        <p:cNvPr id="1" name="Shape 127"/>
        <p:cNvGrpSpPr/>
        <p:nvPr/>
      </p:nvGrpSpPr>
      <p:grpSpPr>
        <a:xfrm>
          <a:off x="0" y="0"/>
          <a:ext cx="0" cy="0"/>
          <a:chOff x="0" y="0"/>
          <a:chExt cx="0" cy="0"/>
        </a:xfrm>
      </p:grpSpPr>
      <p:pic>
        <p:nvPicPr>
          <p:cNvPr id="128" name="Google Shape;128;p77"/>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28204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9"/>
        <p:cNvGrpSpPr/>
        <p:nvPr/>
      </p:nvGrpSpPr>
      <p:grpSpPr>
        <a:xfrm>
          <a:off x="0" y="0"/>
          <a:ext cx="0" cy="0"/>
          <a:chOff x="0" y="0"/>
          <a:chExt cx="0" cy="0"/>
        </a:xfrm>
      </p:grpSpPr>
    </p:spTree>
    <p:extLst>
      <p:ext uri="{BB962C8B-B14F-4D97-AF65-F5344CB8AC3E}">
        <p14:creationId xmlns:p14="http://schemas.microsoft.com/office/powerpoint/2010/main" val="267463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6"/>
        <p:cNvGrpSpPr/>
        <p:nvPr/>
      </p:nvGrpSpPr>
      <p:grpSpPr>
        <a:xfrm>
          <a:off x="0" y="0"/>
          <a:ext cx="0" cy="0"/>
          <a:chOff x="0" y="0"/>
          <a:chExt cx="0" cy="0"/>
        </a:xfrm>
      </p:grpSpPr>
      <p:sp>
        <p:nvSpPr>
          <p:cNvPr id="137" name="Google Shape;137;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8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39" name="Google Shape;139;p8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40" name="Google Shape;140;p8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1" name="Google Shape;141;p8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2" name="Google Shape;142;p8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Gill Sans"/>
                <a:ea typeface="Gill Sans"/>
                <a:cs typeface="Gill Sans"/>
                <a:sym typeface="Gill Sans"/>
              </a:defRPr>
            </a:lvl1pPr>
            <a:lvl2pPr marL="0" marR="0" lvl="1" indent="0" algn="l" rtl="0">
              <a:spcBef>
                <a:spcPts val="0"/>
              </a:spcBef>
              <a:buNone/>
              <a:defRPr sz="1800">
                <a:solidFill>
                  <a:schemeClr val="dk1"/>
                </a:solidFill>
                <a:latin typeface="Gill Sans"/>
                <a:ea typeface="Gill Sans"/>
                <a:cs typeface="Gill Sans"/>
                <a:sym typeface="Gill Sans"/>
              </a:defRPr>
            </a:lvl2pPr>
            <a:lvl3pPr marL="0" marR="0" lvl="2" indent="0" algn="l" rtl="0">
              <a:spcBef>
                <a:spcPts val="0"/>
              </a:spcBef>
              <a:buNone/>
              <a:defRPr sz="1800">
                <a:solidFill>
                  <a:schemeClr val="dk1"/>
                </a:solidFill>
                <a:latin typeface="Gill Sans"/>
                <a:ea typeface="Gill Sans"/>
                <a:cs typeface="Gill Sans"/>
                <a:sym typeface="Gill Sans"/>
              </a:defRPr>
            </a:lvl3pPr>
            <a:lvl4pPr marL="0" marR="0" lvl="3" indent="0" algn="l" rtl="0">
              <a:spcBef>
                <a:spcPts val="0"/>
              </a:spcBef>
              <a:buNone/>
              <a:defRPr sz="1800">
                <a:solidFill>
                  <a:schemeClr val="dk1"/>
                </a:solidFill>
                <a:latin typeface="Gill Sans"/>
                <a:ea typeface="Gill Sans"/>
                <a:cs typeface="Gill Sans"/>
                <a:sym typeface="Gill Sans"/>
              </a:defRPr>
            </a:lvl4pPr>
            <a:lvl5pPr marL="0" marR="0" lvl="4" indent="0" algn="l" rtl="0">
              <a:spcBef>
                <a:spcPts val="0"/>
              </a:spcBef>
              <a:buNone/>
              <a:defRPr sz="1800">
                <a:solidFill>
                  <a:schemeClr val="dk1"/>
                </a:solidFill>
                <a:latin typeface="Gill Sans"/>
                <a:ea typeface="Gill Sans"/>
                <a:cs typeface="Gill Sans"/>
                <a:sym typeface="Gill Sans"/>
              </a:defRPr>
            </a:lvl5pPr>
            <a:lvl6pPr marL="0" marR="0" lvl="5" indent="0" algn="l" rtl="0">
              <a:spcBef>
                <a:spcPts val="0"/>
              </a:spcBef>
              <a:buNone/>
              <a:defRPr sz="1800">
                <a:solidFill>
                  <a:schemeClr val="dk1"/>
                </a:solidFill>
                <a:latin typeface="Gill Sans"/>
                <a:ea typeface="Gill Sans"/>
                <a:cs typeface="Gill Sans"/>
                <a:sym typeface="Gill Sans"/>
              </a:defRPr>
            </a:lvl6pPr>
            <a:lvl7pPr marL="0" marR="0" lvl="6" indent="0" algn="l" rtl="0">
              <a:spcBef>
                <a:spcPts val="0"/>
              </a:spcBef>
              <a:buNone/>
              <a:defRPr sz="1800">
                <a:solidFill>
                  <a:schemeClr val="dk1"/>
                </a:solidFill>
                <a:latin typeface="Gill Sans"/>
                <a:ea typeface="Gill Sans"/>
                <a:cs typeface="Gill Sans"/>
                <a:sym typeface="Gill Sans"/>
              </a:defRPr>
            </a:lvl7pPr>
            <a:lvl8pPr marL="0" marR="0" lvl="7" indent="0" algn="l" rtl="0">
              <a:spcBef>
                <a:spcPts val="0"/>
              </a:spcBef>
              <a:buNone/>
              <a:defRPr sz="1800">
                <a:solidFill>
                  <a:schemeClr val="dk1"/>
                </a:solidFill>
                <a:latin typeface="Gill Sans"/>
                <a:ea typeface="Gill Sans"/>
                <a:cs typeface="Gill Sans"/>
                <a:sym typeface="Gill Sans"/>
              </a:defRPr>
            </a:lvl8pPr>
            <a:lvl9pPr marL="0" marR="0" lvl="8" indent="0" algn="l" rtl="0">
              <a:spcBef>
                <a:spcPts val="0"/>
              </a:spcBef>
              <a:buNone/>
              <a:defRPr sz="1800">
                <a:solidFill>
                  <a:schemeClr val="dk1"/>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031955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27189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87250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43407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
        <p:nvSpPr>
          <p:cNvPr id="189" name="Google Shape;189;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87030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36673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22399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95219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40090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320887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oleObject" Target="../embeddings/oleObject1.bin"/><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ags" Target="../tags/tag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5.jpe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10" Type="http://schemas.openxmlformats.org/officeDocument/2006/relationships/theme" Target="../theme/theme5.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9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5" r:id="rId7"/>
    <p:sldLayoutId id="2147483686" r:id="rId8"/>
    <p:sldLayoutId id="2147483687" r:id="rId9"/>
    <p:sldLayoutId id="2147483688" r:id="rId10"/>
    <p:sldLayoutId id="21474836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10547D9-3A70-4478-AF1E-5B69627AC5EC}"/>
              </a:ext>
            </a:extLst>
          </p:cNvPr>
          <p:cNvGraphicFramePr>
            <a:graphicFrameLocks noChangeAspect="1"/>
          </p:cNvGraphicFramePr>
          <p:nvPr userDrawn="1">
            <p:custDataLst>
              <p:tags r:id="rId14"/>
            </p:custDataLst>
            <p:extLst>
              <p:ext uri="{D42A27DB-BD31-4B8C-83A1-F6EECF244321}">
                <p14:modId xmlns:p14="http://schemas.microsoft.com/office/powerpoint/2010/main" val="98127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5" imgW="395" imgH="396" progId="TCLayout.ActiveDocument.1">
                  <p:embed/>
                </p:oleObj>
              </mc:Choice>
              <mc:Fallback>
                <p:oleObj name="Diapositiva de think-cell" r:id="rId15" imgW="395" imgH="396" progId="TCLayout.ActiveDocument.1">
                  <p:embed/>
                  <p:pic>
                    <p:nvPicPr>
                      <p:cNvPr id="8" name="Object 7" hidden="1">
                        <a:extLst>
                          <a:ext uri="{FF2B5EF4-FFF2-40B4-BE49-F238E27FC236}">
                            <a16:creationId xmlns:a16="http://schemas.microsoft.com/office/drawing/2014/main" id="{510547D9-3A70-4478-AF1E-5B69627AC5EC}"/>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444F728-4D71-4953-B718-3CB2D7A5DE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FB1A4E1-50C3-4082-99BF-752524340A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13" name="Rectangle 12">
            <a:extLst>
              <a:ext uri="{FF2B5EF4-FFF2-40B4-BE49-F238E27FC236}">
                <a16:creationId xmlns:a16="http://schemas.microsoft.com/office/drawing/2014/main" id="{A4DDC703-A709-4F45-9344-F5A4FDC928A0}"/>
              </a:ext>
            </a:extLst>
          </p:cNvPr>
          <p:cNvSpPr/>
          <p:nvPr userDrawn="1"/>
        </p:nvSpPr>
        <p:spPr>
          <a:xfrm>
            <a:off x="-1186543" y="365125"/>
            <a:ext cx="903514" cy="903514"/>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85B550A-0EB0-43A5-B263-E04164917409}"/>
              </a:ext>
            </a:extLst>
          </p:cNvPr>
          <p:cNvSpPr/>
          <p:nvPr userDrawn="1"/>
        </p:nvSpPr>
        <p:spPr>
          <a:xfrm>
            <a:off x="-1186543" y="1545772"/>
            <a:ext cx="903514" cy="903514"/>
          </a:xfrm>
          <a:prstGeom prst="rect">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EA4118C-C4F0-43A8-9C90-AC85F9D7B7D9}"/>
              </a:ext>
            </a:extLst>
          </p:cNvPr>
          <p:cNvSpPr/>
          <p:nvPr userDrawn="1"/>
        </p:nvSpPr>
        <p:spPr>
          <a:xfrm>
            <a:off x="-1186543" y="2645229"/>
            <a:ext cx="903514" cy="903514"/>
          </a:xfrm>
          <a:prstGeom prst="rect">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D281029-7F09-4074-AB4D-D9F7F27821C2}"/>
              </a:ext>
            </a:extLst>
          </p:cNvPr>
          <p:cNvSpPr/>
          <p:nvPr userDrawn="1"/>
        </p:nvSpPr>
        <p:spPr>
          <a:xfrm>
            <a:off x="-2307772" y="1545772"/>
            <a:ext cx="903514" cy="903514"/>
          </a:xfrm>
          <a:prstGeom prst="rect">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3662774-1A92-4FB1-98DD-E81961FB12EF}"/>
              </a:ext>
            </a:extLst>
          </p:cNvPr>
          <p:cNvSpPr/>
          <p:nvPr userDrawn="1"/>
        </p:nvSpPr>
        <p:spPr>
          <a:xfrm>
            <a:off x="-2307772" y="365125"/>
            <a:ext cx="903514" cy="903514"/>
          </a:xfrm>
          <a:prstGeom prst="rect">
            <a:avLst/>
          </a:prstGeom>
          <a:solidFill>
            <a:srgbClr val="562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959EEA4-4186-49B1-9BDB-51FAF16BBBA2}"/>
              </a:ext>
            </a:extLst>
          </p:cNvPr>
          <p:cNvSpPr/>
          <p:nvPr userDrawn="1"/>
        </p:nvSpPr>
        <p:spPr>
          <a:xfrm>
            <a:off x="-2307772" y="2726419"/>
            <a:ext cx="903514" cy="903514"/>
          </a:xfrm>
          <a:prstGeom prst="rect">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0A0D525-1192-41C1-A240-26EADDF76935}"/>
              </a:ext>
            </a:extLst>
          </p:cNvPr>
          <p:cNvSpPr/>
          <p:nvPr userDrawn="1"/>
        </p:nvSpPr>
        <p:spPr>
          <a:xfrm>
            <a:off x="-1273627" y="3887674"/>
            <a:ext cx="903514" cy="903514"/>
          </a:xfrm>
          <a:prstGeom prst="rect">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3CE895-9EC7-447D-BF20-76B276178BBB}"/>
              </a:ext>
            </a:extLst>
          </p:cNvPr>
          <p:cNvSpPr/>
          <p:nvPr userDrawn="1"/>
        </p:nvSpPr>
        <p:spPr>
          <a:xfrm>
            <a:off x="-2307772" y="3887674"/>
            <a:ext cx="903514" cy="903514"/>
          </a:xfrm>
          <a:prstGeom prst="rect">
            <a:avLst/>
          </a:prstGeom>
          <a:solidFill>
            <a:srgbClr val="3B3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9E488E5-C784-4329-962A-3139D27A69B6}"/>
              </a:ext>
            </a:extLst>
          </p:cNvPr>
          <p:cNvSpPr/>
          <p:nvPr userDrawn="1"/>
        </p:nvSpPr>
        <p:spPr>
          <a:xfrm>
            <a:off x="-1273627" y="4987131"/>
            <a:ext cx="903514" cy="903514"/>
          </a:xfrm>
          <a:prstGeom prst="rect">
            <a:avLst/>
          </a:prstGeom>
          <a:solidFill>
            <a:srgbClr val="D4E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618260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3200" kern="1200">
          <a:solidFill>
            <a:srgbClr val="000066"/>
          </a:solidFill>
          <a:latin typeface="Montserrat ExtraBold" panose="000009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ontserrat Medium" panose="000006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Montserrat Light" panose="000004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67"/>
        <p:cNvGrpSpPr/>
        <p:nvPr/>
      </p:nvGrpSpPr>
      <p:grpSpPr>
        <a:xfrm>
          <a:off x="0" y="0"/>
          <a:ext cx="0" cy="0"/>
          <a:chOff x="0" y="0"/>
          <a:chExt cx="0" cy="0"/>
        </a:xfrm>
      </p:grpSpPr>
      <p:sp>
        <p:nvSpPr>
          <p:cNvPr id="68" name="Google Shape;68;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69" name="Google Shape;69;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33A0"/>
              </a:buClr>
              <a:buSzPts val="4800"/>
              <a:buFont typeface="Gill Sans"/>
              <a:buNone/>
              <a:defRPr sz="48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669406557"/>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87534917"/>
      </p:ext>
    </p:extLst>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learning.unog.ch/career-transition-series"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video" Target="https://www.youtube.com/embed/j8cfh6WdHn0?feature=oembed" TargetMode="Externa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learning.unog.ch/career-transition-series"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jpeg"/></Relationships>
</file>

<file path=ppt/slides/_rels/slide200.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video" Target="https://www.youtube.com/embed/m6Pa4ZB4mvQ?feature=oembed" TargetMode="External"/><Relationship Id="rId5" Type="http://schemas.openxmlformats.org/officeDocument/2006/relationships/hyperlink" Target="https://www.youtube.com/watch?v=m6Pa4ZB4mvQ" TargetMode="Externa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app.tealhq.com/home"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huntr.c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5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https://learning.unog.ch/career-transition-serie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48.png"/><Relationship Id="rId7"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48.png"/><Relationship Id="rId7"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9.jpeg"/><Relationship Id="rId9" Type="http://schemas.openxmlformats.org/officeDocument/2006/relationships/image" Target="../media/image50.jpeg"/></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29.xml"/><Relationship Id="rId7" Type="http://schemas.openxmlformats.org/officeDocument/2006/relationships/image" Target="../media/image51.jpeg"/><Relationship Id="rId2" Type="http://schemas.openxmlformats.org/officeDocument/2006/relationships/slideLayout" Target="../slideLayouts/slideLayout14.xml"/><Relationship Id="rId1" Type="http://schemas.openxmlformats.org/officeDocument/2006/relationships/video" Target="https://www.youtube.com/embed/bLxxugNPRJ8?feature=oembed" TargetMode="External"/><Relationship Id="rId6" Type="http://schemas.microsoft.com/office/2011/relationships/webextension" Target="../webextensions/webextension1.xml"/><Relationship Id="rId11" Type="http://schemas.openxmlformats.org/officeDocument/2006/relationships/image" Target="../media/image54.jpeg"/><Relationship Id="rId5" Type="http://schemas.openxmlformats.org/officeDocument/2006/relationships/image" Target="../media/image22.svg"/><Relationship Id="rId10" Type="http://schemas.openxmlformats.org/officeDocument/2006/relationships/image" Target="../media/image20.png"/><Relationship Id="rId4" Type="http://schemas.openxmlformats.org/officeDocument/2006/relationships/image" Target="../media/image21.png"/><Relationship Id="rId9" Type="http://schemas.openxmlformats.org/officeDocument/2006/relationships/image" Target="../media/image53.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4.xml"/><Relationship Id="rId5" Type="http://schemas.openxmlformats.org/officeDocument/2006/relationships/image" Target="../media/image55.jpeg"/><Relationship Id="rId4" Type="http://schemas.openxmlformats.org/officeDocument/2006/relationships/image" Target="../media/image19.sv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forms.office.com/pages/responsepage.aspx?id=2zWeD09UYE-9zF6kFubccAp6CWKdpG1LuLLL1dtE_RFUQTlZQ0ZFQVlXWjZIOTgwU0FUNUdGODdUUCQlQCN0PWcu&amp;route=shorturl"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7.jpeg"/><Relationship Id="rId7"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9C1BEDB3-BB3D-84E5-F497-2F40BB4C0C2D}"/>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4E6218A8-6B2C-ED8D-8C95-041AE7ECE554}"/>
              </a:ext>
            </a:extLst>
          </p:cNvPr>
          <p:cNvSpPr>
            <a:spLocks noGrp="1" noRot="1" noMove="1" noResize="1" noEditPoints="1" noAdjustHandles="1" noChangeArrowheads="1" noChangeShapeType="1"/>
          </p:cNvSpPr>
          <p:nvPr/>
        </p:nvSpPr>
        <p:spPr>
          <a:xfrm>
            <a:off x="464775" y="2768300"/>
            <a:ext cx="11429700" cy="3130839"/>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rPr>
              <a:t>5 MODULES IN 5 DAYS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CH"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29" name="Google Shape;229;p1">
            <a:extLst>
              <a:ext uri="{FF2B5EF4-FFF2-40B4-BE49-F238E27FC236}">
                <a16:creationId xmlns:a16="http://schemas.microsoft.com/office/drawing/2014/main" id="{D8420316-785C-A042-740A-00B97DCB845E}"/>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21E5AD85-D650-C911-1486-C7EF7D6CCD09}"/>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447E611A-FAD6-600F-89B8-8682D7D4C9DF}"/>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D6B6AD02-F577-9083-3C3A-87977F1A676F}"/>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2537F8DA-6D20-7961-9857-1F51A8DCEE6C}"/>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5DEA0338-3D84-A5F2-975D-26BB5852A045}"/>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D1C7A13D-F23A-2197-B49B-AFE66C658AF3}"/>
              </a:ext>
            </a:extLst>
          </p:cNvPr>
          <p:cNvSpPr txBox="1"/>
          <p:nvPr/>
        </p:nvSpPr>
        <p:spPr>
          <a:xfrm>
            <a:off x="1064734" y="1746601"/>
            <a:ext cx="10118465" cy="230832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WELCOME!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54952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7F8D415D-2CCA-1B82-B5C3-039B380C151A}"/>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40615745-936B-239F-8891-D35B23E592B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8F2A95FB-8877-57CF-5B17-F6D51EB15A24}"/>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66032385-3CAD-7931-163C-3A6F6F323762}"/>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“The 2 Hour Job Search” Method</a:t>
            </a:r>
          </a:p>
        </p:txBody>
      </p:sp>
      <p:sp>
        <p:nvSpPr>
          <p:cNvPr id="356" name="remark">
            <a:extLst>
              <a:ext uri="{FF2B5EF4-FFF2-40B4-BE49-F238E27FC236}">
                <a16:creationId xmlns:a16="http://schemas.microsoft.com/office/drawing/2014/main" id="{D9A3311B-6F14-42E3-CF0B-84D76DFAC06C}"/>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5122" name="Picture 2">
            <a:extLst>
              <a:ext uri="{FF2B5EF4-FFF2-40B4-BE49-F238E27FC236}">
                <a16:creationId xmlns:a16="http://schemas.microsoft.com/office/drawing/2014/main" id="{B58096E6-7F0B-49F2-22A2-D580E590C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4259" y="1897526"/>
            <a:ext cx="2499626" cy="3753348"/>
          </a:xfrm>
          <a:prstGeom prst="rect">
            <a:avLst/>
          </a:prstGeom>
          <a:noFill/>
          <a:extLst>
            <a:ext uri="{909E8E84-426E-40DD-AFC4-6F175D3DCCD1}">
              <a14:hiddenFill xmlns:a14="http://schemas.microsoft.com/office/drawing/2010/main">
                <a:solidFill>
                  <a:srgbClr val="FFFFFF"/>
                </a:solidFill>
              </a14:hiddenFill>
            </a:ext>
          </a:extLst>
        </p:spPr>
      </p:pic>
      <p:sp>
        <p:nvSpPr>
          <p:cNvPr id="3" name="remark">
            <a:extLst>
              <a:ext uri="{FF2B5EF4-FFF2-40B4-BE49-F238E27FC236}">
                <a16:creationId xmlns:a16="http://schemas.microsoft.com/office/drawing/2014/main" id="{51BA5085-F4F1-F46E-F796-8FCFB48581C0}"/>
              </a:ext>
            </a:extLst>
          </p:cNvPr>
          <p:cNvSpPr txBox="1"/>
          <p:nvPr/>
        </p:nvSpPr>
        <p:spPr>
          <a:xfrm>
            <a:off x="223296" y="6280840"/>
            <a:ext cx="12191999"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chemeClr val="dk1"/>
                </a:solidFill>
                <a:latin typeface="Calibri"/>
                <a:ea typeface="Calibri"/>
                <a:cs typeface="Calibri"/>
                <a:sym typeface="Calibri"/>
              </a:rPr>
              <a:t>👉 Reference: Steve Dalton— The 2-Hour Job Search (2</a:t>
            </a:r>
            <a:r>
              <a:rPr lang="en-US" sz="2200" i="1" baseline="30000" dirty="0">
                <a:solidFill>
                  <a:schemeClr val="dk1"/>
                </a:solidFill>
                <a:latin typeface="Calibri"/>
                <a:ea typeface="Calibri"/>
                <a:cs typeface="Calibri"/>
                <a:sym typeface="Calibri"/>
              </a:rPr>
              <a:t>nd</a:t>
            </a:r>
            <a:r>
              <a:rPr lang="en-US" sz="2200" i="1" dirty="0">
                <a:solidFill>
                  <a:schemeClr val="dk1"/>
                </a:solidFill>
                <a:latin typeface="Calibri"/>
                <a:ea typeface="Calibri"/>
                <a:cs typeface="Calibri"/>
                <a:sym typeface="Calibri"/>
              </a:rPr>
              <a:t> ed. 2020, Ten Speed Press)</a:t>
            </a:r>
          </a:p>
        </p:txBody>
      </p:sp>
    </p:spTree>
    <p:extLst>
      <p:ext uri="{BB962C8B-B14F-4D97-AF65-F5344CB8AC3E}">
        <p14:creationId xmlns:p14="http://schemas.microsoft.com/office/powerpoint/2010/main" val="1276324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B1359B3E-BA4A-3AF6-92F6-D4552C642863}"/>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9AE872C9-2A5B-E7A9-70A3-6D3DC3D659FD}"/>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24B7C98-4E6B-C382-16DF-4B1F64BC133F}"/>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0DD4AF2D-DD02-137A-E5E5-7295E146E55C}"/>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Beyond Applications</a:t>
            </a:r>
          </a:p>
        </p:txBody>
      </p:sp>
      <p:sp>
        <p:nvSpPr>
          <p:cNvPr id="356" name="remark">
            <a:extLst>
              <a:ext uri="{FF2B5EF4-FFF2-40B4-BE49-F238E27FC236}">
                <a16:creationId xmlns:a16="http://schemas.microsoft.com/office/drawing/2014/main" id="{48A7EDAB-015E-F3CD-7AC7-E8A3A6D79891}"/>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Picture 2">
            <a:extLst>
              <a:ext uri="{FF2B5EF4-FFF2-40B4-BE49-F238E27FC236}">
                <a16:creationId xmlns:a16="http://schemas.microsoft.com/office/drawing/2014/main" id="{02A6D0F1-1AC8-3975-1335-A245CAD1B396}"/>
              </a:ext>
            </a:extLst>
          </p:cNvPr>
          <p:cNvPicPr>
            <a:picLocks noChangeAspect="1"/>
          </p:cNvPicPr>
          <p:nvPr/>
        </p:nvPicPr>
        <p:blipFill>
          <a:blip r:embed="rId3"/>
          <a:stretch>
            <a:fillRect/>
          </a:stretch>
        </p:blipFill>
        <p:spPr>
          <a:xfrm>
            <a:off x="6014605" y="1575740"/>
            <a:ext cx="5981700" cy="3987800"/>
          </a:xfrm>
          <a:prstGeom prst="rect">
            <a:avLst/>
          </a:prstGeom>
        </p:spPr>
      </p:pic>
      <p:sp>
        <p:nvSpPr>
          <p:cNvPr id="4" name="Google Shape;278;p4">
            <a:extLst>
              <a:ext uri="{FF2B5EF4-FFF2-40B4-BE49-F238E27FC236}">
                <a16:creationId xmlns:a16="http://schemas.microsoft.com/office/drawing/2014/main" id="{D03365D6-E970-D6CE-EEEB-C5E11A728E69}"/>
              </a:ext>
            </a:extLst>
          </p:cNvPr>
          <p:cNvSpPr txBox="1"/>
          <p:nvPr/>
        </p:nvSpPr>
        <p:spPr>
          <a:xfrm>
            <a:off x="908914" y="2415498"/>
            <a:ext cx="4909996" cy="1569620"/>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“A</a:t>
            </a:r>
            <a:r>
              <a:rPr kumimoji="0" lang="en-U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pplying</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 online is like eating cereal with a fork</a:t>
            </a:r>
          </a:p>
          <a:p>
            <a:pPr>
              <a:buSzPts val="2400"/>
              <a:defRPr/>
            </a:pPr>
            <a:r>
              <a:rPr lang="en-US" sz="2400" dirty="0">
                <a:latin typeface="Gill Sans"/>
                <a:ea typeface="Gill Sans"/>
                <a:cs typeface="Gill Sans"/>
                <a:sym typeface="Gill Sans"/>
              </a:rPr>
              <a:t>You may eventually get fed but it´s painfully inefficient”. Steve Dalton</a:t>
            </a: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2" name="Google Shape;278;p4">
            <a:extLst>
              <a:ext uri="{FF2B5EF4-FFF2-40B4-BE49-F238E27FC236}">
                <a16:creationId xmlns:a16="http://schemas.microsoft.com/office/drawing/2014/main" id="{555BB6B8-BDF9-D76A-563C-EED6C6F86150}"/>
              </a:ext>
            </a:extLst>
          </p:cNvPr>
          <p:cNvSpPr txBox="1"/>
          <p:nvPr/>
        </p:nvSpPr>
        <p:spPr>
          <a:xfrm>
            <a:off x="908914" y="5797950"/>
            <a:ext cx="10891696" cy="830956"/>
          </a:xfrm>
          <a:prstGeom prst="rect">
            <a:avLst/>
          </a:prstGeom>
          <a:noFill/>
          <a:ln>
            <a:noFill/>
          </a:ln>
        </p:spPr>
        <p:txBody>
          <a:bodyPr spcFirstLastPara="1" wrap="square" lIns="91425" tIns="45700" rIns="91425" bIns="45700" anchor="t" anchorCtr="0">
            <a:spAutoFit/>
          </a:bodyPr>
          <a:lstStyle/>
          <a:p>
            <a:pPr>
              <a:buSzPts val="2400"/>
              <a:defRPr/>
            </a:pPr>
            <a:r>
              <a:rPr lang="en-US" sz="2400" i="1" dirty="0">
                <a:latin typeface="Gill Sans"/>
                <a:ea typeface="Gill Sans"/>
                <a:cs typeface="Gill Sans"/>
                <a:sym typeface="Gill Sans"/>
              </a:rPr>
              <a:t>If you want to know more about applications in private market and interviews, go to </a:t>
            </a:r>
            <a:r>
              <a:rPr kumimoji="0" lang="en-US" altLang="en-US" sz="2400" b="0" i="1"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400" b="0" i="1"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  </a:t>
            </a:r>
            <a:endParaRPr kumimoji="0" lang="en-US" sz="2400" b="0" i="1"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319980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75FE0E39-69C8-290F-A7A1-42E2EFBFEA14}"/>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4E44710B-B7CF-4D75-2866-042F8647668A}"/>
              </a:ext>
            </a:extLst>
          </p:cNvPr>
          <p:cNvSpPr/>
          <p:nvPr/>
        </p:nvSpPr>
        <p:spPr>
          <a:xfrm>
            <a:off x="0" y="2884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904F1E3-BD7E-91B5-F62B-857E4C878D23}"/>
              </a:ext>
            </a:extLst>
          </p:cNvPr>
          <p:cNvSpPr/>
          <p:nvPr/>
        </p:nvSpPr>
        <p:spPr>
          <a:xfrm>
            <a:off x="-138941" y="213537"/>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39A79585-6C10-1F48-3931-81C373BD1513}"/>
              </a:ext>
            </a:extLst>
          </p:cNvPr>
          <p:cNvSpPr txBox="1"/>
          <p:nvPr/>
        </p:nvSpPr>
        <p:spPr>
          <a:xfrm>
            <a:off x="328084" y="309595"/>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Networking as the foundation</a:t>
            </a:r>
          </a:p>
        </p:txBody>
      </p:sp>
      <p:sp>
        <p:nvSpPr>
          <p:cNvPr id="356" name="remark">
            <a:extLst>
              <a:ext uri="{FF2B5EF4-FFF2-40B4-BE49-F238E27FC236}">
                <a16:creationId xmlns:a16="http://schemas.microsoft.com/office/drawing/2014/main" id="{6613764E-D827-F747-8CD1-824EA1012C26}"/>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5" name="Online Media 4" descr="Designing Your Career: The Networking Reframe">
            <a:hlinkClick r:id="" action="ppaction://media"/>
            <a:extLst>
              <a:ext uri="{FF2B5EF4-FFF2-40B4-BE49-F238E27FC236}">
                <a16:creationId xmlns:a16="http://schemas.microsoft.com/office/drawing/2014/main" id="{E42294F7-6671-D7CC-27B3-AEB19477D718}"/>
              </a:ext>
            </a:extLst>
          </p:cNvPr>
          <p:cNvPicPr>
            <a:picLocks noRot="1" noChangeAspect="1"/>
          </p:cNvPicPr>
          <p:nvPr>
            <a:videoFile r:link="rId1"/>
          </p:nvPr>
        </p:nvPicPr>
        <p:blipFill>
          <a:blip r:embed="rId4"/>
          <a:stretch>
            <a:fillRect/>
          </a:stretch>
        </p:blipFill>
        <p:spPr>
          <a:xfrm>
            <a:off x="1771829" y="1209595"/>
            <a:ext cx="8648342" cy="4886314"/>
          </a:xfrm>
          <a:prstGeom prst="rect">
            <a:avLst/>
          </a:prstGeom>
        </p:spPr>
      </p:pic>
      <p:sp>
        <p:nvSpPr>
          <p:cNvPr id="6" name="remark">
            <a:extLst>
              <a:ext uri="{FF2B5EF4-FFF2-40B4-BE49-F238E27FC236}">
                <a16:creationId xmlns:a16="http://schemas.microsoft.com/office/drawing/2014/main" id="{9BDAD0B6-BDF7-4378-B9C3-BEB209E1B53B}"/>
              </a:ext>
            </a:extLst>
          </p:cNvPr>
          <p:cNvSpPr txBox="1"/>
          <p:nvPr/>
        </p:nvSpPr>
        <p:spPr>
          <a:xfrm>
            <a:off x="484553" y="6434575"/>
            <a:ext cx="12191999"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chemeClr val="dk1"/>
                </a:solidFill>
                <a:latin typeface="Calibri"/>
                <a:ea typeface="Calibri"/>
                <a:cs typeface="Calibri"/>
                <a:sym typeface="Calibri"/>
              </a:rPr>
              <a:t>👉 Reference: Designing Your Career: The Networking Reframe— Stanford Life Design Lab (2017)</a:t>
            </a:r>
          </a:p>
        </p:txBody>
      </p:sp>
    </p:spTree>
    <p:extLst>
      <p:ext uri="{BB962C8B-B14F-4D97-AF65-F5344CB8AC3E}">
        <p14:creationId xmlns:p14="http://schemas.microsoft.com/office/powerpoint/2010/main" val="375152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A1DD5F1-87A3-5CDB-99E1-AB24EB34075E}"/>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E281B7C-51EB-7C1E-CE18-DF2DFD3CADDD}"/>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926D92D8-E784-FE6D-F11A-7D8FA4CED90A}"/>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A70A99B1-1046-ECAB-CDED-1CDD5B5BC167}"/>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Job Search Building Blocks </a:t>
            </a:r>
          </a:p>
        </p:txBody>
      </p:sp>
      <p:sp>
        <p:nvSpPr>
          <p:cNvPr id="356" name="remark">
            <a:extLst>
              <a:ext uri="{FF2B5EF4-FFF2-40B4-BE49-F238E27FC236}">
                <a16:creationId xmlns:a16="http://schemas.microsoft.com/office/drawing/2014/main" id="{C98CAF9A-424B-DCA4-BB28-26E2FE8AC567}"/>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Picture 2">
            <a:extLst>
              <a:ext uri="{FF2B5EF4-FFF2-40B4-BE49-F238E27FC236}">
                <a16:creationId xmlns:a16="http://schemas.microsoft.com/office/drawing/2014/main" id="{E551B89C-BE63-2BDC-2B14-E6E30C3A5476}"/>
              </a:ext>
            </a:extLst>
          </p:cNvPr>
          <p:cNvPicPr>
            <a:picLocks noChangeAspect="1"/>
          </p:cNvPicPr>
          <p:nvPr/>
        </p:nvPicPr>
        <p:blipFill>
          <a:blip r:embed="rId3"/>
          <a:srcRect b="49575"/>
          <a:stretch/>
        </p:blipFill>
        <p:spPr>
          <a:xfrm>
            <a:off x="703597" y="1831137"/>
            <a:ext cx="10784806" cy="3625469"/>
          </a:xfrm>
          <a:prstGeom prst="rect">
            <a:avLst/>
          </a:prstGeom>
        </p:spPr>
      </p:pic>
    </p:spTree>
    <p:extLst>
      <p:ext uri="{BB962C8B-B14F-4D97-AF65-F5344CB8AC3E}">
        <p14:creationId xmlns:p14="http://schemas.microsoft.com/office/powerpoint/2010/main" val="347524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8050E1F1-DF5D-10B2-2B1D-367805B27735}"/>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14A069B0-C1CA-73CA-B1EA-26C942298C0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9F94DD95-528E-ED8E-02C2-0C9507739FEB}"/>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61365C68-6085-43A0-E5B9-EF4FA8EB368A}"/>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Network Funnel </a:t>
            </a:r>
          </a:p>
        </p:txBody>
      </p:sp>
      <p:sp>
        <p:nvSpPr>
          <p:cNvPr id="356" name="remark">
            <a:extLst>
              <a:ext uri="{FF2B5EF4-FFF2-40B4-BE49-F238E27FC236}">
                <a16:creationId xmlns:a16="http://schemas.microsoft.com/office/drawing/2014/main" id="{FFDDD5D1-56DD-4CD5-B694-D7095A5D17C6}"/>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8" name="Google Shape;278;p4">
            <a:extLst>
              <a:ext uri="{FF2B5EF4-FFF2-40B4-BE49-F238E27FC236}">
                <a16:creationId xmlns:a16="http://schemas.microsoft.com/office/drawing/2014/main" id="{916B9039-4EA0-7EA1-E420-C4EB68458DE6}"/>
              </a:ext>
            </a:extLst>
          </p:cNvPr>
          <p:cNvSpPr txBox="1"/>
          <p:nvPr/>
        </p:nvSpPr>
        <p:spPr>
          <a:xfrm>
            <a:off x="554201" y="2086343"/>
            <a:ext cx="3673416" cy="2677616"/>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Weekly tracker: </a:t>
            </a:r>
          </a:p>
          <a:p>
            <a:pPr>
              <a:defRPr/>
            </a:pPr>
            <a:endParaRPr lang="en-US" sz="2400" b="1" dirty="0">
              <a:solidFill>
                <a:srgbClr val="0033A0"/>
              </a:solidFill>
              <a:latin typeface="Gill Sans"/>
              <a:ea typeface="Gill Sans"/>
              <a:cs typeface="Gill Sans"/>
              <a:sym typeface="Gill Sans"/>
            </a:endParaRPr>
          </a:p>
          <a:p>
            <a:pPr marL="342900" indent="-342900">
              <a:buFont typeface="Arial" panose="020B0604020202020204" pitchFamily="34" charset="0"/>
              <a:buChar char="•"/>
              <a:defRPr/>
            </a:pPr>
            <a:r>
              <a:rPr lang="en-US" sz="2400" dirty="0">
                <a:latin typeface="Gill Sans"/>
                <a:ea typeface="Gill Sans"/>
                <a:cs typeface="Gill Sans"/>
                <a:sym typeface="Gill Sans"/>
              </a:rPr>
              <a:t>Amount of reach-outs </a:t>
            </a:r>
          </a:p>
          <a:p>
            <a:pPr marL="342900" indent="-342900">
              <a:buFont typeface="Arial" panose="020B0604020202020204" pitchFamily="34" charset="0"/>
              <a:buChar char="•"/>
              <a:defRPr/>
            </a:pPr>
            <a:endParaRPr lang="en-US" sz="2400" dirty="0">
              <a:latin typeface="Gill Sans"/>
              <a:ea typeface="Gill Sans"/>
              <a:cs typeface="Gill Sans"/>
              <a:sym typeface="Gill Sans"/>
            </a:endParaRPr>
          </a:p>
          <a:p>
            <a:pPr marL="342900" indent="-342900">
              <a:buFont typeface="Arial" panose="020B0604020202020204" pitchFamily="34" charset="0"/>
              <a:buChar char="•"/>
              <a:defRPr/>
            </a:pPr>
            <a:r>
              <a:rPr lang="en-US" sz="2400" dirty="0">
                <a:latin typeface="Gill Sans"/>
                <a:ea typeface="Gill Sans"/>
                <a:cs typeface="Gill Sans"/>
                <a:sym typeface="Gill Sans"/>
              </a:rPr>
              <a:t>Amount of informational interviews</a:t>
            </a:r>
          </a:p>
          <a:p>
            <a:pP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pic>
        <p:nvPicPr>
          <p:cNvPr id="3" name="Picture 2">
            <a:extLst>
              <a:ext uri="{FF2B5EF4-FFF2-40B4-BE49-F238E27FC236}">
                <a16:creationId xmlns:a16="http://schemas.microsoft.com/office/drawing/2014/main" id="{EC765F9E-AB0C-08B2-20D1-FB4B2D331245}"/>
              </a:ext>
            </a:extLst>
          </p:cNvPr>
          <p:cNvPicPr>
            <a:picLocks noChangeAspect="1"/>
          </p:cNvPicPr>
          <p:nvPr/>
        </p:nvPicPr>
        <p:blipFill>
          <a:blip r:embed="rId3"/>
          <a:srcRect l="5182" t="48325" r="59944"/>
          <a:stretch/>
        </p:blipFill>
        <p:spPr>
          <a:xfrm>
            <a:off x="5353021" y="1563545"/>
            <a:ext cx="4158982" cy="4108461"/>
          </a:xfrm>
          <a:prstGeom prst="rect">
            <a:avLst/>
          </a:prstGeom>
        </p:spPr>
      </p:pic>
    </p:spTree>
    <p:extLst>
      <p:ext uri="{BB962C8B-B14F-4D97-AF65-F5344CB8AC3E}">
        <p14:creationId xmlns:p14="http://schemas.microsoft.com/office/powerpoint/2010/main" val="131339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E2477B3-4DDC-574F-79A5-8FCA2485F9F0}"/>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31EB89CF-36A1-AC2B-3AF6-3CBE285E771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5D2D2D81-33B7-75F2-F1C0-F512ABD947BC}"/>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696E4AE1-14C2-953E-B97C-53A2ACFD49B6}"/>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Evidence-Based Pivoting</a:t>
            </a:r>
          </a:p>
        </p:txBody>
      </p:sp>
      <p:sp>
        <p:nvSpPr>
          <p:cNvPr id="356" name="remark">
            <a:extLst>
              <a:ext uri="{FF2B5EF4-FFF2-40B4-BE49-F238E27FC236}">
                <a16:creationId xmlns:a16="http://schemas.microsoft.com/office/drawing/2014/main" id="{015D0B95-6B79-B42A-0A17-644F14A08871}"/>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Picture 2">
            <a:extLst>
              <a:ext uri="{FF2B5EF4-FFF2-40B4-BE49-F238E27FC236}">
                <a16:creationId xmlns:a16="http://schemas.microsoft.com/office/drawing/2014/main" id="{6C6555BB-6FD0-F243-B932-CE997630CB32}"/>
              </a:ext>
            </a:extLst>
          </p:cNvPr>
          <p:cNvPicPr>
            <a:picLocks noChangeAspect="1"/>
          </p:cNvPicPr>
          <p:nvPr/>
        </p:nvPicPr>
        <p:blipFill>
          <a:blip r:embed="rId3"/>
          <a:srcRect l="41107" t="50000" r="3303"/>
          <a:stretch/>
        </p:blipFill>
        <p:spPr>
          <a:xfrm>
            <a:off x="2833913" y="1539656"/>
            <a:ext cx="6891520" cy="4132350"/>
          </a:xfrm>
          <a:prstGeom prst="rect">
            <a:avLst/>
          </a:prstGeom>
        </p:spPr>
      </p:pic>
    </p:spTree>
    <p:extLst>
      <p:ext uri="{BB962C8B-B14F-4D97-AF65-F5344CB8AC3E}">
        <p14:creationId xmlns:p14="http://schemas.microsoft.com/office/powerpoint/2010/main" val="3124746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CCB0A41E-C79F-24E5-DF48-BC36F3A4EC6E}"/>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42164327-B8C0-B66C-90E7-7CC7981E6F2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A9E5C0C0-22E0-5F1F-7FC7-6DC01F15D098}"/>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0142BECF-F52C-B32D-F966-13CF3EE80E89}"/>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UN Target list </a:t>
            </a:r>
          </a:p>
        </p:txBody>
      </p:sp>
      <p:sp>
        <p:nvSpPr>
          <p:cNvPr id="356" name="remark">
            <a:extLst>
              <a:ext uri="{FF2B5EF4-FFF2-40B4-BE49-F238E27FC236}">
                <a16:creationId xmlns:a16="http://schemas.microsoft.com/office/drawing/2014/main" id="{4624409D-EE13-FF7C-64E0-559E42409DDF}"/>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4" name="Google Shape;278;p4">
            <a:extLst>
              <a:ext uri="{FF2B5EF4-FFF2-40B4-BE49-F238E27FC236}">
                <a16:creationId xmlns:a16="http://schemas.microsoft.com/office/drawing/2014/main" id="{CCDBF6BB-6361-7CF2-E043-35EA2CD17325}"/>
              </a:ext>
            </a:extLst>
          </p:cNvPr>
          <p:cNvSpPr txBox="1"/>
          <p:nvPr/>
        </p:nvSpPr>
        <p:spPr>
          <a:xfrm>
            <a:off x="4616629" y="1794232"/>
            <a:ext cx="7533382" cy="4893607"/>
          </a:xfrm>
          <a:prstGeom prst="rect">
            <a:avLst/>
          </a:prstGeom>
          <a:noFill/>
          <a:ln>
            <a:noFill/>
          </a:ln>
        </p:spPr>
        <p:txBody>
          <a:bodyPr spcFirstLastPara="1" wrap="square" lIns="91425" tIns="45700" rIns="91425" bIns="45700" anchor="t" anchorCtr="0">
            <a:spAutoFit/>
          </a:bodyPr>
          <a:lstStyle/>
          <a:p>
            <a:pPr>
              <a:defRPr/>
            </a:pPr>
            <a:r>
              <a:rPr lang="en-US" sz="2400" b="1" u="sng" dirty="0">
                <a:solidFill>
                  <a:srgbClr val="0033A0"/>
                </a:solidFill>
                <a:latin typeface="Gill Sans"/>
                <a:sym typeface="Gill Sans"/>
              </a:rPr>
              <a:t>List of 40 target companies AT LEAST </a:t>
            </a:r>
          </a:p>
          <a:p>
            <a:pPr>
              <a:defRPr/>
            </a:pPr>
            <a:endParaRPr lang="en-US" sz="2400" b="1" dirty="0">
              <a:solidFill>
                <a:srgbClr val="0033A0"/>
              </a:solidFill>
              <a:latin typeface="Gill Sans"/>
              <a:sym typeface="Gill Sans"/>
            </a:endParaRPr>
          </a:p>
          <a:p>
            <a:pPr>
              <a:defRPr/>
            </a:pPr>
            <a:r>
              <a:rPr lang="en-US" sz="2400" b="1" dirty="0">
                <a:solidFill>
                  <a:srgbClr val="0033A0"/>
                </a:solidFill>
                <a:latin typeface="Gill Sans"/>
                <a:sym typeface="Gill Sans"/>
              </a:rPr>
              <a:t>10 Dream companies/Organizations</a:t>
            </a:r>
          </a:p>
          <a:p>
            <a:pPr>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Dream companies  </a:t>
            </a:r>
          </a:p>
          <a:p>
            <a:pPr>
              <a:defRPr/>
            </a:pPr>
            <a:r>
              <a:rPr lang="en-US" sz="2400" b="1" dirty="0">
                <a:solidFill>
                  <a:srgbClr val="0033A0"/>
                </a:solidFill>
                <a:latin typeface="Gill Sans"/>
                <a:ea typeface="Gill Sans"/>
                <a:cs typeface="Gill Sans"/>
                <a:sym typeface="Gill Sans"/>
              </a:rPr>
              <a:t>5 </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competitors </a:t>
            </a:r>
          </a:p>
          <a:p>
            <a:pPr>
              <a:defRPr/>
            </a:pPr>
            <a:r>
              <a:rPr lang="en-US" sz="2400" dirty="0">
                <a:latin typeface="Gill Sans"/>
                <a:ea typeface="Gill Sans"/>
                <a:cs typeface="Gill Sans"/>
                <a:sym typeface="Gill Sans"/>
              </a:rPr>
              <a:t>Or adjacent </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companies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r>
              <a:rPr lang="en-US" sz="2400" b="1" dirty="0">
                <a:solidFill>
                  <a:srgbClr val="0033A0"/>
                </a:solidFill>
                <a:latin typeface="Gill Sans"/>
                <a:sym typeface="Gill Sans"/>
              </a:rPr>
              <a:t>10 Alumni &amp; Warm Networks </a:t>
            </a: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a:buSzPts val="2400"/>
              <a:defRPr/>
            </a:pPr>
            <a:r>
              <a:rPr lang="en-US" sz="2400" dirty="0">
                <a:latin typeface="Gill Sans"/>
                <a:ea typeface="Gill Sans"/>
                <a:cs typeface="Gill Sans"/>
                <a:sym typeface="Gill Sans"/>
              </a:rPr>
              <a:t>Alumni, former colleagues, friends, diaspora </a:t>
            </a:r>
          </a:p>
          <a:p>
            <a:pPr>
              <a:buSzPts val="2400"/>
              <a:defRPr/>
            </a:pPr>
            <a:r>
              <a:rPr lang="en-US" sz="2400" b="1" dirty="0">
                <a:solidFill>
                  <a:srgbClr val="0033A0"/>
                </a:solidFill>
                <a:latin typeface="Gill Sans"/>
                <a:sym typeface="Gill Sans"/>
              </a:rPr>
              <a:t>10 Supranational bodies</a:t>
            </a: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a:buSzPts val="2400"/>
              <a:defRPr/>
            </a:pPr>
            <a:r>
              <a:rPr lang="en-US" sz="2400" dirty="0">
                <a:latin typeface="Gill Sans"/>
                <a:ea typeface="Gill Sans"/>
                <a:cs typeface="Gill Sans"/>
                <a:sym typeface="Gill Sans"/>
              </a:rPr>
              <a:t>Multilateral banks, supranational bodies, regional institutions </a:t>
            </a:r>
          </a:p>
          <a:p>
            <a:pPr>
              <a:buSzPts val="2400"/>
              <a:defRPr/>
            </a:pPr>
            <a:r>
              <a:rPr lang="en-US" sz="2400" b="1" dirty="0">
                <a:solidFill>
                  <a:srgbClr val="0033A0"/>
                </a:solidFill>
                <a:latin typeface="Gill Sans"/>
                <a:sym typeface="Gill Sans"/>
              </a:rPr>
              <a:t>5 Consulting Firms</a:t>
            </a: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Impact consulting, strategy, ESG, public sector consulting</a:t>
            </a:r>
          </a:p>
          <a:p>
            <a:pPr>
              <a:buSzPts val="2400"/>
              <a:defRPr/>
            </a:pPr>
            <a:endParaRPr lang="en-US" sz="2400" dirty="0">
              <a:latin typeface="Gill Sans"/>
              <a:ea typeface="Gill Sans"/>
              <a:cs typeface="Gill Sans"/>
              <a:sym typeface="Gill Sans"/>
            </a:endParaRPr>
          </a:p>
        </p:txBody>
      </p:sp>
      <p:pic>
        <p:nvPicPr>
          <p:cNvPr id="9218" name="Picture 2" descr="Agenda icon outline Vector Images &amp; Graphics for Commercial ...">
            <a:extLst>
              <a:ext uri="{FF2B5EF4-FFF2-40B4-BE49-F238E27FC236}">
                <a16:creationId xmlns:a16="http://schemas.microsoft.com/office/drawing/2014/main" id="{3E523A76-E0B3-B969-3E0B-BEBB0370D1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03" r="52467"/>
          <a:stretch/>
        </p:blipFill>
        <p:spPr bwMode="auto">
          <a:xfrm>
            <a:off x="801161" y="1462170"/>
            <a:ext cx="3378803" cy="4209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412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6F897852-F224-0587-5906-C9CDC95293DA}"/>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69793BBD-1F26-4B65-6C69-FD054A3B0F60}"/>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434CC3D-FFEC-E58A-2728-28C068EF3005}"/>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09AD2B0D-CD22-C6CE-D217-CA16C9DE10C9}"/>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Prioritizing UN Target List</a:t>
            </a:r>
          </a:p>
        </p:txBody>
      </p:sp>
      <p:sp>
        <p:nvSpPr>
          <p:cNvPr id="356" name="remark">
            <a:extLst>
              <a:ext uri="{FF2B5EF4-FFF2-40B4-BE49-F238E27FC236}">
                <a16:creationId xmlns:a16="http://schemas.microsoft.com/office/drawing/2014/main" id="{EA477B4C-937F-E60A-5787-F8C95BAD9780}"/>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4" name="Google Shape;278;p4">
            <a:extLst>
              <a:ext uri="{FF2B5EF4-FFF2-40B4-BE49-F238E27FC236}">
                <a16:creationId xmlns:a16="http://schemas.microsoft.com/office/drawing/2014/main" id="{2C22C64E-9962-937A-D54D-6061F95FDA59}"/>
              </a:ext>
            </a:extLst>
          </p:cNvPr>
          <p:cNvSpPr txBox="1"/>
          <p:nvPr/>
        </p:nvSpPr>
        <p:spPr>
          <a:xfrm>
            <a:off x="4896262" y="1977977"/>
            <a:ext cx="6603341" cy="3046948"/>
          </a:xfrm>
          <a:prstGeom prst="rect">
            <a:avLst/>
          </a:prstGeom>
          <a:noFill/>
          <a:ln>
            <a:noFill/>
          </a:ln>
        </p:spPr>
        <p:txBody>
          <a:bodyPr spcFirstLastPara="1" wrap="square" lIns="91425" tIns="45700" rIns="91425" bIns="45700" anchor="t" anchorCtr="0">
            <a:spAutoFit/>
          </a:bodyPr>
          <a:lstStyle/>
          <a:p>
            <a:pPr>
              <a:defRPr/>
            </a:pPr>
            <a:r>
              <a:rPr lang="en-US" sz="2400" b="1" u="sng" dirty="0">
                <a:solidFill>
                  <a:srgbClr val="0033A0"/>
                </a:solidFill>
                <a:latin typeface="Gill Sans"/>
                <a:sym typeface="Gill Sans"/>
              </a:rPr>
              <a:t>Score 1-5 </a:t>
            </a:r>
          </a:p>
          <a:p>
            <a:pPr>
              <a:defRPr/>
            </a:pPr>
            <a:endParaRPr lang="en-US" sz="2400" b="1" dirty="0">
              <a:solidFill>
                <a:srgbClr val="0033A0"/>
              </a:solidFill>
              <a:latin typeface="Gill Sans"/>
              <a:sym typeface="Gill Sans"/>
            </a:endParaRPr>
          </a:p>
          <a:p>
            <a:pPr>
              <a:defRPr/>
            </a:pPr>
            <a:r>
              <a:rPr lang="en-US" sz="2400" b="1" dirty="0">
                <a:solidFill>
                  <a:srgbClr val="0033A0"/>
                </a:solidFill>
                <a:latin typeface="Gill Sans"/>
                <a:sym typeface="Gill Sans"/>
              </a:rPr>
              <a:t>ACCESS </a:t>
            </a: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Can you reach them? </a:t>
            </a:r>
          </a:p>
          <a:p>
            <a:pPr>
              <a:defRPr/>
            </a:pPr>
            <a:endParaRPr lang="en-US" sz="2400" b="1" dirty="0">
              <a:solidFill>
                <a:srgbClr val="0033A0"/>
              </a:solidFill>
              <a:latin typeface="Gill Sans"/>
              <a:sym typeface="Gill Sans"/>
            </a:endParaRPr>
          </a:p>
          <a:p>
            <a:pPr>
              <a:defRPr/>
            </a:pPr>
            <a:r>
              <a:rPr lang="en-US" sz="2400" b="1" dirty="0">
                <a:solidFill>
                  <a:srgbClr val="0033A0"/>
                </a:solidFill>
                <a:latin typeface="Gill Sans"/>
                <a:sym typeface="Gill Sans"/>
              </a:rPr>
              <a:t>MOTIVATION </a:t>
            </a:r>
            <a:r>
              <a:rPr lang="en-US" sz="2400" dirty="0">
                <a:latin typeface="Gill Sans"/>
                <a:ea typeface="Gill Sans"/>
                <a:cs typeface="Gill Sans"/>
                <a:sym typeface="Gill Sans"/>
              </a:rPr>
              <a:t>How interesting for you initially? </a:t>
            </a:r>
            <a:r>
              <a:rPr lang="en-US" sz="2400" b="1" dirty="0">
                <a:solidFill>
                  <a:srgbClr val="0033A0"/>
                </a:solidFill>
                <a:latin typeface="Gill Sans"/>
                <a:sym typeface="Gill Sans"/>
              </a:rPr>
              <a:t> </a:t>
            </a:r>
          </a:p>
          <a:p>
            <a:pPr>
              <a:defRPr/>
            </a:pPr>
            <a:endParaRPr lang="en-US" sz="2400" b="1" dirty="0">
              <a:solidFill>
                <a:srgbClr val="0033A0"/>
              </a:solidFill>
              <a:latin typeface="Gill Sans"/>
              <a:sym typeface="Gill Sans"/>
            </a:endParaRPr>
          </a:p>
          <a:p>
            <a:pPr>
              <a:defRPr/>
            </a:pPr>
            <a:r>
              <a:rPr lang="en-US" sz="2400" b="1" dirty="0">
                <a:solidFill>
                  <a:srgbClr val="0033A0"/>
                </a:solidFill>
                <a:latin typeface="Gill Sans"/>
                <a:sym typeface="Gill Sans"/>
              </a:rPr>
              <a:t>ALIGNMENT </a:t>
            </a:r>
            <a:r>
              <a:rPr lang="en-US" sz="2400" dirty="0">
                <a:latin typeface="Gill Sans"/>
                <a:ea typeface="Gill Sans"/>
                <a:cs typeface="Gill Sans"/>
                <a:sym typeface="Gill Sans"/>
              </a:rPr>
              <a:t>Is this a strong fit? Capability, compensation, culture fit. </a:t>
            </a: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pic>
        <p:nvPicPr>
          <p:cNvPr id="8194" name="Picture 2" descr="1,000+ Prioritization Icon Stock Illustrations, Royalty-Free Vector Graphics &amp; Clip Art - iStock">
            <a:extLst>
              <a:ext uri="{FF2B5EF4-FFF2-40B4-BE49-F238E27FC236}">
                <a16:creationId xmlns:a16="http://schemas.microsoft.com/office/drawing/2014/main" id="{C9E8E92B-27CE-9AB6-E644-86738EAD54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19" t="7001" r="9545" b="7029"/>
          <a:stretch/>
        </p:blipFill>
        <p:spPr bwMode="auto">
          <a:xfrm>
            <a:off x="570016" y="1615044"/>
            <a:ext cx="3633849" cy="383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723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36E8BCB-4EAE-62BA-B81D-950701268F20}"/>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65089E77-77C2-EFA2-BF91-C267AD694370}"/>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highlight>
                <a:srgbClr val="FFFF00"/>
              </a:highlight>
            </a:endParaRPr>
          </a:p>
        </p:txBody>
      </p:sp>
      <p:sp>
        <p:nvSpPr>
          <p:cNvPr id="353" name="title_bar">
            <a:extLst>
              <a:ext uri="{FF2B5EF4-FFF2-40B4-BE49-F238E27FC236}">
                <a16:creationId xmlns:a16="http://schemas.microsoft.com/office/drawing/2014/main" id="{E3067B3D-A2E6-87CC-E2E3-A4D42C8FE3E3}"/>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785FD4CD-337A-4A43-515C-B2B236254646}"/>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Finding Contacts For Your 40 Companies</a:t>
            </a:r>
          </a:p>
        </p:txBody>
      </p:sp>
      <p:sp>
        <p:nvSpPr>
          <p:cNvPr id="356" name="remark">
            <a:extLst>
              <a:ext uri="{FF2B5EF4-FFF2-40B4-BE49-F238E27FC236}">
                <a16:creationId xmlns:a16="http://schemas.microsoft.com/office/drawing/2014/main" id="{3A30E113-8CD9-4830-EEE7-A9006ED23702}"/>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8E98F5C8-4A80-D0F2-1EE7-BEECB957BFF0}"/>
              </a:ext>
            </a:extLst>
          </p:cNvPr>
          <p:cNvSpPr txBox="1"/>
          <p:nvPr/>
        </p:nvSpPr>
        <p:spPr>
          <a:xfrm>
            <a:off x="233776" y="1618354"/>
            <a:ext cx="5039166" cy="830956"/>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Search LinkedIn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5" name="Picture 4" descr="A screenshot of a social media post&#10;&#10;Description automatically generated">
            <a:extLst>
              <a:ext uri="{FF2B5EF4-FFF2-40B4-BE49-F238E27FC236}">
                <a16:creationId xmlns:a16="http://schemas.microsoft.com/office/drawing/2014/main" id="{50F09395-6CAB-3508-6C90-E53EADA8BE03}"/>
              </a:ext>
            </a:extLst>
          </p:cNvPr>
          <p:cNvPicPr>
            <a:picLocks noChangeAspect="1"/>
          </p:cNvPicPr>
          <p:nvPr/>
        </p:nvPicPr>
        <p:blipFill>
          <a:blip r:embed="rId3"/>
          <a:stretch>
            <a:fillRect/>
          </a:stretch>
        </p:blipFill>
        <p:spPr>
          <a:xfrm>
            <a:off x="233776" y="2129928"/>
            <a:ext cx="5371874" cy="3326678"/>
          </a:xfrm>
          <a:prstGeom prst="rect">
            <a:avLst/>
          </a:prstGeom>
        </p:spPr>
      </p:pic>
      <p:pic>
        <p:nvPicPr>
          <p:cNvPr id="7" name="Picture 6" descr="A screenshot of a social media profile&#10;&#10;Description automatically generated">
            <a:extLst>
              <a:ext uri="{FF2B5EF4-FFF2-40B4-BE49-F238E27FC236}">
                <a16:creationId xmlns:a16="http://schemas.microsoft.com/office/drawing/2014/main" id="{D7C3288A-9020-C888-1C03-A6C9F4A1246E}"/>
              </a:ext>
            </a:extLst>
          </p:cNvPr>
          <p:cNvPicPr>
            <a:picLocks noChangeAspect="1"/>
          </p:cNvPicPr>
          <p:nvPr/>
        </p:nvPicPr>
        <p:blipFill>
          <a:blip r:embed="rId4"/>
          <a:srcRect t="20052" b="19574"/>
          <a:stretch/>
        </p:blipFill>
        <p:spPr>
          <a:xfrm>
            <a:off x="6530153" y="4292791"/>
            <a:ext cx="4422074" cy="2390595"/>
          </a:xfrm>
          <a:prstGeom prst="rect">
            <a:avLst/>
          </a:prstGeom>
        </p:spPr>
      </p:pic>
      <p:pic>
        <p:nvPicPr>
          <p:cNvPr id="9" name="Picture 8" descr="A screenshot of a group of people&#10;&#10;Description automatically generated">
            <a:extLst>
              <a:ext uri="{FF2B5EF4-FFF2-40B4-BE49-F238E27FC236}">
                <a16:creationId xmlns:a16="http://schemas.microsoft.com/office/drawing/2014/main" id="{645F91F4-6068-312E-3942-107F0179B1F9}"/>
              </a:ext>
            </a:extLst>
          </p:cNvPr>
          <p:cNvPicPr>
            <a:picLocks noChangeAspect="1"/>
          </p:cNvPicPr>
          <p:nvPr/>
        </p:nvPicPr>
        <p:blipFill>
          <a:blip r:embed="rId5"/>
          <a:stretch>
            <a:fillRect/>
          </a:stretch>
        </p:blipFill>
        <p:spPr>
          <a:xfrm>
            <a:off x="6530153" y="1489842"/>
            <a:ext cx="4404635" cy="2802949"/>
          </a:xfrm>
          <a:prstGeom prst="rect">
            <a:avLst/>
          </a:prstGeom>
        </p:spPr>
      </p:pic>
    </p:spTree>
    <p:extLst>
      <p:ext uri="{BB962C8B-B14F-4D97-AF65-F5344CB8AC3E}">
        <p14:creationId xmlns:p14="http://schemas.microsoft.com/office/powerpoint/2010/main" val="1888020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4FE4A24-2BDE-5397-ABB7-7801AAFDBF14}"/>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51FA1787-69E2-15CC-57E7-6137545EF8F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F3784FC1-0524-7CEA-93EE-6D8587C77AA3}"/>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D55EA54E-CB48-8791-9ED5-33CF0820BF37}"/>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6 Point </a:t>
            </a:r>
            <a:r>
              <a:rPr lang="en-US" sz="4000" dirty="0" err="1">
                <a:solidFill>
                  <a:schemeClr val="lt1"/>
                </a:solidFill>
                <a:latin typeface="Gill Sans"/>
                <a:ea typeface="Gill Sans"/>
                <a:cs typeface="Gill Sans"/>
                <a:sym typeface="Gill Sans"/>
              </a:rPr>
              <a:t>Email_Outreach</a:t>
            </a:r>
            <a:r>
              <a:rPr lang="en-US" sz="4000" dirty="0">
                <a:solidFill>
                  <a:schemeClr val="lt1"/>
                </a:solidFill>
                <a:latin typeface="Gill Sans"/>
                <a:ea typeface="Gill Sans"/>
                <a:cs typeface="Gill Sans"/>
                <a:sym typeface="Gill Sans"/>
              </a:rPr>
              <a:t> that works</a:t>
            </a:r>
          </a:p>
        </p:txBody>
      </p:sp>
      <p:sp>
        <p:nvSpPr>
          <p:cNvPr id="356" name="remark">
            <a:extLst>
              <a:ext uri="{FF2B5EF4-FFF2-40B4-BE49-F238E27FC236}">
                <a16:creationId xmlns:a16="http://schemas.microsoft.com/office/drawing/2014/main" id="{66159AAD-C4E3-8508-12EA-5F599DC32785}"/>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6" name="Google Shape;278;p4">
            <a:extLst>
              <a:ext uri="{FF2B5EF4-FFF2-40B4-BE49-F238E27FC236}">
                <a16:creationId xmlns:a16="http://schemas.microsoft.com/office/drawing/2014/main" id="{47CC57BE-6810-4010-F99D-2293C3382FE6}"/>
              </a:ext>
            </a:extLst>
          </p:cNvPr>
          <p:cNvSpPr txBox="1"/>
          <p:nvPr/>
        </p:nvSpPr>
        <p:spPr>
          <a:xfrm>
            <a:off x="3074562" y="1494821"/>
            <a:ext cx="6980881" cy="6370934"/>
          </a:xfrm>
          <a:prstGeom prst="rect">
            <a:avLst/>
          </a:prstGeom>
          <a:noFill/>
          <a:ln>
            <a:noFill/>
          </a:ln>
        </p:spPr>
        <p:txBody>
          <a:bodyPr spcFirstLastPara="1" wrap="square" lIns="91425" tIns="45700" rIns="91425" bIns="45700" anchor="t" anchorCtr="0">
            <a:spAutoFit/>
          </a:bodyPr>
          <a:lstStyle/>
          <a:p>
            <a:pPr marR="0" lvl="0" algn="l" defTabSz="914400" rtl="0" eaLnBrk="1" fontAlgn="auto" latinLnBrk="0" hangingPunct="1">
              <a:lnSpc>
                <a:spcPct val="100000"/>
              </a:lnSpc>
              <a:spcBef>
                <a:spcPts val="0"/>
              </a:spcBef>
              <a:spcAft>
                <a:spcPts val="0"/>
              </a:spcAft>
              <a:buClr>
                <a:srgbClr val="000000"/>
              </a:buClr>
              <a:buSzTx/>
              <a:tabLst/>
              <a:defRPr/>
            </a:pP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Dear Chris,</a:t>
            </a: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I saw you graduated from X. </a:t>
            </a: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I’m exploring innovation roles in a purpose driven environment and would love to hear about your experience in La Caixa’s innovation team. </a:t>
            </a: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Would you be available for a 20 min conversation?</a:t>
            </a: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Thanks for considering, warm regards,</a:t>
            </a:r>
          </a:p>
          <a:p>
            <a:pPr>
              <a:buSzPts val="2400"/>
              <a:defRPr/>
            </a:pPr>
            <a:endParaRPr lang="en-US" sz="2400" dirty="0">
              <a:latin typeface="Gill Sans"/>
              <a:ea typeface="Gill Sans"/>
              <a:cs typeface="Gill Sans"/>
              <a:sym typeface="Gill Sans"/>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Sarah</a:t>
            </a:r>
          </a:p>
          <a:p>
            <a:pPr>
              <a:buSzPts val="2400"/>
              <a:defRPr/>
            </a:pPr>
            <a:endParaRPr lang="en-US" sz="2400" dirty="0">
              <a:latin typeface="Gill Sans"/>
              <a:ea typeface="Gill Sans"/>
              <a:cs typeface="Gill Sans"/>
              <a:sym typeface="Gill Sans"/>
            </a:endParaRP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marL="457200" indent="-457200">
              <a:buSzPts val="2400"/>
              <a:buFont typeface="Arial"/>
              <a:buChar cha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grpSp>
        <p:nvGrpSpPr>
          <p:cNvPr id="7" name="Group 6">
            <a:extLst>
              <a:ext uri="{FF2B5EF4-FFF2-40B4-BE49-F238E27FC236}">
                <a16:creationId xmlns:a16="http://schemas.microsoft.com/office/drawing/2014/main" id="{FBBE4F94-5953-DA65-1AD1-81F037C7ED1C}"/>
              </a:ext>
            </a:extLst>
          </p:cNvPr>
          <p:cNvGrpSpPr/>
          <p:nvPr/>
        </p:nvGrpSpPr>
        <p:grpSpPr>
          <a:xfrm>
            <a:off x="14449" y="1980919"/>
            <a:ext cx="2929095" cy="3932081"/>
            <a:chOff x="329083" y="1885915"/>
            <a:chExt cx="2929095" cy="3932081"/>
          </a:xfrm>
        </p:grpSpPr>
        <p:sp>
          <p:nvSpPr>
            <p:cNvPr id="8" name="Rectangle 7">
              <a:extLst>
                <a:ext uri="{FF2B5EF4-FFF2-40B4-BE49-F238E27FC236}">
                  <a16:creationId xmlns:a16="http://schemas.microsoft.com/office/drawing/2014/main" id="{6B97E8EC-507E-116D-A319-BDFA9C21E478}"/>
                </a:ext>
              </a:extLst>
            </p:cNvPr>
            <p:cNvSpPr/>
            <p:nvPr/>
          </p:nvSpPr>
          <p:spPr>
            <a:xfrm>
              <a:off x="329083" y="3167742"/>
              <a:ext cx="2546001" cy="522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9A52A"/>
                  </a:solidFill>
                  <a:effectLst/>
                  <a:uLnTx/>
                  <a:uFillTx/>
                  <a:latin typeface="Montserrat" panose="00000500000000000000" pitchFamily="2" charset="0"/>
                  <a:ea typeface="+mn-ea"/>
                  <a:cs typeface="+mn-cs"/>
                </a:rPr>
                <a:t>Concise (&lt;100 words)</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9A52A"/>
                  </a:solidFill>
                  <a:effectLst/>
                  <a:uLnTx/>
                  <a:uFillTx/>
                  <a:latin typeface="Montserrat" panose="00000500000000000000" pitchFamily="2" charset="0"/>
                  <a:ea typeface="+mn-ea"/>
                  <a:cs typeface="+mn-cs"/>
                </a:rPr>
                <a:t>No mention job posting</a:t>
              </a:r>
            </a:p>
          </p:txBody>
        </p:sp>
        <p:sp>
          <p:nvSpPr>
            <p:cNvPr id="9" name="Left Brace 8">
              <a:extLst>
                <a:ext uri="{FF2B5EF4-FFF2-40B4-BE49-F238E27FC236}">
                  <a16:creationId xmlns:a16="http://schemas.microsoft.com/office/drawing/2014/main" id="{99B9BB45-8AD7-966A-511E-D4191B69CEE3}"/>
                </a:ext>
              </a:extLst>
            </p:cNvPr>
            <p:cNvSpPr/>
            <p:nvPr/>
          </p:nvSpPr>
          <p:spPr>
            <a:xfrm>
              <a:off x="2183004" y="1885915"/>
              <a:ext cx="1075174" cy="3932081"/>
            </a:xfrm>
            <a:prstGeom prst="leftBrace">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 name="Speech Bubble: Oval 5">
            <a:extLst>
              <a:ext uri="{FF2B5EF4-FFF2-40B4-BE49-F238E27FC236}">
                <a16:creationId xmlns:a16="http://schemas.microsoft.com/office/drawing/2014/main" id="{DF73CDAB-4C27-2BDE-1614-0BD09DCB8BB7}"/>
              </a:ext>
            </a:extLst>
          </p:cNvPr>
          <p:cNvSpPr/>
          <p:nvPr/>
        </p:nvSpPr>
        <p:spPr>
          <a:xfrm>
            <a:off x="6473918" y="1374832"/>
            <a:ext cx="1889090" cy="1041854"/>
          </a:xfrm>
          <a:prstGeom prst="wedgeEllipseCallout">
            <a:avLst/>
          </a:prstGeom>
          <a:noFill/>
          <a:ln>
            <a:solidFill>
              <a:srgbClr val="79A5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Montserrat" panose="00000500000000000000" pitchFamily="2" charset="0"/>
                <a:ea typeface="+mn-ea"/>
                <a:cs typeface="+mn-cs"/>
              </a:rPr>
              <a:t>State your connection</a:t>
            </a:r>
          </a:p>
        </p:txBody>
      </p:sp>
      <p:sp>
        <p:nvSpPr>
          <p:cNvPr id="11" name="Speech Bubble: Oval 8">
            <a:extLst>
              <a:ext uri="{FF2B5EF4-FFF2-40B4-BE49-F238E27FC236}">
                <a16:creationId xmlns:a16="http://schemas.microsoft.com/office/drawing/2014/main" id="{BD88359F-3835-4742-5ADE-6B9AE4FFF5D0}"/>
              </a:ext>
            </a:extLst>
          </p:cNvPr>
          <p:cNvSpPr/>
          <p:nvPr/>
        </p:nvSpPr>
        <p:spPr>
          <a:xfrm>
            <a:off x="9645999" y="2572478"/>
            <a:ext cx="2416628" cy="1713044"/>
          </a:xfrm>
          <a:prstGeom prst="wedgeEllipseCallout">
            <a:avLst>
              <a:gd name="adj1" fmla="val -85195"/>
              <a:gd name="adj2" fmla="val -190"/>
            </a:avLst>
          </a:prstGeom>
          <a:noFill/>
          <a:ln>
            <a:solidFill>
              <a:srgbClr val="79A5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lumMod val="75000"/>
                    <a:lumOff val="25000"/>
                  </a:prstClr>
                </a:solidFill>
                <a:effectLst/>
                <a:uLnTx/>
                <a:uFillTx/>
                <a:latin typeface="Montserrat" panose="00000500000000000000" pitchFamily="2" charset="0"/>
                <a:ea typeface="+mn-ea"/>
                <a:cs typeface="+mn-cs"/>
              </a:rPr>
              <a:t>Define your interest specifically </a:t>
            </a:r>
            <a:r>
              <a:rPr kumimoji="0" lang="en-GB" sz="1200" b="1" i="1" u="none" strike="noStrike" kern="1200" cap="none" spc="0" normalizeH="0" baseline="0" noProof="0">
                <a:ln>
                  <a:noFill/>
                </a:ln>
                <a:solidFill>
                  <a:prstClr val="black">
                    <a:lumMod val="75000"/>
                    <a:lumOff val="25000"/>
                  </a:prstClr>
                </a:solidFill>
                <a:effectLst/>
                <a:uLnTx/>
                <a:uFillTx/>
                <a:latin typeface="Montserrat" panose="00000500000000000000" pitchFamily="2" charset="0"/>
                <a:ea typeface="+mn-ea"/>
                <a:cs typeface="+mn-cs"/>
              </a:rPr>
              <a:t>and</a:t>
            </a:r>
            <a:r>
              <a:rPr kumimoji="0" lang="en-GB" sz="1200" b="0" i="0" u="none" strike="noStrike" kern="1200" cap="none" spc="0" normalizeH="0" baseline="0" noProof="0">
                <a:ln>
                  <a:noFill/>
                </a:ln>
                <a:solidFill>
                  <a:prstClr val="black">
                    <a:lumMod val="75000"/>
                    <a:lumOff val="25000"/>
                  </a:prstClr>
                </a:solidFill>
                <a:effectLst/>
                <a:uLnTx/>
                <a:uFillTx/>
                <a:latin typeface="Montserrat" panose="00000500000000000000" pitchFamily="2" charset="0"/>
                <a:ea typeface="+mn-ea"/>
                <a:cs typeface="+mn-cs"/>
              </a:rPr>
              <a:t> generally</a:t>
            </a:r>
          </a:p>
        </p:txBody>
      </p:sp>
      <p:sp>
        <p:nvSpPr>
          <p:cNvPr id="12" name="Speech Bubble: Oval 9">
            <a:extLst>
              <a:ext uri="{FF2B5EF4-FFF2-40B4-BE49-F238E27FC236}">
                <a16:creationId xmlns:a16="http://schemas.microsoft.com/office/drawing/2014/main" id="{B1C02973-C4BC-B385-3440-6051BD2E5047}"/>
              </a:ext>
            </a:extLst>
          </p:cNvPr>
          <p:cNvSpPr/>
          <p:nvPr/>
        </p:nvSpPr>
        <p:spPr>
          <a:xfrm>
            <a:off x="10046442" y="4421266"/>
            <a:ext cx="1889090" cy="1639879"/>
          </a:xfrm>
          <a:prstGeom prst="wedgeEllipseCallout">
            <a:avLst>
              <a:gd name="adj1" fmla="val -83599"/>
              <a:gd name="adj2" fmla="val -32018"/>
            </a:avLst>
          </a:prstGeom>
          <a:noFill/>
          <a:ln>
            <a:solidFill>
              <a:srgbClr val="79A52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Montserrat"/>
                <a:ea typeface="+mn-ea"/>
                <a:cs typeface="+mn-cs"/>
              </a:rPr>
              <a:t>Put a concrete ask as a question.</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lumMod val="75000"/>
                    <a:lumOff val="25000"/>
                  </a:prstClr>
                </a:solidFill>
                <a:effectLst/>
                <a:uLnTx/>
                <a:uFillTx/>
                <a:latin typeface="Montserrat"/>
                <a:ea typeface="+mn-ea"/>
                <a:cs typeface="+mn-cs"/>
              </a:rPr>
              <a:t>Do your ABC testing</a:t>
            </a:r>
            <a:endParaRPr kumimoji="0" lang="en-GB" sz="1200" b="0" i="0" u="none" strike="noStrike" kern="1200" cap="none" spc="0" normalizeH="0" baseline="0" noProof="0" dirty="0">
              <a:ln>
                <a:noFill/>
              </a:ln>
              <a:solidFill>
                <a:prstClr val="black">
                  <a:lumMod val="75000"/>
                  <a:lumOff val="25000"/>
                </a:prstClr>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1725800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F8FD"/>
            </a:gs>
            <a:gs pos="80000">
              <a:schemeClr val="lt1"/>
            </a:gs>
            <a:gs pos="100000">
              <a:srgbClr val="CCDDF7"/>
            </a:gs>
          </a:gsLst>
          <a:lin ang="5400000" scaled="0"/>
        </a:gradFill>
        <a:effectLst/>
      </p:bgPr>
    </p:bg>
    <p:spTree>
      <p:nvGrpSpPr>
        <p:cNvPr id="1" name="Shape 239"/>
        <p:cNvGrpSpPr/>
        <p:nvPr/>
      </p:nvGrpSpPr>
      <p:grpSpPr>
        <a:xfrm>
          <a:off x="0" y="0"/>
          <a:ext cx="0" cy="0"/>
          <a:chOff x="0" y="0"/>
          <a:chExt cx="0" cy="0"/>
        </a:xfrm>
      </p:grpSpPr>
      <p:grpSp>
        <p:nvGrpSpPr>
          <p:cNvPr id="2" name="Google Shape;240;p2">
            <a:extLst>
              <a:ext uri="{FF2B5EF4-FFF2-40B4-BE49-F238E27FC236}">
                <a16:creationId xmlns:a16="http://schemas.microsoft.com/office/drawing/2014/main" id="{087BCFDA-5D19-1273-5121-6AAD2BB7B995}"/>
              </a:ext>
            </a:extLst>
          </p:cNvPr>
          <p:cNvGrpSpPr/>
          <p:nvPr/>
        </p:nvGrpSpPr>
        <p:grpSpPr>
          <a:xfrm>
            <a:off x="861347" y="2505582"/>
            <a:ext cx="10240359" cy="3411855"/>
            <a:chOff x="212334" y="469717"/>
            <a:chExt cx="10240359" cy="3411855"/>
          </a:xfrm>
        </p:grpSpPr>
        <p:sp>
          <p:nvSpPr>
            <p:cNvPr id="3" name="Google Shape;241;p2">
              <a:extLst>
                <a:ext uri="{FF2B5EF4-FFF2-40B4-BE49-F238E27FC236}">
                  <a16:creationId xmlns:a16="http://schemas.microsoft.com/office/drawing/2014/main" id="{8CD6805B-259A-B9C2-37FE-0BA5D38E4CA9}"/>
                </a:ext>
              </a:extLst>
            </p:cNvPr>
            <p:cNvSpPr/>
            <p:nvPr/>
          </p:nvSpPr>
          <p:spPr>
            <a:xfrm>
              <a:off x="212335" y="469890"/>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Google Shape;243;p2">
              <a:extLst>
                <a:ext uri="{FF2B5EF4-FFF2-40B4-BE49-F238E27FC236}">
                  <a16:creationId xmlns:a16="http://schemas.microsoft.com/office/drawing/2014/main" id="{415C021E-5643-3719-9108-4379DE680F43}"/>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Google Shape;244;p2">
              <a:extLst>
                <a:ext uri="{FF2B5EF4-FFF2-40B4-BE49-F238E27FC236}">
                  <a16:creationId xmlns:a16="http://schemas.microsoft.com/office/drawing/2014/main" id="{10279CE8-0716-70F4-B916-321F225F1887}"/>
                </a:ext>
              </a:extLst>
            </p:cNvPr>
            <p:cNvSpPr txBox="1"/>
            <p:nvPr/>
          </p:nvSpPr>
          <p:spPr>
            <a:xfrm>
              <a:off x="1834517" y="469890"/>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You are muted by default. The chat function is disabled.​</a:t>
              </a:r>
            </a:p>
          </p:txBody>
        </p:sp>
        <p:sp>
          <p:nvSpPr>
            <p:cNvPr id="6" name="Google Shape;246;p2">
              <a:extLst>
                <a:ext uri="{FF2B5EF4-FFF2-40B4-BE49-F238E27FC236}">
                  <a16:creationId xmlns:a16="http://schemas.microsoft.com/office/drawing/2014/main" id="{5AA50A09-EBAB-9986-C617-DF383FB3AB2F}"/>
                </a:ext>
              </a:extLst>
            </p:cNvPr>
            <p:cNvSpPr/>
            <p:nvPr/>
          </p:nvSpPr>
          <p:spPr>
            <a:xfrm>
              <a:off x="511066" y="750432"/>
              <a:ext cx="774830" cy="774830"/>
            </a:xfrm>
            <a:prstGeom prst="rect">
              <a:avLst/>
            </a:prstGeom>
            <a:blipFill rotWithShape="1">
              <a:blip r:embed="rId3"/>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247;p2">
              <a:extLst>
                <a:ext uri="{FF2B5EF4-FFF2-40B4-BE49-F238E27FC236}">
                  <a16:creationId xmlns:a16="http://schemas.microsoft.com/office/drawing/2014/main" id="{BD40EAED-F134-E572-44DC-FF79C0FC7AFD}"/>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49;p2">
              <a:extLst>
                <a:ext uri="{FF2B5EF4-FFF2-40B4-BE49-F238E27FC236}">
                  <a16:creationId xmlns:a16="http://schemas.microsoft.com/office/drawing/2014/main" id="{2B57F393-DACD-83B2-1537-22919C736ECA}"/>
                </a:ext>
              </a:extLst>
            </p:cNvPr>
            <p:cNvSpPr/>
            <p:nvPr/>
          </p:nvSpPr>
          <p:spPr>
            <a:xfrm>
              <a:off x="212334" y="2545532"/>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51;p2">
              <a:extLst>
                <a:ext uri="{FF2B5EF4-FFF2-40B4-BE49-F238E27FC236}">
                  <a16:creationId xmlns:a16="http://schemas.microsoft.com/office/drawing/2014/main" id="{85750D49-424F-C363-CB8F-6DFD36012473}"/>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52;p2">
              <a:extLst>
                <a:ext uri="{FF2B5EF4-FFF2-40B4-BE49-F238E27FC236}">
                  <a16:creationId xmlns:a16="http://schemas.microsoft.com/office/drawing/2014/main" id="{9478D71B-A7C1-908E-9A71-627BC1A65496}"/>
                </a:ext>
              </a:extLst>
            </p:cNvPr>
            <p:cNvSpPr txBox="1"/>
            <p:nvPr/>
          </p:nvSpPr>
          <p:spPr>
            <a:xfrm>
              <a:off x="1834760" y="2545532"/>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2" name="Google Shape;253;p2">
              <a:extLst>
                <a:ext uri="{FF2B5EF4-FFF2-40B4-BE49-F238E27FC236}">
                  <a16:creationId xmlns:a16="http://schemas.microsoft.com/office/drawing/2014/main" id="{CEF1DE16-D4DF-9207-B4B7-AE4B9016CBFC}"/>
                </a:ext>
              </a:extLst>
            </p:cNvPr>
            <p:cNvSpPr/>
            <p:nvPr/>
          </p:nvSpPr>
          <p:spPr>
            <a:xfrm>
              <a:off x="5554999" y="469717"/>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54;p2">
              <a:extLst>
                <a:ext uri="{FF2B5EF4-FFF2-40B4-BE49-F238E27FC236}">
                  <a16:creationId xmlns:a16="http://schemas.microsoft.com/office/drawing/2014/main" id="{C86F0227-70D1-B689-963F-B224871EAA47}"/>
                </a:ext>
              </a:extLst>
            </p:cNvPr>
            <p:cNvSpPr/>
            <p:nvPr/>
          </p:nvSpPr>
          <p:spPr>
            <a:xfrm>
              <a:off x="5835541" y="750259"/>
              <a:ext cx="774830" cy="774830"/>
            </a:xfrm>
            <a:prstGeom prst="rect">
              <a:avLst/>
            </a:prstGeom>
            <a:blipFill rotWithShape="1">
              <a:blip r:embed="rId5"/>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Google Shape;255;p2">
              <a:extLst>
                <a:ext uri="{FF2B5EF4-FFF2-40B4-BE49-F238E27FC236}">
                  <a16:creationId xmlns:a16="http://schemas.microsoft.com/office/drawing/2014/main" id="{5F7DF90E-AC95-F4D3-C519-74D91CBB0964}"/>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56;p2">
              <a:extLst>
                <a:ext uri="{FF2B5EF4-FFF2-40B4-BE49-F238E27FC236}">
                  <a16:creationId xmlns:a16="http://schemas.microsoft.com/office/drawing/2014/main" id="{07DC2EC6-6034-29EB-2A32-1F30669201EF}"/>
                </a:ext>
              </a:extLst>
            </p:cNvPr>
            <p:cNvSpPr txBox="1"/>
            <p:nvPr/>
          </p:nvSpPr>
          <p:spPr>
            <a:xfrm>
              <a:off x="7177182" y="469717"/>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If you have any questions, please submit them through Zoom Q&amp;A button.​</a:t>
              </a:r>
            </a:p>
          </p:txBody>
        </p:sp>
      </p:grpSp>
      <p:pic>
        <p:nvPicPr>
          <p:cNvPr id="17" name="Graphic 16" descr="Internet with solid fill">
            <a:extLst>
              <a:ext uri="{FF2B5EF4-FFF2-40B4-BE49-F238E27FC236}">
                <a16:creationId xmlns:a16="http://schemas.microsoft.com/office/drawing/2014/main" id="{D4FF5265-F19D-F54D-DCD2-916EF341E8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294" y="4792154"/>
            <a:ext cx="914400" cy="914400"/>
          </a:xfrm>
          <a:prstGeom prst="rect">
            <a:avLst/>
          </a:prstGeom>
        </p:spPr>
      </p:pic>
      <p:sp>
        <p:nvSpPr>
          <p:cNvPr id="18" name="Google Shape;266;p3">
            <a:extLst>
              <a:ext uri="{FF2B5EF4-FFF2-40B4-BE49-F238E27FC236}">
                <a16:creationId xmlns:a16="http://schemas.microsoft.com/office/drawing/2014/main" id="{FA45B3CA-D349-EA5F-B201-5C110A2BF405}"/>
              </a:ext>
            </a:extLst>
          </p:cNvPr>
          <p:cNvSpPr/>
          <p:nvPr/>
        </p:nvSpPr>
        <p:spPr>
          <a:xfrm>
            <a:off x="-174567"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9" name="Google Shape;267;p3">
            <a:extLst>
              <a:ext uri="{FF2B5EF4-FFF2-40B4-BE49-F238E27FC236}">
                <a16:creationId xmlns:a16="http://schemas.microsoft.com/office/drawing/2014/main" id="{9F8F666C-2C9F-2A6E-C240-F585094CE7D3}"/>
              </a:ext>
            </a:extLst>
          </p:cNvPr>
          <p:cNvSpPr txBox="1"/>
          <p:nvPr/>
        </p:nvSpPr>
        <p:spPr>
          <a:xfrm>
            <a:off x="292459" y="594821"/>
            <a:ext cx="7232291"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33A0"/>
              </a:buClr>
              <a:buSzPts val="4000"/>
              <a:buFont typeface="Gill Sans"/>
              <a:buNone/>
              <a:tabLst/>
              <a:defRPr/>
            </a:pPr>
            <a:r>
              <a:rPr kumimoji="0" lang="en-US" sz="4000" b="1" i="0" u="none" strike="noStrike" kern="0" cap="none" spc="0" normalizeH="0" baseline="0" noProof="0" dirty="0">
                <a:ln>
                  <a:noFill/>
                </a:ln>
                <a:solidFill>
                  <a:srgbClr val="FFFFFF"/>
                </a:solidFill>
                <a:effectLst/>
                <a:uLnTx/>
                <a:uFillTx/>
                <a:latin typeface="Gill Sans"/>
                <a:ea typeface="Gill Sans"/>
                <a:cs typeface="Gill Sans"/>
                <a:sym typeface="Gill Sans"/>
              </a:rPr>
              <a:t>Zoom - Housekeeping rules</a:t>
            </a:r>
            <a:endParaRPr kumimoji="0" lang="en-US" sz="4000" b="0" i="0" u="none" strike="noStrike" kern="0" cap="none" spc="0" normalizeH="0" baseline="0" noProof="0" dirty="0">
              <a:ln>
                <a:noFill/>
              </a:ln>
              <a:solidFill>
                <a:srgbClr val="FFFFFF"/>
              </a:solidFill>
              <a:effectLst/>
              <a:uLnTx/>
              <a:uFillTx/>
              <a:latin typeface="Arial"/>
              <a:ea typeface="+mn-ea"/>
              <a:cs typeface="Arial"/>
              <a:sym typeface="Arial"/>
            </a:endParaRPr>
          </a:p>
        </p:txBody>
      </p:sp>
    </p:spTree>
    <p:extLst>
      <p:ext uri="{BB962C8B-B14F-4D97-AF65-F5344CB8AC3E}">
        <p14:creationId xmlns:p14="http://schemas.microsoft.com/office/powerpoint/2010/main" val="2912558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EF236DEF-3978-7553-2B47-D51DD38C849C}"/>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23BF39B0-8141-D898-F191-8100761B1A2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A203DFC2-9432-4DC5-A588-C6503E6441A3}"/>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F46D9010-31F7-9308-EB33-A045BF18A360}"/>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Other 6 Point Email Examples</a:t>
            </a:r>
          </a:p>
        </p:txBody>
      </p:sp>
      <p:sp>
        <p:nvSpPr>
          <p:cNvPr id="356" name="remark">
            <a:extLst>
              <a:ext uri="{FF2B5EF4-FFF2-40B4-BE49-F238E27FC236}">
                <a16:creationId xmlns:a16="http://schemas.microsoft.com/office/drawing/2014/main" id="{4B4381B6-6345-3819-25C6-FC36ED8EBA65}"/>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7" name="Imagen 6">
            <a:extLst>
              <a:ext uri="{FF2B5EF4-FFF2-40B4-BE49-F238E27FC236}">
                <a16:creationId xmlns:a16="http://schemas.microsoft.com/office/drawing/2014/main" id="{7C4B7D72-2E5D-87D8-8C1B-A11086C78B28}"/>
              </a:ext>
            </a:extLst>
          </p:cNvPr>
          <p:cNvPicPr>
            <a:picLocks noChangeAspect="1"/>
          </p:cNvPicPr>
          <p:nvPr/>
        </p:nvPicPr>
        <p:blipFill>
          <a:blip r:embed="rId3"/>
          <a:stretch>
            <a:fillRect/>
          </a:stretch>
        </p:blipFill>
        <p:spPr>
          <a:xfrm>
            <a:off x="1451597" y="4365956"/>
            <a:ext cx="4103365" cy="2223552"/>
          </a:xfrm>
          <a:prstGeom prst="rect">
            <a:avLst/>
          </a:prstGeom>
          <a:ln>
            <a:solidFill>
              <a:srgbClr val="002060"/>
            </a:solidFill>
          </a:ln>
        </p:spPr>
      </p:pic>
      <p:pic>
        <p:nvPicPr>
          <p:cNvPr id="8" name="Imagen 10">
            <a:extLst>
              <a:ext uri="{FF2B5EF4-FFF2-40B4-BE49-F238E27FC236}">
                <a16:creationId xmlns:a16="http://schemas.microsoft.com/office/drawing/2014/main" id="{940A2654-1019-B9BF-4242-CCB13F5C31F7}"/>
              </a:ext>
            </a:extLst>
          </p:cNvPr>
          <p:cNvPicPr>
            <a:picLocks noChangeAspect="1"/>
          </p:cNvPicPr>
          <p:nvPr/>
        </p:nvPicPr>
        <p:blipFill>
          <a:blip r:embed="rId4"/>
          <a:srcRect t="23690"/>
          <a:stretch/>
        </p:blipFill>
        <p:spPr>
          <a:xfrm>
            <a:off x="7207228" y="1766987"/>
            <a:ext cx="3740342" cy="1759091"/>
          </a:xfrm>
          <a:prstGeom prst="rect">
            <a:avLst/>
          </a:prstGeom>
          <a:ln>
            <a:solidFill>
              <a:srgbClr val="002060"/>
            </a:solidFill>
          </a:ln>
        </p:spPr>
      </p:pic>
      <p:pic>
        <p:nvPicPr>
          <p:cNvPr id="9" name="Imagen 14">
            <a:extLst>
              <a:ext uri="{FF2B5EF4-FFF2-40B4-BE49-F238E27FC236}">
                <a16:creationId xmlns:a16="http://schemas.microsoft.com/office/drawing/2014/main" id="{9FC70E10-1EA4-0EF8-3B7A-B290009345C7}"/>
              </a:ext>
            </a:extLst>
          </p:cNvPr>
          <p:cNvPicPr>
            <a:picLocks noChangeAspect="1"/>
          </p:cNvPicPr>
          <p:nvPr/>
        </p:nvPicPr>
        <p:blipFill>
          <a:blip r:embed="rId5"/>
          <a:srcRect t="20933"/>
          <a:stretch/>
        </p:blipFill>
        <p:spPr>
          <a:xfrm>
            <a:off x="1696995" y="1905115"/>
            <a:ext cx="3685984" cy="2386800"/>
          </a:xfrm>
          <a:prstGeom prst="rect">
            <a:avLst/>
          </a:prstGeom>
          <a:ln>
            <a:solidFill>
              <a:srgbClr val="002060"/>
            </a:solidFill>
          </a:ln>
        </p:spPr>
      </p:pic>
      <p:pic>
        <p:nvPicPr>
          <p:cNvPr id="10" name="Imagen 16">
            <a:extLst>
              <a:ext uri="{FF2B5EF4-FFF2-40B4-BE49-F238E27FC236}">
                <a16:creationId xmlns:a16="http://schemas.microsoft.com/office/drawing/2014/main" id="{F16DE91C-283C-6552-FB54-CDF484C04EE1}"/>
              </a:ext>
            </a:extLst>
          </p:cNvPr>
          <p:cNvPicPr>
            <a:picLocks noChangeAspect="1"/>
          </p:cNvPicPr>
          <p:nvPr/>
        </p:nvPicPr>
        <p:blipFill>
          <a:blip r:embed="rId6"/>
          <a:stretch>
            <a:fillRect/>
          </a:stretch>
        </p:blipFill>
        <p:spPr>
          <a:xfrm>
            <a:off x="7331211" y="3717127"/>
            <a:ext cx="3340272" cy="3048157"/>
          </a:xfrm>
          <a:prstGeom prst="rect">
            <a:avLst/>
          </a:prstGeom>
          <a:ln>
            <a:solidFill>
              <a:srgbClr val="002060"/>
            </a:solidFill>
          </a:ln>
        </p:spPr>
      </p:pic>
      <p:pic>
        <p:nvPicPr>
          <p:cNvPr id="11" name="Gráfico 20" descr="Señal de pulgar hacia arriba  contorno">
            <a:extLst>
              <a:ext uri="{FF2B5EF4-FFF2-40B4-BE49-F238E27FC236}">
                <a16:creationId xmlns:a16="http://schemas.microsoft.com/office/drawing/2014/main" id="{CA64108F-7B15-A836-FA46-B389F6E280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7869" y="2856216"/>
            <a:ext cx="1397755" cy="1397755"/>
          </a:xfrm>
          <a:prstGeom prst="rect">
            <a:avLst/>
          </a:prstGeom>
        </p:spPr>
      </p:pic>
      <p:pic>
        <p:nvPicPr>
          <p:cNvPr id="12" name="Gráfico 21" descr="Señal de pulgar hacia arriba  contorno">
            <a:extLst>
              <a:ext uri="{FF2B5EF4-FFF2-40B4-BE49-F238E27FC236}">
                <a16:creationId xmlns:a16="http://schemas.microsoft.com/office/drawing/2014/main" id="{2E91516E-EA93-19A0-B595-731B12A951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5682218" y="2968201"/>
            <a:ext cx="1397755" cy="1397755"/>
          </a:xfrm>
          <a:prstGeom prst="rect">
            <a:avLst/>
          </a:prstGeom>
        </p:spPr>
      </p:pic>
      <p:pic>
        <p:nvPicPr>
          <p:cNvPr id="14" name="Picture 13">
            <a:extLst>
              <a:ext uri="{FF2B5EF4-FFF2-40B4-BE49-F238E27FC236}">
                <a16:creationId xmlns:a16="http://schemas.microsoft.com/office/drawing/2014/main" id="{4C0DDAA1-D803-A9CA-ACBE-3108BB3CD18A}"/>
              </a:ext>
            </a:extLst>
          </p:cNvPr>
          <p:cNvPicPr>
            <a:picLocks noChangeAspect="1"/>
          </p:cNvPicPr>
          <p:nvPr/>
        </p:nvPicPr>
        <p:blipFill>
          <a:blip r:embed="rId9"/>
          <a:stretch>
            <a:fillRect/>
          </a:stretch>
        </p:blipFill>
        <p:spPr>
          <a:xfrm>
            <a:off x="2272876" y="2127825"/>
            <a:ext cx="1169293" cy="173212"/>
          </a:xfrm>
          <a:prstGeom prst="rect">
            <a:avLst/>
          </a:prstGeom>
        </p:spPr>
      </p:pic>
      <p:pic>
        <p:nvPicPr>
          <p:cNvPr id="15" name="Picture 14">
            <a:extLst>
              <a:ext uri="{FF2B5EF4-FFF2-40B4-BE49-F238E27FC236}">
                <a16:creationId xmlns:a16="http://schemas.microsoft.com/office/drawing/2014/main" id="{69D8BC95-BB8E-3714-A140-9173B41BCAB2}"/>
              </a:ext>
            </a:extLst>
          </p:cNvPr>
          <p:cNvPicPr>
            <a:picLocks noChangeAspect="1"/>
          </p:cNvPicPr>
          <p:nvPr/>
        </p:nvPicPr>
        <p:blipFill>
          <a:blip r:embed="rId9"/>
          <a:stretch>
            <a:fillRect/>
          </a:stretch>
        </p:blipFill>
        <p:spPr>
          <a:xfrm>
            <a:off x="1974338" y="4521369"/>
            <a:ext cx="1808522" cy="430800"/>
          </a:xfrm>
          <a:prstGeom prst="rect">
            <a:avLst/>
          </a:prstGeom>
        </p:spPr>
      </p:pic>
      <p:pic>
        <p:nvPicPr>
          <p:cNvPr id="16" name="Picture 15">
            <a:extLst>
              <a:ext uri="{FF2B5EF4-FFF2-40B4-BE49-F238E27FC236}">
                <a16:creationId xmlns:a16="http://schemas.microsoft.com/office/drawing/2014/main" id="{D98FE816-CBAF-1010-0D82-631612DB5598}"/>
              </a:ext>
            </a:extLst>
          </p:cNvPr>
          <p:cNvPicPr>
            <a:picLocks noChangeAspect="1"/>
          </p:cNvPicPr>
          <p:nvPr/>
        </p:nvPicPr>
        <p:blipFill>
          <a:blip r:embed="rId9"/>
          <a:stretch>
            <a:fillRect/>
          </a:stretch>
        </p:blipFill>
        <p:spPr>
          <a:xfrm>
            <a:off x="7771506" y="4438903"/>
            <a:ext cx="1334916" cy="704271"/>
          </a:xfrm>
          <a:prstGeom prst="rect">
            <a:avLst/>
          </a:prstGeom>
        </p:spPr>
      </p:pic>
      <p:pic>
        <p:nvPicPr>
          <p:cNvPr id="17" name="Picture 16">
            <a:extLst>
              <a:ext uri="{FF2B5EF4-FFF2-40B4-BE49-F238E27FC236}">
                <a16:creationId xmlns:a16="http://schemas.microsoft.com/office/drawing/2014/main" id="{8780434B-847D-5D04-A3A4-D8A6BBDB438D}"/>
              </a:ext>
            </a:extLst>
          </p:cNvPr>
          <p:cNvPicPr>
            <a:picLocks noChangeAspect="1"/>
          </p:cNvPicPr>
          <p:nvPr/>
        </p:nvPicPr>
        <p:blipFill>
          <a:blip r:embed="rId9"/>
          <a:stretch>
            <a:fillRect/>
          </a:stretch>
        </p:blipFill>
        <p:spPr>
          <a:xfrm>
            <a:off x="7640878" y="2096875"/>
            <a:ext cx="3008520" cy="526974"/>
          </a:xfrm>
          <a:prstGeom prst="rect">
            <a:avLst/>
          </a:prstGeom>
        </p:spPr>
      </p:pic>
      <p:pic>
        <p:nvPicPr>
          <p:cNvPr id="2" name="Picture 1">
            <a:extLst>
              <a:ext uri="{FF2B5EF4-FFF2-40B4-BE49-F238E27FC236}">
                <a16:creationId xmlns:a16="http://schemas.microsoft.com/office/drawing/2014/main" id="{42820B9B-4EE1-941A-1703-35981C2800A2}"/>
              </a:ext>
            </a:extLst>
          </p:cNvPr>
          <p:cNvPicPr>
            <a:picLocks noChangeAspect="1"/>
          </p:cNvPicPr>
          <p:nvPr/>
        </p:nvPicPr>
        <p:blipFill>
          <a:blip r:embed="rId9"/>
          <a:stretch>
            <a:fillRect/>
          </a:stretch>
        </p:blipFill>
        <p:spPr>
          <a:xfrm>
            <a:off x="1974339" y="4482904"/>
            <a:ext cx="1169293" cy="173212"/>
          </a:xfrm>
          <a:prstGeom prst="rect">
            <a:avLst/>
          </a:prstGeom>
        </p:spPr>
      </p:pic>
      <p:pic>
        <p:nvPicPr>
          <p:cNvPr id="3" name="Picture 2">
            <a:extLst>
              <a:ext uri="{FF2B5EF4-FFF2-40B4-BE49-F238E27FC236}">
                <a16:creationId xmlns:a16="http://schemas.microsoft.com/office/drawing/2014/main" id="{1B42CFA9-FCF6-8055-D9D4-40439FECD52F}"/>
              </a:ext>
            </a:extLst>
          </p:cNvPr>
          <p:cNvPicPr>
            <a:picLocks noChangeAspect="1"/>
          </p:cNvPicPr>
          <p:nvPr/>
        </p:nvPicPr>
        <p:blipFill>
          <a:blip r:embed="rId9"/>
          <a:stretch>
            <a:fillRect/>
          </a:stretch>
        </p:blipFill>
        <p:spPr>
          <a:xfrm>
            <a:off x="2099354" y="2193163"/>
            <a:ext cx="3008520" cy="363829"/>
          </a:xfrm>
          <a:prstGeom prst="rect">
            <a:avLst/>
          </a:prstGeom>
        </p:spPr>
      </p:pic>
    </p:spTree>
    <p:extLst>
      <p:ext uri="{BB962C8B-B14F-4D97-AF65-F5344CB8AC3E}">
        <p14:creationId xmlns:p14="http://schemas.microsoft.com/office/powerpoint/2010/main" val="273971961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bg"/>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sz="1800">
              <a:solidFill>
                <a:schemeClr val="lt1"/>
              </a:solidFill>
              <a:latin typeface="Gill Sans"/>
            </a:endParaRPr>
          </a:p>
        </p:txBody>
      </p:sp>
      <p:sp>
        <p:nvSpPr>
          <p:cNvPr id="353" name="title_ba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Clarity Through Movement</a:t>
            </a:r>
          </a:p>
        </p:txBody>
      </p:sp>
      <p:sp>
        <p:nvSpPr>
          <p:cNvPr id="355" name="body_text"/>
          <p:cNvSpPr txBox="1"/>
          <p:nvPr/>
        </p:nvSpPr>
        <p:spPr>
          <a:xfrm>
            <a:off x="923549" y="2713046"/>
            <a:ext cx="4660500" cy="209284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lang="en-US" sz="2600" b="1" dirty="0">
              <a:solidFill>
                <a:schemeClr val="dk1"/>
              </a:solidFill>
              <a:latin typeface="Gill Sans"/>
              <a:ea typeface="Gill Sans"/>
              <a:cs typeface="Gill Sans"/>
              <a:sym typeface="Gill Sans"/>
            </a:endParaRPr>
          </a:p>
          <a:p>
            <a:pPr marL="0" marR="0" lvl="0" indent="0" algn="l" rtl="0">
              <a:spcBef>
                <a:spcPts val="0"/>
              </a:spcBef>
              <a:spcAft>
                <a:spcPts val="0"/>
              </a:spcAft>
              <a:buNone/>
            </a:pPr>
            <a:r>
              <a:rPr lang="en-US" sz="2600" b="1" dirty="0">
                <a:solidFill>
                  <a:schemeClr val="dk1"/>
                </a:solidFill>
                <a:latin typeface="Gill Sans"/>
                <a:ea typeface="Gill Sans"/>
                <a:cs typeface="Gill Sans"/>
                <a:sym typeface="Gill Sans"/>
              </a:rPr>
              <a:t>The next step will not define the rest of your life! </a:t>
            </a:r>
          </a:p>
          <a:p>
            <a:pPr marL="0" marR="0" lvl="0" indent="0" algn="l" rtl="0">
              <a:spcBef>
                <a:spcPts val="0"/>
              </a:spcBef>
              <a:spcAft>
                <a:spcPts val="0"/>
              </a:spcAft>
              <a:buNone/>
            </a:pPr>
            <a:endParaRPr lang="en-US" sz="2600" dirty="0">
              <a:solidFill>
                <a:schemeClr val="dk1"/>
              </a:solidFill>
              <a:latin typeface="Gill Sans"/>
              <a:ea typeface="Gill Sans"/>
              <a:cs typeface="Gill Sans"/>
              <a:sym typeface="Gill Sans"/>
            </a:endParaRPr>
          </a:p>
          <a:p>
            <a:pPr marL="0" marR="0" lvl="0" indent="0" algn="l" rtl="0">
              <a:spcBef>
                <a:spcPts val="0"/>
              </a:spcBef>
              <a:spcAft>
                <a:spcPts val="0"/>
              </a:spcAft>
              <a:buNone/>
            </a:pPr>
            <a:endParaRPr sz="2600" dirty="0">
              <a:solidFill>
                <a:schemeClr val="dk1"/>
              </a:solidFill>
              <a:latin typeface="Gill Sans"/>
            </a:endParaRPr>
          </a:p>
        </p:txBody>
      </p:sp>
      <p:sp>
        <p:nvSpPr>
          <p:cNvPr id="356" name="remark"/>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11266" name="Picture 2">
            <a:extLst>
              <a:ext uri="{FF2B5EF4-FFF2-40B4-BE49-F238E27FC236}">
                <a16:creationId xmlns:a16="http://schemas.microsoft.com/office/drawing/2014/main" id="{F9AAA2B1-6B0B-1181-4443-E770C8F46F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597" y="1600000"/>
            <a:ext cx="5472979" cy="36412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68EBD4BB-F274-DA1A-8D43-DB9922F1853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4F90FE22-4748-EE07-4547-8FE32E42252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4800" dirty="0"/>
          </a:p>
        </p:txBody>
      </p:sp>
      <p:sp>
        <p:nvSpPr>
          <p:cNvPr id="353" name="title_bar">
            <a:extLst>
              <a:ext uri="{FF2B5EF4-FFF2-40B4-BE49-F238E27FC236}">
                <a16:creationId xmlns:a16="http://schemas.microsoft.com/office/drawing/2014/main" id="{49858668-9619-AFF8-4B47-2D69D65A032C}"/>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F73E8F94-3D29-1558-3298-8DB9A37A7B9C}"/>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3B7_Follow-up that works</a:t>
            </a:r>
          </a:p>
        </p:txBody>
      </p:sp>
      <p:sp>
        <p:nvSpPr>
          <p:cNvPr id="356" name="remark">
            <a:extLst>
              <a:ext uri="{FF2B5EF4-FFF2-40B4-BE49-F238E27FC236}">
                <a16:creationId xmlns:a16="http://schemas.microsoft.com/office/drawing/2014/main" id="{06C8B928-71AA-B727-8879-1C6D917F32A3}"/>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8" name="Picture 7">
            <a:extLst>
              <a:ext uri="{FF2B5EF4-FFF2-40B4-BE49-F238E27FC236}">
                <a16:creationId xmlns:a16="http://schemas.microsoft.com/office/drawing/2014/main" id="{E23E7516-67F5-FD9E-0E9A-1D1DEC26F140}"/>
              </a:ext>
            </a:extLst>
          </p:cNvPr>
          <p:cNvPicPr>
            <a:picLocks noChangeAspect="1"/>
          </p:cNvPicPr>
          <p:nvPr/>
        </p:nvPicPr>
        <p:blipFill>
          <a:blip r:embed="rId3"/>
          <a:srcRect t="26051"/>
          <a:stretch/>
        </p:blipFill>
        <p:spPr>
          <a:xfrm>
            <a:off x="2209800" y="1624835"/>
            <a:ext cx="7772400" cy="3831771"/>
          </a:xfrm>
          <a:prstGeom prst="rect">
            <a:avLst/>
          </a:prstGeom>
        </p:spPr>
      </p:pic>
    </p:spTree>
    <p:extLst>
      <p:ext uri="{BB962C8B-B14F-4D97-AF65-F5344CB8AC3E}">
        <p14:creationId xmlns:p14="http://schemas.microsoft.com/office/powerpoint/2010/main" val="3800021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EE8A2424-769D-8D9B-AC60-5A7581FF70E8}"/>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C948278-E82C-99A8-5CFE-C672DB127FFA}"/>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AB168225-1FEF-3E7B-8E20-52F28C19FD85}"/>
              </a:ext>
            </a:extLst>
          </p:cNvPr>
          <p:cNvSpPr/>
          <p:nvPr/>
        </p:nvSpPr>
        <p:spPr>
          <a:xfrm>
            <a:off x="-92990" y="117441"/>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E00B5294-FC8B-35F2-F69F-26925E664492}"/>
              </a:ext>
            </a:extLst>
          </p:cNvPr>
          <p:cNvSpPr txBox="1"/>
          <p:nvPr/>
        </p:nvSpPr>
        <p:spPr>
          <a:xfrm>
            <a:off x="374035" y="213499"/>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What Informational Interviews Really Are</a:t>
            </a:r>
          </a:p>
        </p:txBody>
      </p:sp>
      <p:sp>
        <p:nvSpPr>
          <p:cNvPr id="356" name="remark">
            <a:extLst>
              <a:ext uri="{FF2B5EF4-FFF2-40B4-BE49-F238E27FC236}">
                <a16:creationId xmlns:a16="http://schemas.microsoft.com/office/drawing/2014/main" id="{6D3A28C3-4100-A716-7AEC-A043EBC2EBA4}"/>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Online Media 2" descr="Designing Your Career: The Informational Interview">
            <a:hlinkClick r:id="" action="ppaction://media"/>
            <a:extLst>
              <a:ext uri="{FF2B5EF4-FFF2-40B4-BE49-F238E27FC236}">
                <a16:creationId xmlns:a16="http://schemas.microsoft.com/office/drawing/2014/main" id="{9DF9A465-5535-D593-5EA7-3282A302B436}"/>
              </a:ext>
            </a:extLst>
          </p:cNvPr>
          <p:cNvPicPr>
            <a:picLocks noRot="1" noChangeAspect="1"/>
          </p:cNvPicPr>
          <p:nvPr>
            <a:videoFile r:link="rId1"/>
          </p:nvPr>
        </p:nvPicPr>
        <p:blipFill>
          <a:blip r:embed="rId4"/>
          <a:stretch>
            <a:fillRect/>
          </a:stretch>
        </p:blipFill>
        <p:spPr>
          <a:xfrm>
            <a:off x="1445052" y="1113499"/>
            <a:ext cx="9301895" cy="5255571"/>
          </a:xfrm>
          <a:prstGeom prst="rect">
            <a:avLst/>
          </a:prstGeom>
        </p:spPr>
      </p:pic>
      <p:sp>
        <p:nvSpPr>
          <p:cNvPr id="4" name="remark">
            <a:extLst>
              <a:ext uri="{FF2B5EF4-FFF2-40B4-BE49-F238E27FC236}">
                <a16:creationId xmlns:a16="http://schemas.microsoft.com/office/drawing/2014/main" id="{EAE695AB-B5F8-BEAB-B308-26B6D9A62BED}"/>
              </a:ext>
            </a:extLst>
          </p:cNvPr>
          <p:cNvSpPr txBox="1"/>
          <p:nvPr/>
        </p:nvSpPr>
        <p:spPr>
          <a:xfrm>
            <a:off x="484553" y="6434575"/>
            <a:ext cx="12191999"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chemeClr val="dk1"/>
                </a:solidFill>
                <a:latin typeface="Calibri"/>
                <a:ea typeface="Calibri"/>
                <a:cs typeface="Calibri"/>
                <a:sym typeface="Calibri"/>
              </a:rPr>
              <a:t>👉 Reference: Designing Your Career: </a:t>
            </a:r>
            <a:r>
              <a:rPr lang="en-US" sz="2200" i="1" dirty="0">
                <a:solidFill>
                  <a:schemeClr val="dk1"/>
                </a:solidFill>
                <a:latin typeface="Calibri"/>
                <a:ea typeface="Calibri"/>
                <a:cs typeface="Calibri"/>
                <a:sym typeface="Calibri"/>
                <a:hlinkClick r:id="rId5"/>
              </a:rPr>
              <a:t>The Informational Interview</a:t>
            </a:r>
            <a:r>
              <a:rPr lang="en-US" sz="2200" i="1" dirty="0">
                <a:solidFill>
                  <a:schemeClr val="dk1"/>
                </a:solidFill>
                <a:latin typeface="Calibri"/>
                <a:ea typeface="Calibri"/>
                <a:cs typeface="Calibri"/>
                <a:sym typeface="Calibri"/>
              </a:rPr>
              <a:t>— Stanford Life Design Lab (2017)</a:t>
            </a:r>
          </a:p>
        </p:txBody>
      </p:sp>
    </p:spTree>
    <p:extLst>
      <p:ext uri="{BB962C8B-B14F-4D97-AF65-F5344CB8AC3E}">
        <p14:creationId xmlns:p14="http://schemas.microsoft.com/office/powerpoint/2010/main" val="899922551"/>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6B052554-45F5-A4F5-FBC9-45201E2CE4F6}"/>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B8D3EF02-FA06-E8A7-FCD5-539CA454917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57232454-A21E-C59D-981D-073D2A4D9B4E}"/>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E0587D0B-DB39-7CEE-0A18-6244784F5615}"/>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TIARA Framework</a:t>
            </a:r>
          </a:p>
        </p:txBody>
      </p:sp>
      <p:sp>
        <p:nvSpPr>
          <p:cNvPr id="356" name="remark">
            <a:extLst>
              <a:ext uri="{FF2B5EF4-FFF2-40B4-BE49-F238E27FC236}">
                <a16:creationId xmlns:a16="http://schemas.microsoft.com/office/drawing/2014/main" id="{2EEDA11C-D7A4-CE5B-BF57-E96B7938D5AA}"/>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4" name="Picture 3">
            <a:extLst>
              <a:ext uri="{FF2B5EF4-FFF2-40B4-BE49-F238E27FC236}">
                <a16:creationId xmlns:a16="http://schemas.microsoft.com/office/drawing/2014/main" id="{71AD2A7A-CF94-E2D4-6E38-599A3B68DD1C}"/>
              </a:ext>
            </a:extLst>
          </p:cNvPr>
          <p:cNvPicPr>
            <a:picLocks noChangeAspect="1"/>
          </p:cNvPicPr>
          <p:nvPr/>
        </p:nvPicPr>
        <p:blipFill>
          <a:blip r:embed="rId3"/>
          <a:stretch>
            <a:fillRect/>
          </a:stretch>
        </p:blipFill>
        <p:spPr>
          <a:xfrm>
            <a:off x="3395405" y="1210733"/>
            <a:ext cx="4857964" cy="6218193"/>
          </a:xfrm>
          <a:prstGeom prst="rect">
            <a:avLst/>
          </a:prstGeom>
        </p:spPr>
      </p:pic>
    </p:spTree>
    <p:extLst>
      <p:ext uri="{BB962C8B-B14F-4D97-AF65-F5344CB8AC3E}">
        <p14:creationId xmlns:p14="http://schemas.microsoft.com/office/powerpoint/2010/main" val="3452300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806B960A-2638-3143-5A00-3373F71FC2C3}"/>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D400A6DE-8272-BCCF-1088-D9D77146063F}"/>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AB51DD0-B70E-8AD3-8F2F-E1E24201B4A2}"/>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940A0900-D6B1-3484-7092-4FF5D1E6F803}"/>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Following up after TIARA</a:t>
            </a:r>
          </a:p>
        </p:txBody>
      </p:sp>
      <p:sp>
        <p:nvSpPr>
          <p:cNvPr id="356" name="remark">
            <a:extLst>
              <a:ext uri="{FF2B5EF4-FFF2-40B4-BE49-F238E27FC236}">
                <a16:creationId xmlns:a16="http://schemas.microsoft.com/office/drawing/2014/main" id="{C2A9AEAB-E767-AACD-95C9-B5F3FAE577C3}"/>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Imagen 1" descr="Diagrama&#10;&#10;Descripción generada automáticamente">
            <a:extLst>
              <a:ext uri="{FF2B5EF4-FFF2-40B4-BE49-F238E27FC236}">
                <a16:creationId xmlns:a16="http://schemas.microsoft.com/office/drawing/2014/main" id="{BE10E9F3-380C-0F22-26CB-51654D9B767E}"/>
              </a:ext>
            </a:extLst>
          </p:cNvPr>
          <p:cNvPicPr>
            <a:picLocks noChangeAspect="1"/>
          </p:cNvPicPr>
          <p:nvPr/>
        </p:nvPicPr>
        <p:blipFill>
          <a:blip r:embed="rId3"/>
          <a:stretch>
            <a:fillRect/>
          </a:stretch>
        </p:blipFill>
        <p:spPr>
          <a:xfrm>
            <a:off x="4243145" y="2055514"/>
            <a:ext cx="3315233" cy="2510639"/>
          </a:xfrm>
          <a:prstGeom prst="rect">
            <a:avLst/>
          </a:prstGeom>
        </p:spPr>
      </p:pic>
      <p:sp>
        <p:nvSpPr>
          <p:cNvPr id="4" name="CuadroTexto 3">
            <a:extLst>
              <a:ext uri="{FF2B5EF4-FFF2-40B4-BE49-F238E27FC236}">
                <a16:creationId xmlns:a16="http://schemas.microsoft.com/office/drawing/2014/main" id="{D02AEE69-E79A-45E5-9AEC-AC1905B0B0D3}"/>
              </a:ext>
            </a:extLst>
          </p:cNvPr>
          <p:cNvSpPr txBox="1"/>
          <p:nvPr/>
        </p:nvSpPr>
        <p:spPr>
          <a:xfrm>
            <a:off x="2914405" y="4958826"/>
            <a:ext cx="6589515"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Gill Sans MT" panose="020B0502020104020203" pitchFamily="34" charset="77"/>
                <a:ea typeface="+mn-ea"/>
                <a:cs typeface="+mn-cs"/>
              </a:rPr>
              <a:t> </a:t>
            </a:r>
            <a:r>
              <a:rPr lang="en-US" sz="2000" dirty="0">
                <a:latin typeface="Gill Sans MT" panose="020B0502020104020203" pitchFamily="34" charset="77"/>
                <a:ea typeface="Gill Sans"/>
                <a:cs typeface="Gill Sans"/>
                <a:sym typeface="Gill Sans"/>
              </a:rPr>
              <a:t>‘Can you introduce me to anyone who could offer further perspectives?’ </a:t>
            </a:r>
          </a:p>
          <a:p>
            <a:pPr>
              <a:buClrTx/>
              <a:defRPr/>
            </a:pPr>
            <a:endParaRPr lang="en-US" sz="2000" dirty="0">
              <a:latin typeface="Gill Sans MT" panose="020B0502020104020203" pitchFamily="34" charset="77"/>
              <a:ea typeface="Gill Sans"/>
              <a:cs typeface="Gill Sans"/>
              <a:sym typeface="Gill Sans"/>
            </a:endParaRPr>
          </a:p>
          <a:p>
            <a:pPr>
              <a:buClrTx/>
              <a:defRPr/>
            </a:pPr>
            <a:r>
              <a:rPr lang="en-US" sz="2000" dirty="0">
                <a:latin typeface="Gill Sans MT" panose="020B0502020104020203" pitchFamily="34" charset="77"/>
                <a:ea typeface="Gill Sans"/>
                <a:cs typeface="Gill Sans"/>
                <a:sym typeface="Gill Sans"/>
              </a:rPr>
              <a:t>‘Do you think it’s better to take Coursera Product Manager course or read ‘x’ book?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70C0"/>
              </a:solidFill>
              <a:effectLst/>
              <a:uLnTx/>
              <a:uFillTx/>
              <a:latin typeface="Montserrat"/>
              <a:ea typeface="+mn-ea"/>
              <a:cs typeface="+mn-cs"/>
            </a:endParaRPr>
          </a:p>
        </p:txBody>
      </p:sp>
      <p:sp>
        <p:nvSpPr>
          <p:cNvPr id="6" name="Title 1">
            <a:extLst>
              <a:ext uri="{FF2B5EF4-FFF2-40B4-BE49-F238E27FC236}">
                <a16:creationId xmlns:a16="http://schemas.microsoft.com/office/drawing/2014/main" id="{BAE98161-2C56-F2E6-C25A-8DA13FB2E7ED}"/>
              </a:ext>
            </a:extLst>
          </p:cNvPr>
          <p:cNvSpPr txBox="1">
            <a:spLocks/>
          </p:cNvSpPr>
          <p:nvPr/>
        </p:nvSpPr>
        <p:spPr>
          <a:xfrm>
            <a:off x="3105571" y="1662841"/>
            <a:ext cx="10309260" cy="615553"/>
          </a:xfrm>
          <a:prstGeom prst="rect">
            <a:avLst/>
          </a:prstGeom>
        </p:spPr>
        <p:txBody>
          <a:bodyPr>
            <a:normAutofit fontScale="90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000" b="1" dirty="0">
                <a:solidFill>
                  <a:srgbClr val="010066"/>
                </a:solidFill>
                <a:latin typeface="Montserrat"/>
              </a:rPr>
              <a:t>THE ADVICE TRIANGLE</a:t>
            </a:r>
          </a:p>
        </p:txBody>
      </p:sp>
    </p:spTree>
    <p:extLst>
      <p:ext uri="{BB962C8B-B14F-4D97-AF65-F5344CB8AC3E}">
        <p14:creationId xmlns:p14="http://schemas.microsoft.com/office/powerpoint/2010/main" val="2589731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ABC3610-5669-3922-C301-F437330FE555}"/>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93E7FF9B-5EAA-4918-7246-D359B0AF2162}"/>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DFE6165A-0BFB-1DF2-B29D-137AF3EE8612}"/>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B95067E6-174B-448C-C96A-94A60EC448F5}"/>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Track The Process &amp; Progress</a:t>
            </a:r>
          </a:p>
        </p:txBody>
      </p:sp>
      <p:sp>
        <p:nvSpPr>
          <p:cNvPr id="356" name="remark">
            <a:extLst>
              <a:ext uri="{FF2B5EF4-FFF2-40B4-BE49-F238E27FC236}">
                <a16:creationId xmlns:a16="http://schemas.microsoft.com/office/drawing/2014/main" id="{C00B1B79-E77B-45A2-3CFC-D676056988B0}"/>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D4F7BBAA-7DE0-84A6-1A52-5C5196A5E0F9}"/>
              </a:ext>
            </a:extLst>
          </p:cNvPr>
          <p:cNvSpPr txBox="1"/>
          <p:nvPr/>
        </p:nvSpPr>
        <p:spPr>
          <a:xfrm>
            <a:off x="955901" y="1820243"/>
            <a:ext cx="5039166" cy="3416279"/>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What gets tracked gets managed:</a:t>
            </a:r>
          </a:p>
          <a:p>
            <a:pPr>
              <a:defRPr/>
            </a:pPr>
            <a:endParaRPr lang="en-US" sz="2400" b="1" dirty="0">
              <a:solidFill>
                <a:srgbClr val="0033A0"/>
              </a:solidFill>
              <a:latin typeface="Gill Sans"/>
              <a:ea typeface="Gill Sans"/>
              <a:cs typeface="Gill Sans"/>
              <a:sym typeface="Gill Sans"/>
            </a:endParaRPr>
          </a:p>
          <a:p>
            <a:pPr>
              <a:defRPr/>
            </a:pPr>
            <a:r>
              <a:rPr lang="en-US" sz="2400" dirty="0">
                <a:solidFill>
                  <a:srgbClr val="0033A0"/>
                </a:solidFill>
                <a:latin typeface="Gill Sans"/>
                <a:ea typeface="Gill Sans"/>
                <a:cs typeface="Gill Sans"/>
                <a:sym typeface="Gill Sans"/>
              </a:rPr>
              <a:t>1. Target companies/orgs</a:t>
            </a:r>
          </a:p>
          <a:p>
            <a:pPr>
              <a:defRPr/>
            </a:pPr>
            <a:r>
              <a:rPr lang="en-US" sz="2400" dirty="0">
                <a:solidFill>
                  <a:srgbClr val="0033A0"/>
                </a:solidFill>
                <a:latin typeface="Gill Sans"/>
                <a:ea typeface="Gill Sans"/>
                <a:cs typeface="Gill Sans"/>
                <a:sym typeface="Gill Sans"/>
              </a:rPr>
              <a:t>2. Contacts names</a:t>
            </a:r>
          </a:p>
          <a:p>
            <a:pPr>
              <a:defRPr/>
            </a:pPr>
            <a:r>
              <a:rPr lang="en-US" sz="2400" dirty="0">
                <a:solidFill>
                  <a:srgbClr val="0033A0"/>
                </a:solidFill>
                <a:latin typeface="Gill Sans"/>
                <a:ea typeface="Gill Sans"/>
                <a:cs typeface="Gill Sans"/>
                <a:sym typeface="Gill Sans"/>
              </a:rPr>
              <a:t>3. Outreach messages</a:t>
            </a:r>
          </a:p>
          <a:p>
            <a:pPr>
              <a:defRPr/>
            </a:pPr>
            <a:r>
              <a:rPr lang="en-US" sz="2400" dirty="0">
                <a:solidFill>
                  <a:srgbClr val="0033A0"/>
                </a:solidFill>
                <a:latin typeface="Gill Sans"/>
                <a:ea typeface="Gill Sans"/>
                <a:cs typeface="Gill Sans"/>
                <a:sym typeface="Gill Sans"/>
              </a:rPr>
              <a:t>4. Follow-up schedule</a:t>
            </a:r>
          </a:p>
          <a:p>
            <a:pPr>
              <a:defRPr/>
            </a:pPr>
            <a:r>
              <a:rPr lang="en-US" sz="2400" dirty="0">
                <a:solidFill>
                  <a:srgbClr val="0033A0"/>
                </a:solidFill>
                <a:latin typeface="Gill Sans"/>
                <a:ea typeface="Gill Sans"/>
                <a:cs typeface="Gill Sans"/>
                <a:sym typeface="Gill Sans"/>
              </a:rPr>
              <a:t>5. Informational interviews</a:t>
            </a:r>
          </a:p>
          <a:p>
            <a:pPr>
              <a:defRPr/>
            </a:pPr>
            <a:endParaRPr lang="en-US" sz="2400" b="1" dirty="0">
              <a:solidFill>
                <a:srgbClr val="0033A0"/>
              </a:solidFill>
              <a:latin typeface="Gill Sans"/>
              <a:ea typeface="Gill Sans"/>
              <a:cs typeface="Gill Sans"/>
              <a:sym typeface="Gill Sans"/>
            </a:endParaRPr>
          </a:p>
          <a:p>
            <a:pPr>
              <a:defRPr/>
            </a:pPr>
            <a:r>
              <a:rPr lang="en-US" sz="2400" b="1" dirty="0">
                <a:solidFill>
                  <a:srgbClr val="0033A0"/>
                </a:solidFill>
                <a:latin typeface="Gill Sans"/>
                <a:ea typeface="Gill Sans"/>
                <a:cs typeface="Gill Sans"/>
                <a:sym typeface="Gill Sans"/>
              </a:rPr>
              <a:t>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4" name="Google Shape;277;p4">
            <a:extLst>
              <a:ext uri="{FF2B5EF4-FFF2-40B4-BE49-F238E27FC236}">
                <a16:creationId xmlns:a16="http://schemas.microsoft.com/office/drawing/2014/main" id="{3B3516C7-F0F8-F48B-8CDC-38E24743D6E1}"/>
              </a:ext>
            </a:extLst>
          </p:cNvPr>
          <p:cNvSpPr txBox="1"/>
          <p:nvPr/>
        </p:nvSpPr>
        <p:spPr>
          <a:xfrm>
            <a:off x="6609608" y="2107605"/>
            <a:ext cx="5039166" cy="3416279"/>
          </a:xfrm>
          <a:prstGeom prst="rect">
            <a:avLst/>
          </a:prstGeom>
          <a:noFill/>
          <a:ln>
            <a:noFill/>
          </a:ln>
        </p:spPr>
        <p:txBody>
          <a:bodyPr spcFirstLastPara="1" wrap="square" lIns="91425" tIns="45700" rIns="91425" bIns="45700" anchor="t" anchorCtr="0">
            <a:spAutoFit/>
          </a:bodyPr>
          <a:lstStyle/>
          <a:p>
            <a:pPr>
              <a:defRPr/>
            </a:pPr>
            <a:r>
              <a:rPr lang="en-US" sz="2400" dirty="0">
                <a:solidFill>
                  <a:srgbClr val="0033A0"/>
                </a:solidFill>
                <a:latin typeface="Gill Sans"/>
                <a:ea typeface="Gill Sans"/>
                <a:cs typeface="Gill Sans"/>
                <a:sym typeface="Gill Sans"/>
              </a:rPr>
              <a:t>Download UN Transition Tracker in your Workbook page 15.</a:t>
            </a:r>
          </a:p>
          <a:p>
            <a:pPr>
              <a:defRPr/>
            </a:pPr>
            <a:endParaRPr lang="en-US" sz="2400" b="1" dirty="0">
              <a:solidFill>
                <a:srgbClr val="0033A0"/>
              </a:solidFill>
              <a:latin typeface="Gill Sans"/>
              <a:ea typeface="Gill Sans"/>
              <a:cs typeface="Gill Sans"/>
              <a:sym typeface="Gill Sans"/>
            </a:endParaRPr>
          </a:p>
          <a:p>
            <a:pPr>
              <a:defRPr/>
            </a:pPr>
            <a:endParaRPr lang="en-US" sz="2400" b="1" dirty="0">
              <a:solidFill>
                <a:srgbClr val="0033A0"/>
              </a:solidFill>
              <a:latin typeface="Gill Sans"/>
              <a:ea typeface="Gill Sans"/>
              <a:cs typeface="Gill Sans"/>
              <a:sym typeface="Gill Sans"/>
            </a:endParaRPr>
          </a:p>
          <a:p>
            <a:pPr>
              <a:defRPr/>
            </a:pPr>
            <a:r>
              <a:rPr lang="en-US" sz="2400" dirty="0">
                <a:solidFill>
                  <a:srgbClr val="0033A0"/>
                </a:solidFill>
                <a:latin typeface="Gill Sans"/>
                <a:ea typeface="Gill Sans"/>
                <a:cs typeface="Gill Sans"/>
                <a:sym typeface="Gill Sans"/>
              </a:rPr>
              <a:t>Use online tool such as: </a:t>
            </a:r>
            <a:r>
              <a:rPr lang="en-US" sz="2400" dirty="0">
                <a:latin typeface="Gill Sans"/>
                <a:ea typeface="Gill Sans"/>
                <a:cs typeface="Gill Sans"/>
                <a:sym typeface="Gill Sans"/>
                <a:hlinkClick r:id="rId3"/>
              </a:rPr>
              <a:t>https://app.tealhq.com/home</a:t>
            </a:r>
            <a:r>
              <a:rPr lang="en-US" sz="2400" dirty="0">
                <a:latin typeface="Gill Sans"/>
                <a:ea typeface="Gill Sans"/>
                <a:cs typeface="Gill Sans"/>
                <a:sym typeface="Gill Sans"/>
              </a:rPr>
              <a:t> </a:t>
            </a:r>
          </a:p>
          <a:p>
            <a:pPr>
              <a:defRPr/>
            </a:pPr>
            <a:r>
              <a:rPr lang="en-US" sz="2400" dirty="0">
                <a:latin typeface="Gill Sans"/>
                <a:ea typeface="Gill Sans"/>
                <a:cs typeface="Gill Sans"/>
                <a:sym typeface="Gill Sans"/>
                <a:hlinkClick r:id="rId4"/>
              </a:rPr>
              <a:t>https://huntr.co/</a:t>
            </a:r>
            <a:r>
              <a:rPr lang="en-US" sz="2400" dirty="0">
                <a:latin typeface="Gill Sans"/>
                <a:ea typeface="Gill Sans"/>
                <a:cs typeface="Gill Sans"/>
                <a:sym typeface="Gill Sans"/>
              </a:rPr>
              <a:t>   </a:t>
            </a:r>
          </a:p>
          <a:p>
            <a:pPr>
              <a:defRPr/>
            </a:pPr>
            <a:endParaRPr lang="en-US" sz="2400" b="1" dirty="0">
              <a:solidFill>
                <a:srgbClr val="0033A0"/>
              </a:solidFill>
              <a:latin typeface="Gill Sans"/>
              <a:ea typeface="Gill Sans"/>
              <a:cs typeface="Gill Sans"/>
              <a:sym typeface="Gill Sans"/>
            </a:endParaRPr>
          </a:p>
          <a:p>
            <a:pPr>
              <a:defRPr/>
            </a:pPr>
            <a:r>
              <a:rPr lang="en-US" sz="2400" b="1" dirty="0">
                <a:solidFill>
                  <a:srgbClr val="0033A0"/>
                </a:solidFill>
                <a:latin typeface="Gill Sans"/>
                <a:ea typeface="Gill Sans"/>
                <a:cs typeface="Gill Sans"/>
                <a:sym typeface="Gill Sans"/>
              </a:rPr>
              <a:t>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cxnSp>
        <p:nvCxnSpPr>
          <p:cNvPr id="9" name="Straight Arrow Connector 8">
            <a:extLst>
              <a:ext uri="{FF2B5EF4-FFF2-40B4-BE49-F238E27FC236}">
                <a16:creationId xmlns:a16="http://schemas.microsoft.com/office/drawing/2014/main" id="{9531436D-D9FA-4264-E55F-4575D41BDD9F}"/>
              </a:ext>
            </a:extLst>
          </p:cNvPr>
          <p:cNvCxnSpPr>
            <a:cxnSpLocks/>
          </p:cNvCxnSpPr>
          <p:nvPr/>
        </p:nvCxnSpPr>
        <p:spPr>
          <a:xfrm>
            <a:off x="5104235" y="4050436"/>
            <a:ext cx="1118901" cy="0"/>
          </a:xfrm>
          <a:prstGeom prst="straightConnector1">
            <a:avLst/>
          </a:prstGeom>
          <a:ln w="28575">
            <a:solidFill>
              <a:srgbClr val="0033A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DA6EBFA-B5F7-DF67-770C-71B4E59102FA}"/>
              </a:ext>
            </a:extLst>
          </p:cNvPr>
          <p:cNvCxnSpPr>
            <a:cxnSpLocks/>
          </p:cNvCxnSpPr>
          <p:nvPr/>
        </p:nvCxnSpPr>
        <p:spPr>
          <a:xfrm>
            <a:off x="5104235" y="2749593"/>
            <a:ext cx="1118901" cy="0"/>
          </a:xfrm>
          <a:prstGeom prst="straightConnector1">
            <a:avLst/>
          </a:prstGeom>
          <a:ln w="28575">
            <a:solidFill>
              <a:srgbClr val="0033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50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FADD66E-A946-2A12-39EC-4E66D52E474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AB5706F-DB04-3677-C123-F98D49382E2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ES" sz="3200" b="0" i="0" u="none" strike="noStrike" kern="0" cap="none" spc="0" normalizeH="0" baseline="0" noProof="0" dirty="0">
              <a:ln>
                <a:noFill/>
              </a:ln>
              <a:solidFill>
                <a:srgbClr val="000000"/>
              </a:solidFill>
              <a:effectLst/>
              <a:uLnTx/>
              <a:uFillTx/>
              <a:latin typeface="Arial"/>
              <a:cs typeface="Arial"/>
              <a:sym typeface="Arial"/>
            </a:endParaRPr>
          </a:p>
        </p:txBody>
      </p:sp>
      <p:sp>
        <p:nvSpPr>
          <p:cNvPr id="356" name="remark">
            <a:extLst>
              <a:ext uri="{FF2B5EF4-FFF2-40B4-BE49-F238E27FC236}">
                <a16:creationId xmlns:a16="http://schemas.microsoft.com/office/drawing/2014/main" id="{880E3DA6-1551-6D7A-9CCE-49384BE790D4}"/>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content_text_box">
            <a:extLst>
              <a:ext uri="{FF2B5EF4-FFF2-40B4-BE49-F238E27FC236}">
                <a16:creationId xmlns:a16="http://schemas.microsoft.com/office/drawing/2014/main" id="{B301EA55-895C-FFCB-4163-007A8701B133}"/>
              </a:ext>
            </a:extLst>
          </p:cNvPr>
          <p:cNvSpPr txBox="1"/>
          <p:nvPr/>
        </p:nvSpPr>
        <p:spPr>
          <a:xfrm>
            <a:off x="2681021" y="6238607"/>
            <a:ext cx="7856588"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Gill Sans MT" panose="020B0502020104020203" pitchFamily="34" charset="77"/>
                <a:cs typeface="Arial"/>
                <a:sym typeface="Arial"/>
              </a:rPr>
              <a:t>Sam Gross</a:t>
            </a:r>
            <a:r>
              <a:rPr kumimoji="0" lang="en-US" sz="1600" b="0" i="0" u="none" strike="noStrike" kern="0" cap="none" spc="0" normalizeH="0" baseline="0" noProof="0" dirty="0">
                <a:ln>
                  <a:noFill/>
                </a:ln>
                <a:solidFill>
                  <a:srgbClr val="000000"/>
                </a:solidFill>
                <a:effectLst/>
                <a:uLnTx/>
                <a:uFillTx/>
                <a:latin typeface="Gill Sans MT" panose="020B0502020104020203" pitchFamily="34" charset="77"/>
                <a:ea typeface="Gill Sans"/>
                <a:cs typeface="Gill Sans"/>
                <a:sym typeface="Gill Sans"/>
              </a:rPr>
              <a:t>/The New Yorker Collection/The Cartoon Bank; © Condé Nast </a:t>
            </a:r>
          </a:p>
        </p:txBody>
      </p:sp>
      <p:pic>
        <p:nvPicPr>
          <p:cNvPr id="16388" name="Picture 4" descr="sam gross was so good at making cartoons">
            <a:extLst>
              <a:ext uri="{FF2B5EF4-FFF2-40B4-BE49-F238E27FC236}">
                <a16:creationId xmlns:a16="http://schemas.microsoft.com/office/drawing/2014/main" id="{C25FF116-40B2-1AA4-01CA-A1CDB9034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063" y="1575958"/>
            <a:ext cx="6014647" cy="453142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oogle Shape;240;p2">
            <a:extLst>
              <a:ext uri="{FF2B5EF4-FFF2-40B4-BE49-F238E27FC236}">
                <a16:creationId xmlns:a16="http://schemas.microsoft.com/office/drawing/2014/main" id="{D7CB0867-75AE-D75D-ED68-0D7550675056}"/>
              </a:ext>
            </a:extLst>
          </p:cNvPr>
          <p:cNvGrpSpPr/>
          <p:nvPr/>
        </p:nvGrpSpPr>
        <p:grpSpPr>
          <a:xfrm>
            <a:off x="318476" y="76432"/>
            <a:ext cx="10633801" cy="5840880"/>
            <a:chOff x="-330537" y="-1959433"/>
            <a:chExt cx="10633801" cy="5840880"/>
          </a:xfrm>
        </p:grpSpPr>
        <p:sp>
          <p:nvSpPr>
            <p:cNvPr id="5" name="Google Shape;243;p2">
              <a:extLst>
                <a:ext uri="{FF2B5EF4-FFF2-40B4-BE49-F238E27FC236}">
                  <a16:creationId xmlns:a16="http://schemas.microsoft.com/office/drawing/2014/main" id="{65D168DD-109B-7C69-255A-35C5298E5F3D}"/>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47;p2">
              <a:extLst>
                <a:ext uri="{FF2B5EF4-FFF2-40B4-BE49-F238E27FC236}">
                  <a16:creationId xmlns:a16="http://schemas.microsoft.com/office/drawing/2014/main" id="{CDC6A4C2-633A-23D2-8AA4-60D9D7AAD7D9}"/>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249;p2">
              <a:extLst>
                <a:ext uri="{FF2B5EF4-FFF2-40B4-BE49-F238E27FC236}">
                  <a16:creationId xmlns:a16="http://schemas.microsoft.com/office/drawing/2014/main" id="{D87D8A55-D00F-5DC2-2B2F-54A0D992023C}"/>
                </a:ext>
              </a:extLst>
            </p:cNvPr>
            <p:cNvSpPr/>
            <p:nvPr/>
          </p:nvSpPr>
          <p:spPr>
            <a:xfrm>
              <a:off x="-330537" y="-1814196"/>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51;p2">
              <a:extLst>
                <a:ext uri="{FF2B5EF4-FFF2-40B4-BE49-F238E27FC236}">
                  <a16:creationId xmlns:a16="http://schemas.microsoft.com/office/drawing/2014/main" id="{A7B88B6E-52BD-4D65-7DBA-9586B985AE9B}"/>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52;p2">
              <a:extLst>
                <a:ext uri="{FF2B5EF4-FFF2-40B4-BE49-F238E27FC236}">
                  <a16:creationId xmlns:a16="http://schemas.microsoft.com/office/drawing/2014/main" id="{1595A7D0-1E1E-1B31-1240-ED383971EF73}"/>
                </a:ext>
              </a:extLst>
            </p:cNvPr>
            <p:cNvSpPr txBox="1"/>
            <p:nvPr/>
          </p:nvSpPr>
          <p:spPr>
            <a:xfrm>
              <a:off x="1270663" y="-1959433"/>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4" name="Google Shape;255;p2">
              <a:extLst>
                <a:ext uri="{FF2B5EF4-FFF2-40B4-BE49-F238E27FC236}">
                  <a16:creationId xmlns:a16="http://schemas.microsoft.com/office/drawing/2014/main" id="{E6016C89-9B90-8D31-7DFE-5A0BBBAE55CE}"/>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6" name="Graphic 15" descr="Internet with solid fill">
            <a:extLst>
              <a:ext uri="{FF2B5EF4-FFF2-40B4-BE49-F238E27FC236}">
                <a16:creationId xmlns:a16="http://schemas.microsoft.com/office/drawing/2014/main" id="{C694F314-C457-A3C3-4934-AD37AB0951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021" y="394485"/>
            <a:ext cx="914400" cy="914400"/>
          </a:xfrm>
          <a:prstGeom prst="rect">
            <a:avLst/>
          </a:prstGeom>
        </p:spPr>
      </p:pic>
    </p:spTree>
    <p:extLst>
      <p:ext uri="{BB962C8B-B14F-4D97-AF65-F5344CB8AC3E}">
        <p14:creationId xmlns:p14="http://schemas.microsoft.com/office/powerpoint/2010/main" val="180766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F26C2-0E74-62F8-FAD8-1BAA824C87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329ECF-F3F3-5612-0B7F-AE1681F1A607}"/>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7EB3379B-7C56-27C7-1566-EB0947775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63F3F05-190C-ABBB-414C-D5CA14F72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7" name="Rectangle 1">
            <a:extLst>
              <a:ext uri="{FF2B5EF4-FFF2-40B4-BE49-F238E27FC236}">
                <a16:creationId xmlns:a16="http://schemas.microsoft.com/office/drawing/2014/main" id="{D62E64E3-B944-D7B7-13A5-422A38422459}"/>
              </a:ext>
            </a:extLst>
          </p:cNvPr>
          <p:cNvSpPr txBox="1">
            <a:spLocks noChangeArrowheads="1"/>
          </p:cNvSpPr>
          <p:nvPr/>
        </p:nvSpPr>
        <p:spPr>
          <a:xfrm>
            <a:off x="1038008" y="892481"/>
            <a:ext cx="8270736"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WORKBOOK _ PAGE 15</a:t>
            </a:r>
          </a:p>
        </p:txBody>
      </p:sp>
      <p:sp>
        <p:nvSpPr>
          <p:cNvPr id="8" name="Google Shape;352;p11">
            <a:extLst>
              <a:ext uri="{FF2B5EF4-FFF2-40B4-BE49-F238E27FC236}">
                <a16:creationId xmlns:a16="http://schemas.microsoft.com/office/drawing/2014/main" id="{784829B2-7EA8-B934-9991-E722F0F00535}"/>
              </a:ext>
            </a:extLst>
          </p:cNvPr>
          <p:cNvSpPr txBox="1"/>
          <p:nvPr/>
        </p:nvSpPr>
        <p:spPr>
          <a:xfrm>
            <a:off x="1670229" y="2679444"/>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3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page 15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p:txBody>
      </p:sp>
      <p:pic>
        <p:nvPicPr>
          <p:cNvPr id="9" name="Graphic 8" descr="Open book outline">
            <a:extLst>
              <a:ext uri="{FF2B5EF4-FFF2-40B4-BE49-F238E27FC236}">
                <a16:creationId xmlns:a16="http://schemas.microsoft.com/office/drawing/2014/main" id="{46FD0210-B17A-AF43-E66B-33E4427ADA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63BA1E2E-548F-A16D-C6B0-A6DEADB948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573" y="2246383"/>
            <a:ext cx="914400" cy="914400"/>
          </a:xfrm>
          <a:prstGeom prst="rect">
            <a:avLst/>
          </a:prstGeom>
        </p:spPr>
      </p:pic>
    </p:spTree>
    <p:extLst>
      <p:ext uri="{BB962C8B-B14F-4D97-AF65-F5344CB8AC3E}">
        <p14:creationId xmlns:p14="http://schemas.microsoft.com/office/powerpoint/2010/main" val="3777365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D987-A925-3C64-DC3B-4EC7B16BDAE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A778D1-071D-A8CB-3B13-D9EABD5083DC}"/>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52DAF356-3F8A-A9AF-99CF-59F21C838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9245A23-8F46-C471-15A4-8AD10ADED6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8" name="Google Shape;352;p11">
            <a:extLst>
              <a:ext uri="{FF2B5EF4-FFF2-40B4-BE49-F238E27FC236}">
                <a16:creationId xmlns:a16="http://schemas.microsoft.com/office/drawing/2014/main" id="{72A160B5-D735-CC2B-21EB-22AF85DC9B43}"/>
              </a:ext>
            </a:extLst>
          </p:cNvPr>
          <p:cNvSpPr txBox="1"/>
          <p:nvPr/>
        </p:nvSpPr>
        <p:spPr>
          <a:xfrm>
            <a:off x="1377773" y="288425"/>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3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page 15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p:txBody>
      </p:sp>
      <p:pic>
        <p:nvPicPr>
          <p:cNvPr id="9" name="Graphic 8" descr="Open book outline">
            <a:extLst>
              <a:ext uri="{FF2B5EF4-FFF2-40B4-BE49-F238E27FC236}">
                <a16:creationId xmlns:a16="http://schemas.microsoft.com/office/drawing/2014/main" id="{FE3E3B66-6C2C-64A4-1750-D47803A2DC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DA794D67-6689-4738-2627-DE74869BEE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4913" y="-7241"/>
            <a:ext cx="914400" cy="914400"/>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4BD7C38B-3B5A-1753-9BB5-D0BDD6CDCEA8}"/>
              </a:ext>
            </a:extLst>
          </p:cNvPr>
          <p:cNvPicPr>
            <a:picLocks noChangeAspect="1"/>
          </p:cNvPicPr>
          <p:nvPr/>
        </p:nvPicPr>
        <p:blipFill>
          <a:blip r:embed="rId9"/>
          <a:srcRect l="30882" t="32419" r="15523" b="24806"/>
          <a:stretch/>
        </p:blipFill>
        <p:spPr>
          <a:xfrm>
            <a:off x="947085" y="1892561"/>
            <a:ext cx="7331312" cy="3657065"/>
          </a:xfrm>
          <a:prstGeom prst="rect">
            <a:avLst/>
          </a:prstGeom>
        </p:spPr>
      </p:pic>
    </p:spTree>
    <p:extLst>
      <p:ext uri="{BB962C8B-B14F-4D97-AF65-F5344CB8AC3E}">
        <p14:creationId xmlns:p14="http://schemas.microsoft.com/office/powerpoint/2010/main" val="58131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7232BB7-7354-BEC0-CD7D-9556B71063A4}"/>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3708DBBD-E9D6-17B6-D7FC-C1A33148593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67E622BE-B8E2-F6DA-B9D2-2CC53B19F256}"/>
              </a:ext>
            </a:extLst>
          </p:cNvPr>
          <p:cNvSpPr txBox="1"/>
          <p:nvPr/>
        </p:nvSpPr>
        <p:spPr>
          <a:xfrm>
            <a:off x="1271645" y="448158"/>
            <a:ext cx="8267478" cy="14772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3_ PAGE 15</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1" i="0" u="none" strike="noStrike" kern="0" cap="none" spc="0" normalizeH="0" baseline="0" noProof="0" dirty="0">
                <a:ln>
                  <a:noFill/>
                </a:ln>
                <a:solidFill>
                  <a:srgbClr val="46BDFF"/>
                </a:solidFill>
                <a:effectLst/>
                <a:uLnTx/>
                <a:uFillTx/>
                <a:latin typeface="Gill Sans"/>
                <a:ea typeface="+mn-ea"/>
                <a:cs typeface="Gill Sans"/>
                <a:sym typeface="Arial"/>
              </a:rPr>
              <a:t>KEEP YOUR OWN TIMING_10 MIN TOTAL</a:t>
            </a:r>
            <a:endParaRPr kumimoji="0" lang="es-ES" sz="2500" b="0" i="0" u="none" strike="noStrike" kern="0" cap="none" spc="0" normalizeH="0" baseline="0" noProof="0" dirty="0">
              <a:ln>
                <a:noFill/>
              </a:ln>
              <a:solidFill>
                <a:srgbClr val="46BDFF"/>
              </a:solidFill>
              <a:effectLst/>
              <a:uLnTx/>
              <a:uFillTx/>
              <a:latin typeface="Gill Sans"/>
              <a:ea typeface="+mn-ea"/>
              <a:cs typeface="Gill Sans"/>
              <a:sym typeface="Arial"/>
            </a:endParaRPr>
          </a:p>
        </p:txBody>
      </p:sp>
      <p:pic>
        <p:nvPicPr>
          <p:cNvPr id="4" name="Graphic 3" descr="Marker with solid fill">
            <a:extLst>
              <a:ext uri="{FF2B5EF4-FFF2-40B4-BE49-F238E27FC236}">
                <a16:creationId xmlns:a16="http://schemas.microsoft.com/office/drawing/2014/main" id="{812E4219-C69A-0CA6-F467-DB594C18E6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7156" y="161293"/>
            <a:ext cx="914400" cy="914400"/>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17" name="Add-in 16">
                <a:extLst>
                  <a:ext uri="{FF2B5EF4-FFF2-40B4-BE49-F238E27FC236}">
                    <a16:creationId xmlns:a16="http://schemas.microsoft.com/office/drawing/2014/main" id="{3D8201F9-EC5B-85B2-D263-AA954E5951C9}"/>
                  </a:ext>
                </a:extLst>
              </p:cNvPr>
              <p:cNvGraphicFramePr>
                <a:graphicFrameLocks noGrp="1"/>
              </p:cNvGraphicFramePr>
              <p:nvPr>
                <p:extLst>
                  <p:ext uri="{D42A27DB-BD31-4B8C-83A1-F6EECF244321}">
                    <p14:modId xmlns:p14="http://schemas.microsoft.com/office/powerpoint/2010/main" val="2967469455"/>
                  </p:ext>
                </p:extLst>
              </p:nvPr>
            </p:nvGraphicFramePr>
            <p:xfrm>
              <a:off x="2486258" y="2212310"/>
              <a:ext cx="6606942" cy="3290456"/>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17" name="Add-in 16">
                <a:extLst>
                  <a:ext uri="{FF2B5EF4-FFF2-40B4-BE49-F238E27FC236}">
                    <a16:creationId xmlns:a16="http://schemas.microsoft.com/office/drawing/2014/main" id="{3D8201F9-EC5B-85B2-D263-AA954E5951C9}"/>
                  </a:ext>
                </a:extLst>
              </p:cNvPr>
              <p:cNvPicPr>
                <a:picLocks noGrp="1" noRot="1" noChangeAspect="1" noMove="1" noResize="1" noEditPoints="1" noAdjustHandles="1" noChangeArrowheads="1" noChangeShapeType="1"/>
              </p:cNvPicPr>
              <p:nvPr/>
            </p:nvPicPr>
            <p:blipFill>
              <a:blip r:embed="rId7"/>
              <a:stretch>
                <a:fillRect/>
              </a:stretch>
            </p:blipFill>
            <p:spPr>
              <a:xfrm>
                <a:off x="2486258" y="2212310"/>
                <a:ext cx="6606942" cy="3290456"/>
              </a:xfrm>
              <a:prstGeom prst="rect">
                <a:avLst/>
              </a:prstGeom>
            </p:spPr>
          </p:pic>
        </mc:Fallback>
      </mc:AlternateContent>
      <p:pic>
        <p:nvPicPr>
          <p:cNvPr id="2" name="Graphic 1" descr="Stopwatch with solid fill">
            <a:extLst>
              <a:ext uri="{FF2B5EF4-FFF2-40B4-BE49-F238E27FC236}">
                <a16:creationId xmlns:a16="http://schemas.microsoft.com/office/drawing/2014/main" id="{0662B870-00B8-2DA6-2F2F-006818C793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71645" y="905358"/>
            <a:ext cx="914400" cy="914400"/>
          </a:xfrm>
          <a:prstGeom prst="rect">
            <a:avLst/>
          </a:prstGeom>
        </p:spPr>
      </p:pic>
      <p:sp>
        <p:nvSpPr>
          <p:cNvPr id="3" name="Google Shape;352;p11">
            <a:extLst>
              <a:ext uri="{FF2B5EF4-FFF2-40B4-BE49-F238E27FC236}">
                <a16:creationId xmlns:a16="http://schemas.microsoft.com/office/drawing/2014/main" id="{6646FBC1-C0E0-C411-CB60-30CCDDC4753C}"/>
              </a:ext>
            </a:extLst>
          </p:cNvPr>
          <p:cNvSpPr txBox="1"/>
          <p:nvPr/>
        </p:nvSpPr>
        <p:spPr>
          <a:xfrm>
            <a:off x="2951387" y="5736537"/>
            <a:ext cx="6289226" cy="1169511"/>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i="1" dirty="0" err="1">
                <a:solidFill>
                  <a:schemeClr val="bg2"/>
                </a:solidFill>
                <a:latin typeface="Gill Sans"/>
                <a:cs typeface="Gill Sans"/>
              </a:rPr>
              <a:t>If</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a:t>
            </a:r>
            <a:r>
              <a:rPr lang="es-ES" sz="2500" i="1" dirty="0" err="1">
                <a:solidFill>
                  <a:schemeClr val="bg2"/>
                </a:solidFill>
                <a:latin typeface="Gill Sans"/>
                <a:cs typeface="Gill Sans"/>
              </a:rPr>
              <a:t>have</a:t>
            </a:r>
            <a:r>
              <a:rPr lang="es-ES" sz="2500" i="1" dirty="0">
                <a:solidFill>
                  <a:schemeClr val="bg2"/>
                </a:solidFill>
                <a:latin typeface="Gill Sans"/>
                <a:cs typeface="Gill Sans"/>
              </a:rPr>
              <a:t> time </a:t>
            </a:r>
            <a:r>
              <a:rPr lang="es-ES" sz="2500" i="1" dirty="0" err="1">
                <a:solidFill>
                  <a:schemeClr val="bg2"/>
                </a:solidFill>
                <a:latin typeface="Gill Sans"/>
                <a:cs typeface="Gill Sans"/>
              </a:rPr>
              <a:t>to</a:t>
            </a:r>
            <a:r>
              <a:rPr lang="es-ES" sz="2500" i="1" dirty="0">
                <a:solidFill>
                  <a:schemeClr val="bg2"/>
                </a:solidFill>
                <a:latin typeface="Gill Sans"/>
                <a:cs typeface="Gill Sans"/>
              </a:rPr>
              <a:t> </a:t>
            </a:r>
            <a:r>
              <a:rPr lang="es-ES" sz="2500" i="1" dirty="0" err="1">
                <a:solidFill>
                  <a:schemeClr val="bg2"/>
                </a:solidFill>
                <a:latin typeface="Gill Sans"/>
                <a:cs typeface="Gill Sans"/>
              </a:rPr>
              <a:t>spare</a:t>
            </a:r>
            <a:r>
              <a:rPr lang="es-ES" sz="2500" i="1" dirty="0">
                <a:solidFill>
                  <a:schemeClr val="bg2"/>
                </a:solidFill>
                <a:latin typeface="Gill Sans"/>
                <a:cs typeface="Gill Sans"/>
              </a:rPr>
              <a:t> </a:t>
            </a:r>
            <a:r>
              <a:rPr lang="es-ES" sz="2500" i="1" dirty="0" err="1">
                <a:solidFill>
                  <a:schemeClr val="bg2"/>
                </a:solidFill>
                <a:latin typeface="Gill Sans"/>
                <a:cs typeface="Gill Sans"/>
              </a:rPr>
              <a:t>you</a:t>
            </a:r>
            <a:r>
              <a:rPr lang="es-ES" sz="2500" i="1" dirty="0">
                <a:solidFill>
                  <a:schemeClr val="bg2"/>
                </a:solidFill>
                <a:latin typeface="Gill Sans"/>
                <a:cs typeface="Gill Sans"/>
              </a:rPr>
              <a:t> </a:t>
            </a:r>
            <a:r>
              <a:rPr lang="es-ES" sz="2500" i="1" dirty="0" err="1">
                <a:solidFill>
                  <a:schemeClr val="bg2"/>
                </a:solidFill>
                <a:latin typeface="Gill Sans"/>
                <a:cs typeface="Gill Sans"/>
              </a:rPr>
              <a:t>may</a:t>
            </a:r>
            <a:r>
              <a:rPr lang="es-ES" sz="2500" i="1" dirty="0">
                <a:solidFill>
                  <a:schemeClr val="bg2"/>
                </a:solidFill>
                <a:latin typeface="Gill Sans"/>
                <a:cs typeface="Gill Sans"/>
              </a:rPr>
              <a:t> </a:t>
            </a:r>
            <a:r>
              <a:rPr lang="es-ES" sz="2500" i="1" dirty="0" err="1">
                <a:solidFill>
                  <a:schemeClr val="bg2"/>
                </a:solidFill>
                <a:latin typeface="Gill Sans"/>
                <a:cs typeface="Gill Sans"/>
              </a:rPr>
              <a:t>start</a:t>
            </a:r>
            <a:r>
              <a:rPr lang="es-ES" sz="2500" i="1" dirty="0">
                <a:solidFill>
                  <a:schemeClr val="bg2"/>
                </a:solidFill>
                <a:latin typeface="Gill Sans"/>
                <a:cs typeface="Gill Sans"/>
              </a:rPr>
              <a:t> </a:t>
            </a:r>
            <a:r>
              <a:rPr lang="es-ES" sz="2500" i="1" dirty="0" err="1">
                <a:solidFill>
                  <a:schemeClr val="bg2"/>
                </a:solidFill>
                <a:latin typeface="Gill Sans"/>
                <a:cs typeface="Gill Sans"/>
              </a:rPr>
              <a:t>with</a:t>
            </a:r>
            <a:r>
              <a:rPr lang="es-ES" sz="2500" i="1" dirty="0">
                <a:solidFill>
                  <a:schemeClr val="bg2"/>
                </a:solidFill>
                <a:latin typeface="Gill Sans"/>
                <a:cs typeface="Gill Sans"/>
              </a:rPr>
              <a:t> Continue </a:t>
            </a:r>
            <a:r>
              <a:rPr lang="es-ES" sz="2500" i="1" dirty="0" err="1">
                <a:solidFill>
                  <a:schemeClr val="bg2"/>
                </a:solidFill>
                <a:latin typeface="Gill Sans"/>
                <a:cs typeface="Gill Sans"/>
              </a:rPr>
              <a:t>Your</a:t>
            </a:r>
            <a:r>
              <a:rPr lang="es-ES" sz="2500" i="1" dirty="0">
                <a:solidFill>
                  <a:schemeClr val="bg2"/>
                </a:solidFill>
                <a:latin typeface="Gill Sans"/>
                <a:cs typeface="Gill Sans"/>
              </a:rPr>
              <a:t> </a:t>
            </a:r>
            <a:r>
              <a:rPr lang="es-ES" sz="2500" i="1" dirty="0" err="1">
                <a:solidFill>
                  <a:schemeClr val="bg2"/>
                </a:solidFill>
                <a:latin typeface="Gill Sans"/>
                <a:cs typeface="Gill Sans"/>
              </a:rPr>
              <a:t>Journey</a:t>
            </a:r>
            <a:r>
              <a:rPr lang="es-ES" sz="2500" i="1" dirty="0">
                <a:solidFill>
                  <a:schemeClr val="bg2"/>
                </a:solidFill>
                <a:latin typeface="Gill Sans"/>
                <a:cs typeface="Gill Sans"/>
              </a:rPr>
              <a:t>  </a:t>
            </a:r>
            <a:r>
              <a:rPr lang="es-ES" sz="2500" i="1" dirty="0" err="1">
                <a:solidFill>
                  <a:schemeClr val="bg2"/>
                </a:solidFill>
                <a:latin typeface="Gill Sans"/>
                <a:cs typeface="Gill Sans"/>
              </a:rPr>
              <a:t>questions</a:t>
            </a:r>
            <a:r>
              <a:rPr lang="es-ES" sz="2500" i="1" dirty="0">
                <a:solidFill>
                  <a:schemeClr val="bg2"/>
                </a:solidFill>
                <a:latin typeface="Gill Sans"/>
                <a:cs typeface="Gill Sans"/>
              </a:rPr>
              <a:t> </a:t>
            </a:r>
            <a:r>
              <a:rPr lang="es-ES" sz="2500" i="1" dirty="0" err="1">
                <a:solidFill>
                  <a:schemeClr val="bg2"/>
                </a:solidFill>
                <a:latin typeface="Gill Sans"/>
                <a:cs typeface="Gill Sans"/>
              </a:rPr>
              <a:t>directly</a:t>
            </a:r>
            <a:r>
              <a:rPr lang="es-ES" sz="2500" i="1" dirty="0">
                <a:solidFill>
                  <a:schemeClr val="bg2"/>
                </a:solidFill>
                <a:latin typeface="Gill Sans"/>
                <a:cs typeface="Gill Sans"/>
              </a:rPr>
              <a:t> </a:t>
            </a:r>
            <a:r>
              <a:rPr lang="es-ES" sz="2500" i="1" dirty="0" err="1">
                <a:solidFill>
                  <a:schemeClr val="bg2"/>
                </a:solidFill>
                <a:latin typeface="Gill Sans"/>
                <a:cs typeface="Gill Sans"/>
              </a:rPr>
              <a:t>below</a:t>
            </a:r>
            <a:endParaRPr lang="es-ES" sz="2500" i="1" dirty="0">
              <a:solidFill>
                <a:schemeClr val="tx1"/>
              </a:solidFill>
              <a:latin typeface="Gill Sans"/>
              <a:cs typeface="Gill Sans"/>
            </a:endParaRPr>
          </a:p>
        </p:txBody>
      </p:sp>
      <p:pic>
        <p:nvPicPr>
          <p:cNvPr id="5" name="Picture 4">
            <a:extLst>
              <a:ext uri="{FF2B5EF4-FFF2-40B4-BE49-F238E27FC236}">
                <a16:creationId xmlns:a16="http://schemas.microsoft.com/office/drawing/2014/main" id="{FE3AF67E-F5AF-B1AD-6188-58DC857F4224}"/>
              </a:ext>
            </a:extLst>
          </p:cNvPr>
          <p:cNvPicPr>
            <a:picLocks noChangeAspect="1"/>
          </p:cNvPicPr>
          <p:nvPr/>
        </p:nvPicPr>
        <p:blipFill>
          <a:blip r:embed="rId10"/>
          <a:srcRect l="10900" t="76631" r="82649" b="11223"/>
          <a:stretch/>
        </p:blipFill>
        <p:spPr>
          <a:xfrm>
            <a:off x="2315956" y="5736537"/>
            <a:ext cx="635431" cy="673305"/>
          </a:xfrm>
          <a:prstGeom prst="rect">
            <a:avLst/>
          </a:prstGeom>
        </p:spPr>
      </p:pic>
      <p:pic>
        <p:nvPicPr>
          <p:cNvPr id="6" name="Online Media 5" descr="Rjd2 - Ghostwriter | 10 Hours">
            <a:hlinkClick r:id="" action="ppaction://media"/>
            <a:extLst>
              <a:ext uri="{FF2B5EF4-FFF2-40B4-BE49-F238E27FC236}">
                <a16:creationId xmlns:a16="http://schemas.microsoft.com/office/drawing/2014/main" id="{A2402587-DCC1-F8DA-03F4-041526CE8E73}"/>
              </a:ext>
            </a:extLst>
          </p:cNvPr>
          <p:cNvPicPr>
            <a:picLocks noRot="1" noChangeAspect="1"/>
          </p:cNvPicPr>
          <p:nvPr>
            <a:videoFile r:link="rId1"/>
          </p:nvPr>
        </p:nvPicPr>
        <p:blipFill>
          <a:blip r:embed="rId11"/>
          <a:stretch>
            <a:fillRect/>
          </a:stretch>
        </p:blipFill>
        <p:spPr>
          <a:xfrm>
            <a:off x="164648" y="5070532"/>
            <a:ext cx="1699416" cy="960170"/>
          </a:xfrm>
          <a:prstGeom prst="rect">
            <a:avLst/>
          </a:prstGeom>
        </p:spPr>
      </p:pic>
      <p:sp>
        <p:nvSpPr>
          <p:cNvPr id="7" name="Rectangle 1">
            <a:extLst>
              <a:ext uri="{FF2B5EF4-FFF2-40B4-BE49-F238E27FC236}">
                <a16:creationId xmlns:a16="http://schemas.microsoft.com/office/drawing/2014/main" id="{1118024A-2F92-0CD3-0616-C50D8D6EC7FE}"/>
              </a:ext>
            </a:extLst>
          </p:cNvPr>
          <p:cNvSpPr txBox="1">
            <a:spLocks noChangeArrowheads="1"/>
          </p:cNvSpPr>
          <p:nvPr/>
        </p:nvSpPr>
        <p:spPr>
          <a:xfrm>
            <a:off x="79017" y="4617058"/>
            <a:ext cx="2385255" cy="132590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algn="l">
              <a:defRPr/>
            </a:pPr>
            <a:r>
              <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rPr>
              <a:t>“Ghostwriter” RJD2</a:t>
            </a:r>
          </a:p>
        </p:txBody>
      </p:sp>
    </p:spTree>
    <p:extLst>
      <p:ext uri="{BB962C8B-B14F-4D97-AF65-F5344CB8AC3E}">
        <p14:creationId xmlns:p14="http://schemas.microsoft.com/office/powerpoint/2010/main" val="74683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D2F543A-FCBD-D28B-5A49-7EA646D0D369}"/>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201BA4B8-35FA-7246-64C4-1BD8C75F5F03}"/>
              </a:ext>
            </a:extLst>
          </p:cNvPr>
          <p:cNvSpPr>
            <a:spLocks/>
          </p:cNvSpPr>
          <p:nvPr/>
        </p:nvSpPr>
        <p:spPr>
          <a:xfrm>
            <a:off x="3774497" y="2331531"/>
            <a:ext cx="11429700" cy="2669174"/>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10+ years helping global professionals gain clarity &amp; confidence: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endParaRPr>
          </a:p>
          <a:p>
            <a:pPr marL="342900" marR="0" lvl="0" indent="-342900" algn="l" defTabSz="914400" rtl="0" eaLnBrk="1" fontAlgn="auto" latinLnBrk="0" hangingPunct="1">
              <a:lnSpc>
                <a:spcPct val="100000"/>
              </a:lnSpc>
              <a:spcBef>
                <a:spcPts val="0"/>
              </a:spcBef>
              <a:spcAft>
                <a:spcPts val="0"/>
              </a:spcAft>
              <a:buClr>
                <a:srgbClr val="0033A0"/>
              </a:buClr>
              <a:buSzTx/>
              <a:buFont typeface="Wingdings" pitchFamily="2" charset="2"/>
              <a:buChar char="ü"/>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Navigating growth in transitions</a:t>
            </a:r>
          </a:p>
          <a:p>
            <a:pPr marL="342900" marR="0" lvl="0" indent="-342900" algn="l" defTabSz="914400" rtl="0" eaLnBrk="1" fontAlgn="auto" latinLnBrk="0" hangingPunct="1">
              <a:lnSpc>
                <a:spcPct val="100000"/>
              </a:lnSpc>
              <a:spcBef>
                <a:spcPts val="0"/>
              </a:spcBef>
              <a:spcAft>
                <a:spcPts val="0"/>
              </a:spcAft>
              <a:buClr>
                <a:srgbClr val="0033A0"/>
              </a:buClr>
              <a:buSzTx/>
              <a:buFont typeface="Wingdings" pitchFamily="2" charset="2"/>
              <a:buChar char="ü"/>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Translating UN experience into market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sng"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H" sz="2200" b="1"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grpSp>
        <p:nvGrpSpPr>
          <p:cNvPr id="3" name="Group 2">
            <a:extLst>
              <a:ext uri="{FF2B5EF4-FFF2-40B4-BE49-F238E27FC236}">
                <a16:creationId xmlns:a16="http://schemas.microsoft.com/office/drawing/2014/main" id="{9F1C1547-CA62-C291-9543-7ED25A1A4FFC}"/>
              </a:ext>
            </a:extLst>
          </p:cNvPr>
          <p:cNvGrpSpPr/>
          <p:nvPr/>
        </p:nvGrpSpPr>
        <p:grpSpPr>
          <a:xfrm>
            <a:off x="244924" y="5074246"/>
            <a:ext cx="11295752" cy="2014039"/>
            <a:chOff x="464779" y="5324384"/>
            <a:chExt cx="11295752" cy="2014039"/>
          </a:xfrm>
        </p:grpSpPr>
        <p:sp>
          <p:nvSpPr>
            <p:cNvPr id="229" name="Google Shape;229;p1">
              <a:extLst>
                <a:ext uri="{FF2B5EF4-FFF2-40B4-BE49-F238E27FC236}">
                  <a16:creationId xmlns:a16="http://schemas.microsoft.com/office/drawing/2014/main" id="{6B79555D-F98E-DB5C-FFAC-7D7F8C78C385}"/>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1C662E52-5953-27C7-40F3-4202835AA75C}"/>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35B3D408-4F3A-76D2-0AB9-76807EB53884}"/>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0499F3C4-9E89-0A72-B7C6-EE0E3C60A603}"/>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445A8CB2-04BB-0705-F44A-171B4D894C1F}"/>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C360518A-4744-184B-4E40-3ED5FC1E6461}"/>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grpSp>
      <p:sp>
        <p:nvSpPr>
          <p:cNvPr id="5" name="TextBox 4">
            <a:extLst>
              <a:ext uri="{FF2B5EF4-FFF2-40B4-BE49-F238E27FC236}">
                <a16:creationId xmlns:a16="http://schemas.microsoft.com/office/drawing/2014/main" id="{40D9A0F6-5BC9-354F-D69E-F5E97AE1DBF9}"/>
              </a:ext>
            </a:extLst>
          </p:cNvPr>
          <p:cNvSpPr txBox="1"/>
          <p:nvPr/>
        </p:nvSpPr>
        <p:spPr>
          <a:xfrm>
            <a:off x="3774497" y="1153967"/>
            <a:ext cx="9873357" cy="28623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rPr>
              <a:t>Teresa Callejo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rPr>
              <a:t>Career Strategy &amp; Development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9458" name="Picture 2" descr="Profile image">
            <a:extLst>
              <a:ext uri="{FF2B5EF4-FFF2-40B4-BE49-F238E27FC236}">
                <a16:creationId xmlns:a16="http://schemas.microsoft.com/office/drawing/2014/main" id="{D2A99210-3E4B-563A-5FDD-78907878B6E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104" t="6715" r="15363" b="22820"/>
          <a:stretch/>
        </p:blipFill>
        <p:spPr bwMode="auto">
          <a:xfrm>
            <a:off x="810774" y="1347944"/>
            <a:ext cx="2398759" cy="254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853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1A78C1A-D058-22C2-8521-CD5B63D1489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9CFF27DC-6DDF-56F5-C0EA-7078068048C7}"/>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1DC7031-7AAF-E940-BDB9-3C8069150551}"/>
              </a:ext>
            </a:extLst>
          </p:cNvPr>
          <p:cNvSpPr txBox="1"/>
          <p:nvPr/>
        </p:nvSpPr>
        <p:spPr>
          <a:xfrm>
            <a:off x="1670228" y="1903051"/>
            <a:ext cx="9899999"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CONTINUE YOUR JOURNEY</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Scroll</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down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15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sp>
        <p:nvSpPr>
          <p:cNvPr id="353" name="Google Shape;353;p11">
            <a:extLst>
              <a:ext uri="{FF2B5EF4-FFF2-40B4-BE49-F238E27FC236}">
                <a16:creationId xmlns:a16="http://schemas.microsoft.com/office/drawing/2014/main" id="{FFE8E6D7-B4A9-AC3A-9D4B-23033430FE3F}"/>
              </a:ext>
            </a:extLst>
          </p:cNvPr>
          <p:cNvSpPr/>
          <p:nvPr/>
        </p:nvSpPr>
        <p:spPr>
          <a:xfrm>
            <a:off x="3770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354" name="Google Shape;354;p11">
            <a:extLst>
              <a:ext uri="{FF2B5EF4-FFF2-40B4-BE49-F238E27FC236}">
                <a16:creationId xmlns:a16="http://schemas.microsoft.com/office/drawing/2014/main" id="{8F0AAFAC-AD2E-B8F8-5B4E-0C02244DBC77}"/>
              </a:ext>
            </a:extLst>
          </p:cNvPr>
          <p:cNvSpPr txBox="1"/>
          <p:nvPr/>
        </p:nvSpPr>
        <p:spPr>
          <a:xfrm>
            <a:off x="292457" y="594821"/>
            <a:ext cx="12191999"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Post-</a:t>
            </a:r>
            <a:r>
              <a:rPr kumimoji="0" lang="es-ES" sz="4000" b="0" i="0" u="none" strike="noStrike" kern="0" cap="none" spc="0" normalizeH="0" baseline="0" noProof="0" dirty="0" err="1">
                <a:ln>
                  <a:noFill/>
                </a:ln>
                <a:solidFill>
                  <a:srgbClr val="FFFFFF"/>
                </a:solidFill>
                <a:effectLst/>
                <a:uLnTx/>
                <a:uFillTx/>
                <a:latin typeface="Gill Sans"/>
                <a:ea typeface="Gill Sans"/>
                <a:cs typeface="Gill Sans"/>
                <a:sym typeface="Gill Sans"/>
              </a:rPr>
              <a:t>work</a:t>
            </a: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 </a:t>
            </a:r>
            <a:r>
              <a:rPr kumimoji="0" lang="es-ES" sz="4000" b="0" i="0" u="none" strike="noStrike" kern="0" cap="none" spc="0" normalizeH="0" baseline="0" noProof="0" dirty="0" err="1">
                <a:ln>
                  <a:noFill/>
                </a:ln>
                <a:solidFill>
                  <a:srgbClr val="FFFFFF"/>
                </a:solidFill>
                <a:effectLst/>
                <a:uLnTx/>
                <a:uFillTx/>
                <a:latin typeface="Gill Sans"/>
                <a:ea typeface="Gill Sans"/>
                <a:cs typeface="Gill Sans"/>
                <a:sym typeface="Gill Sans"/>
              </a:rPr>
              <a:t>or</a:t>
            </a: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 </a:t>
            </a:r>
            <a:r>
              <a:rPr kumimoji="0" lang="es-ES" sz="4000" b="0" i="0" u="none" strike="noStrike" kern="0" cap="none" spc="0" normalizeH="0" baseline="0" noProof="0" dirty="0" err="1">
                <a:ln>
                  <a:noFill/>
                </a:ln>
                <a:solidFill>
                  <a:srgbClr val="FFFFFF"/>
                </a:solidFill>
                <a:effectLst/>
                <a:uLnTx/>
                <a:uFillTx/>
                <a:latin typeface="Gill Sans"/>
                <a:ea typeface="Gill Sans"/>
                <a:cs typeface="Gill Sans"/>
                <a:sym typeface="Gill Sans"/>
              </a:rPr>
              <a:t>homework</a:t>
            </a: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 </a:t>
            </a: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31E78DBC-5606-CE6B-F59B-B1BC577A33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246383"/>
            <a:ext cx="2365234" cy="2365234"/>
          </a:xfrm>
          <a:prstGeom prst="rect">
            <a:avLst/>
          </a:prstGeom>
        </p:spPr>
      </p:pic>
      <p:pic>
        <p:nvPicPr>
          <p:cNvPr id="4" name="Picture 3">
            <a:extLst>
              <a:ext uri="{FF2B5EF4-FFF2-40B4-BE49-F238E27FC236}">
                <a16:creationId xmlns:a16="http://schemas.microsoft.com/office/drawing/2014/main" id="{4D8791F2-E848-C21D-A1A1-EB797452F0C3}"/>
              </a:ext>
            </a:extLst>
          </p:cNvPr>
          <p:cNvPicPr>
            <a:picLocks noChangeAspect="1"/>
          </p:cNvPicPr>
          <p:nvPr/>
        </p:nvPicPr>
        <p:blipFill>
          <a:blip r:embed="rId5"/>
          <a:srcRect l="26634" t="46243" r="20589" b="27582"/>
          <a:stretch/>
        </p:blipFill>
        <p:spPr>
          <a:xfrm>
            <a:off x="1220959" y="3490602"/>
            <a:ext cx="7630585" cy="2365234"/>
          </a:xfrm>
          <a:prstGeom prst="rect">
            <a:avLst/>
          </a:prstGeom>
        </p:spPr>
      </p:pic>
    </p:spTree>
    <p:extLst>
      <p:ext uri="{BB962C8B-B14F-4D97-AF65-F5344CB8AC3E}">
        <p14:creationId xmlns:p14="http://schemas.microsoft.com/office/powerpoint/2010/main" val="3402841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6C59959-D2E4-4EEF-24D8-CA4DAF7ADF37}"/>
            </a:ext>
          </a:extLst>
        </p:cNvPr>
        <p:cNvGrpSpPr/>
        <p:nvPr/>
      </p:nvGrpSpPr>
      <p:grpSpPr>
        <a:xfrm>
          <a:off x="0" y="0"/>
          <a:ext cx="0" cy="0"/>
          <a:chOff x="0" y="0"/>
          <a:chExt cx="0" cy="0"/>
        </a:xfrm>
      </p:grpSpPr>
      <p:sp>
        <p:nvSpPr>
          <p:cNvPr id="20" name="Google Shape;351;p11">
            <a:extLst>
              <a:ext uri="{FF2B5EF4-FFF2-40B4-BE49-F238E27FC236}">
                <a16:creationId xmlns:a16="http://schemas.microsoft.com/office/drawing/2014/main" id="{3EDD9377-23D5-F36D-E95B-898217CA225E}"/>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Gill Sans"/>
              <a:ea typeface="Gill Sans"/>
              <a:cs typeface="Gill Sans"/>
              <a:sym typeface="Gill Sans"/>
            </a:endParaRPr>
          </a:p>
        </p:txBody>
      </p:sp>
      <p:pic>
        <p:nvPicPr>
          <p:cNvPr id="16" name="Picture 15">
            <a:extLst>
              <a:ext uri="{FF2B5EF4-FFF2-40B4-BE49-F238E27FC236}">
                <a16:creationId xmlns:a16="http://schemas.microsoft.com/office/drawing/2014/main" id="{403C9E42-58F9-C7D9-682B-9B952FB46C7F}"/>
              </a:ext>
            </a:extLst>
          </p:cNvPr>
          <p:cNvPicPr>
            <a:picLocks noChangeAspect="1"/>
          </p:cNvPicPr>
          <p:nvPr/>
        </p:nvPicPr>
        <p:blipFill>
          <a:blip r:embed="rId3"/>
          <a:srcRect t="73051"/>
          <a:stretch/>
        </p:blipFill>
        <p:spPr>
          <a:xfrm>
            <a:off x="1171238" y="5577625"/>
            <a:ext cx="9849523" cy="1493845"/>
          </a:xfrm>
          <a:prstGeom prst="rect">
            <a:avLst/>
          </a:prstGeom>
        </p:spPr>
      </p:pic>
      <p:grpSp>
        <p:nvGrpSpPr>
          <p:cNvPr id="19" name="Group 18">
            <a:extLst>
              <a:ext uri="{FF2B5EF4-FFF2-40B4-BE49-F238E27FC236}">
                <a16:creationId xmlns:a16="http://schemas.microsoft.com/office/drawing/2014/main" id="{73684D10-5568-B88B-15FE-D94927FF4D81}"/>
              </a:ext>
            </a:extLst>
          </p:cNvPr>
          <p:cNvGrpSpPr/>
          <p:nvPr/>
        </p:nvGrpSpPr>
        <p:grpSpPr>
          <a:xfrm>
            <a:off x="1171238" y="1398725"/>
            <a:ext cx="9849523" cy="4747065"/>
            <a:chOff x="1305784" y="1143977"/>
            <a:chExt cx="9849523" cy="4747065"/>
          </a:xfrm>
        </p:grpSpPr>
        <p:pic>
          <p:nvPicPr>
            <p:cNvPr id="17" name="Picture 16">
              <a:extLst>
                <a:ext uri="{FF2B5EF4-FFF2-40B4-BE49-F238E27FC236}">
                  <a16:creationId xmlns:a16="http://schemas.microsoft.com/office/drawing/2014/main" id="{4605A889-FEDA-C0E7-0747-3EACC919A753}"/>
                </a:ext>
              </a:extLst>
            </p:cNvPr>
            <p:cNvPicPr>
              <a:picLocks noChangeAspect="1"/>
            </p:cNvPicPr>
            <p:nvPr/>
          </p:nvPicPr>
          <p:blipFill>
            <a:blip r:embed="rId3"/>
            <a:srcRect t="15393" b="36404"/>
            <a:stretch/>
          </p:blipFill>
          <p:spPr>
            <a:xfrm>
              <a:off x="1305784" y="1143977"/>
              <a:ext cx="9849523" cy="2672015"/>
            </a:xfrm>
            <a:prstGeom prst="rect">
              <a:avLst/>
            </a:prstGeom>
          </p:spPr>
        </p:pic>
        <p:sp>
          <p:nvSpPr>
            <p:cNvPr id="18" name="TextBox 17">
              <a:extLst>
                <a:ext uri="{FF2B5EF4-FFF2-40B4-BE49-F238E27FC236}">
                  <a16:creationId xmlns:a16="http://schemas.microsoft.com/office/drawing/2014/main" id="{EC7577F7-AFF5-662C-9621-8C400453B5C5}"/>
                </a:ext>
              </a:extLst>
            </p:cNvPr>
            <p:cNvSpPr txBox="1"/>
            <p:nvPr/>
          </p:nvSpPr>
          <p:spPr>
            <a:xfrm>
              <a:off x="7343398" y="2905609"/>
              <a:ext cx="215612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TERESA CALLEJO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grpSp>
      <p:sp>
        <p:nvSpPr>
          <p:cNvPr id="26" name="Google Shape;290;p5">
            <a:extLst>
              <a:ext uri="{FF2B5EF4-FFF2-40B4-BE49-F238E27FC236}">
                <a16:creationId xmlns:a16="http://schemas.microsoft.com/office/drawing/2014/main" id="{F1991DD5-8047-8317-CD99-DA374A1C4E22}"/>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7" name="Google Shape;644;p37">
            <a:extLst>
              <a:ext uri="{FF2B5EF4-FFF2-40B4-BE49-F238E27FC236}">
                <a16:creationId xmlns:a16="http://schemas.microsoft.com/office/drawing/2014/main" id="{869D9D14-70EE-6865-F2A1-D09B59D8FB93}"/>
              </a:ext>
            </a:extLst>
          </p:cNvPr>
          <p:cNvSpPr txBox="1"/>
          <p:nvPr/>
        </p:nvSpPr>
        <p:spPr>
          <a:xfrm>
            <a:off x="292459" y="594821"/>
            <a:ext cx="9338504"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1200" cap="none" spc="0" normalizeH="0" baseline="0" noProof="0" dirty="0" err="1">
                <a:ln>
                  <a:noFill/>
                </a:ln>
                <a:solidFill>
                  <a:srgbClr val="FFFFFF"/>
                </a:solidFill>
                <a:effectLst/>
                <a:uLnTx/>
                <a:uFillTx/>
                <a:latin typeface="Gill Sans"/>
                <a:ea typeface="Gill Sans"/>
                <a:cs typeface="Gill Sans"/>
                <a:sym typeface="Gill Sans"/>
              </a:rPr>
              <a:t>Q&amp;A_Mapping</a:t>
            </a:r>
            <a:r>
              <a:rPr kumimoji="0" lang="en-US" sz="4000" b="0" i="0" u="none" strike="noStrike" kern="1200" cap="none" spc="0" normalizeH="0" baseline="0" noProof="0" dirty="0">
                <a:ln>
                  <a:noFill/>
                </a:ln>
                <a:solidFill>
                  <a:srgbClr val="FFFFFF"/>
                </a:solidFill>
                <a:effectLst/>
                <a:uLnTx/>
                <a:uFillTx/>
                <a:latin typeface="Gill Sans"/>
                <a:ea typeface="Gill Sans"/>
                <a:cs typeface="Gill Sans"/>
                <a:sym typeface="Gill Sans"/>
              </a:rPr>
              <a:t> the Private Sector </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3" name="TextBox 2">
            <a:extLst>
              <a:ext uri="{FF2B5EF4-FFF2-40B4-BE49-F238E27FC236}">
                <a16:creationId xmlns:a16="http://schemas.microsoft.com/office/drawing/2014/main" id="{9285F705-BEC9-81B2-6983-94282881F7AA}"/>
              </a:ext>
            </a:extLst>
          </p:cNvPr>
          <p:cNvSpPr txBox="1"/>
          <p:nvPr/>
        </p:nvSpPr>
        <p:spPr>
          <a:xfrm>
            <a:off x="2724437" y="3468134"/>
            <a:ext cx="311381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2800" dirty="0">
              <a:solidFill>
                <a:srgbClr val="0033A0"/>
              </a:solidFill>
              <a:latin typeface="Gill Sans"/>
              <a:ea typeface="Gill Sans"/>
              <a:cs typeface="Gill Sans"/>
              <a:sym typeface="Gill Sans"/>
            </a:endParaRPr>
          </a:p>
          <a:p>
            <a:pPr lvl="0" algn="ctr"/>
            <a:r>
              <a:rPr lang="es-ES" sz="2000" kern="0" dirty="0">
                <a:solidFill>
                  <a:srgbClr val="0033A0"/>
                </a:solidFill>
                <a:latin typeface="Gill Sans"/>
                <a:ea typeface="Gill Sans"/>
                <a:cs typeface="Gill Sans"/>
                <a:sym typeface="Gill Sans"/>
              </a:rPr>
              <a:t>ROSA YLIMAULA</a:t>
            </a:r>
          </a:p>
          <a:p>
            <a:pPr lvl="0" algn="ct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UNOG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470428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9" y="594821"/>
            <a:ext cx="9338504"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1200" cap="none" spc="0" normalizeH="0" baseline="0" noProof="0" dirty="0">
                <a:ln>
                  <a:noFill/>
                </a:ln>
                <a:solidFill>
                  <a:srgbClr val="FFFFFF"/>
                </a:solidFill>
                <a:effectLst/>
                <a:uLnTx/>
                <a:uFillTx/>
                <a:latin typeface="Gill Sans"/>
                <a:ea typeface="Gill Sans"/>
                <a:cs typeface="Gill Sans"/>
                <a:sym typeface="Gill Sans"/>
              </a:rPr>
              <a:t>Survey</a:t>
            </a: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 Form</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2" name="Google Shape;599;p33">
            <a:extLst>
              <a:ext uri="{FF2B5EF4-FFF2-40B4-BE49-F238E27FC236}">
                <a16:creationId xmlns:a16="http://schemas.microsoft.com/office/drawing/2014/main" id="{91FAF404-B17D-9B68-EC71-2B5B3EBEC82F}"/>
              </a:ext>
            </a:extLst>
          </p:cNvPr>
          <p:cNvSpPr txBox="1"/>
          <p:nvPr/>
        </p:nvSpPr>
        <p:spPr>
          <a:xfrm>
            <a:off x="1104900" y="2198562"/>
            <a:ext cx="5548682"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Gill Sans"/>
                <a:ea typeface="Gill Sans"/>
                <a:cs typeface="Gill Sans"/>
                <a:sym typeface="Gill Sans"/>
              </a:rPr>
              <a:t>Let us know your thoughts about the session!​</a:t>
            </a:r>
            <a:endParaRPr kumimoji="0" sz="36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5" name="Google Shape;624;p35">
            <a:extLst>
              <a:ext uri="{FF2B5EF4-FFF2-40B4-BE49-F238E27FC236}">
                <a16:creationId xmlns:a16="http://schemas.microsoft.com/office/drawing/2014/main" id="{3F822E00-ABD3-16DE-155F-6F379DFA31E2}"/>
              </a:ext>
            </a:extLst>
          </p:cNvPr>
          <p:cNvSpPr txBox="1"/>
          <p:nvPr/>
        </p:nvSpPr>
        <p:spPr>
          <a:xfrm>
            <a:off x="890341" y="4963900"/>
            <a:ext cx="59778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Click </a:t>
            </a:r>
            <a:r>
              <a:rPr kumimoji="0" lang="en-US" sz="3000" b="1" i="1" u="none" strike="noStrike" kern="0" cap="none" spc="0" normalizeH="0" baseline="0" noProof="0" dirty="0">
                <a:ln>
                  <a:noFill/>
                </a:ln>
                <a:solidFill>
                  <a:srgbClr val="0033A0"/>
                </a:solidFill>
                <a:effectLst/>
                <a:uLnTx/>
                <a:uFillTx/>
                <a:latin typeface="Calibri"/>
                <a:ea typeface="Calibri"/>
                <a:cs typeface="Calibri"/>
                <a:sym typeface="Gill Sans"/>
                <a:hlinkClick r:id="rId3">
                  <a:extLst>
                    <a:ext uri="{A12FA001-AC4F-418D-AE19-62706E023703}">
                      <ahyp:hlinkClr xmlns:ahyp="http://schemas.microsoft.com/office/drawing/2018/hyperlinkcolor" val="tx"/>
                    </a:ext>
                  </a:extLst>
                </a:hlinkClick>
              </a:rPr>
              <a:t>here</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 or scan the QR code.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9" name="Picture 8" descr="A qr code on a white background  Description automatically generated">
            <a:extLst>
              <a:ext uri="{FF2B5EF4-FFF2-40B4-BE49-F238E27FC236}">
                <a16:creationId xmlns:a16="http://schemas.microsoft.com/office/drawing/2014/main" id="{FF287EC9-9339-38CF-EF2F-5FA2DBFDE6D9}"/>
              </a:ext>
            </a:extLst>
          </p:cNvPr>
          <p:cNvPicPr>
            <a:picLocks noChangeAspect="1"/>
          </p:cNvPicPr>
          <p:nvPr/>
        </p:nvPicPr>
        <p:blipFill>
          <a:blip r:embed="rId4"/>
          <a:stretch>
            <a:fillRect/>
          </a:stretch>
        </p:blipFill>
        <p:spPr>
          <a:xfrm>
            <a:off x="8177459" y="2198562"/>
            <a:ext cx="3124200" cy="31242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8" y="594821"/>
            <a:ext cx="12803432"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0" i="0" u="none" strike="noStrike" kern="0" cap="none" spc="0" normalizeH="0" baseline="0" noProof="0" dirty="0">
                <a:ln>
                  <a:noFill/>
                </a:ln>
                <a:solidFill>
                  <a:srgbClr val="FFFFFF"/>
                </a:solidFill>
                <a:effectLst/>
                <a:uLnTx/>
                <a:uFillTx/>
                <a:latin typeface="Gill Sans"/>
                <a:ea typeface="Gill Sans"/>
                <a:cs typeface="Gill Sans"/>
                <a:sym typeface="Gill Sans"/>
              </a:rPr>
              <a:t>Coming up tomorrow:</a:t>
            </a:r>
          </a:p>
        </p:txBody>
      </p:sp>
      <p:sp>
        <p:nvSpPr>
          <p:cNvPr id="4" name="TextBox 3">
            <a:extLst>
              <a:ext uri="{FF2B5EF4-FFF2-40B4-BE49-F238E27FC236}">
                <a16:creationId xmlns:a16="http://schemas.microsoft.com/office/drawing/2014/main" id="{EF23D80A-2CD1-BCD9-1658-E0332B841782}"/>
              </a:ext>
            </a:extLst>
          </p:cNvPr>
          <p:cNvSpPr txBox="1"/>
          <p:nvPr/>
        </p:nvSpPr>
        <p:spPr>
          <a:xfrm>
            <a:off x="1453166" y="2598288"/>
            <a:ext cx="11917233" cy="28623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2060"/>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2060"/>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COMPENSATION</a:t>
            </a:r>
            <a:endParaRPr kumimoji="0" lang="en-U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FB859CC6-BA91-3480-6310-45399635294B}"/>
              </a:ext>
            </a:extLst>
          </p:cNvPr>
          <p:cNvSpPr txBox="1"/>
          <p:nvPr/>
        </p:nvSpPr>
        <p:spPr>
          <a:xfrm>
            <a:off x="449335" y="1627312"/>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 name="Google Shape;352;p11">
            <a:extLst>
              <a:ext uri="{FF2B5EF4-FFF2-40B4-BE49-F238E27FC236}">
                <a16:creationId xmlns:a16="http://schemas.microsoft.com/office/drawing/2014/main" id="{D5F19D8B-2BD1-4BCE-D44F-07203C04E2D0}"/>
              </a:ext>
            </a:extLst>
          </p:cNvPr>
          <p:cNvSpPr txBox="1"/>
          <p:nvPr/>
        </p:nvSpPr>
        <p:spPr>
          <a:xfrm>
            <a:off x="2228672" y="5848454"/>
            <a:ext cx="8052410" cy="1169511"/>
          </a:xfrm>
          <a:prstGeom prst="rect">
            <a:avLst/>
          </a:prstGeom>
          <a:noFill/>
          <a:ln>
            <a:noFill/>
          </a:ln>
        </p:spPr>
        <p:txBody>
          <a:bodyPr spcFirstLastPara="1" wrap="square" lIns="91425" tIns="45700" rIns="91425" bIns="45700" anchor="t" anchorCtr="0">
            <a:spAutoFit/>
          </a:bodyPr>
          <a:lstStyle/>
          <a:p>
            <a:pPr>
              <a:spcAft>
                <a:spcPts val="2400"/>
              </a:spcAft>
              <a:defRPr sz="2800">
                <a:latin typeface="Calibri"/>
              </a:defRPr>
            </a:pPr>
            <a:r>
              <a:rPr lang="es-ES" sz="2500" i="1" dirty="0">
                <a:solidFill>
                  <a:schemeClr val="bg2"/>
                </a:solidFill>
                <a:latin typeface="Gill Sans"/>
                <a:cs typeface="Gill Sans"/>
              </a:rPr>
              <a:t>HOMEWORK: Complete </a:t>
            </a:r>
            <a:r>
              <a:rPr lang="es-ES" sz="2500" b="1" i="1" dirty="0">
                <a:solidFill>
                  <a:schemeClr val="bg2"/>
                </a:solidFill>
                <a:latin typeface="Gill Sans"/>
                <a:cs typeface="Gill Sans"/>
              </a:rPr>
              <a:t>Continue </a:t>
            </a:r>
            <a:r>
              <a:rPr lang="es-ES" sz="2500" b="1" i="1" dirty="0" err="1">
                <a:solidFill>
                  <a:schemeClr val="bg2"/>
                </a:solidFill>
                <a:latin typeface="Gill Sans"/>
                <a:cs typeface="Gill Sans"/>
              </a:rPr>
              <a:t>Your</a:t>
            </a:r>
            <a:r>
              <a:rPr lang="es-ES" sz="2500" b="1" i="1" dirty="0">
                <a:solidFill>
                  <a:schemeClr val="bg2"/>
                </a:solidFill>
                <a:latin typeface="Gill Sans"/>
                <a:cs typeface="Gill Sans"/>
              </a:rPr>
              <a:t> </a:t>
            </a:r>
            <a:r>
              <a:rPr lang="es-ES" sz="2500" b="1" i="1" dirty="0" err="1">
                <a:solidFill>
                  <a:schemeClr val="bg2"/>
                </a:solidFill>
                <a:latin typeface="Gill Sans"/>
                <a:cs typeface="Gill Sans"/>
              </a:rPr>
              <a:t>Journey</a:t>
            </a:r>
            <a:r>
              <a:rPr lang="es-ES" sz="2500" b="1" i="1" dirty="0">
                <a:solidFill>
                  <a:schemeClr val="bg2"/>
                </a:solidFill>
                <a:latin typeface="Gill Sans"/>
                <a:cs typeface="Gill Sans"/>
              </a:rPr>
              <a:t>  </a:t>
            </a:r>
            <a:r>
              <a:rPr lang="es-ES" sz="2500" i="1" dirty="0" err="1">
                <a:solidFill>
                  <a:schemeClr val="bg2"/>
                </a:solidFill>
                <a:latin typeface="Gill Sans"/>
                <a:cs typeface="Gill Sans"/>
              </a:rPr>
              <a:t>questions</a:t>
            </a:r>
            <a:r>
              <a:rPr lang="es-ES" sz="2500" i="1" dirty="0">
                <a:solidFill>
                  <a:schemeClr val="bg2"/>
                </a:solidFill>
                <a:latin typeface="Gill Sans"/>
                <a:cs typeface="Gill Sans"/>
              </a:rPr>
              <a:t> </a:t>
            </a:r>
            <a:r>
              <a:rPr lang="es-ES" sz="2500" i="1" dirty="0" err="1">
                <a:solidFill>
                  <a:schemeClr val="bg2"/>
                </a:solidFill>
                <a:latin typeface="Gill Sans"/>
                <a:cs typeface="Gill Sans"/>
              </a:rPr>
              <a:t>on</a:t>
            </a:r>
            <a:r>
              <a:rPr lang="es-ES" sz="2500" i="1" dirty="0">
                <a:solidFill>
                  <a:schemeClr val="bg2"/>
                </a:solidFill>
                <a:latin typeface="Gill Sans"/>
                <a:cs typeface="Gill Sans"/>
              </a:rPr>
              <a:t> </a:t>
            </a:r>
            <a:r>
              <a:rPr lang="es-ES" sz="2500" i="1" dirty="0" err="1">
                <a:solidFill>
                  <a:schemeClr val="bg2"/>
                </a:solidFill>
                <a:latin typeface="Gill Sans"/>
                <a:cs typeface="Gill Sans"/>
              </a:rPr>
              <a:t>Workbook</a:t>
            </a:r>
            <a:r>
              <a:rPr lang="es-ES" sz="2500" i="1" dirty="0">
                <a:solidFill>
                  <a:schemeClr val="bg2"/>
                </a:solidFill>
                <a:latin typeface="Gill Sans"/>
                <a:cs typeface="Gill Sans"/>
              </a:rPr>
              <a:t> page 15</a:t>
            </a:r>
            <a:endParaRPr lang="es-ES" sz="2500" i="1" dirty="0">
              <a:solidFill>
                <a:schemeClr val="tx1"/>
              </a:solidFill>
              <a:latin typeface="Gill Sans"/>
              <a:cs typeface="Gill Sans"/>
            </a:endParaRPr>
          </a:p>
        </p:txBody>
      </p:sp>
      <p:pic>
        <p:nvPicPr>
          <p:cNvPr id="6" name="Picture 5">
            <a:extLst>
              <a:ext uri="{FF2B5EF4-FFF2-40B4-BE49-F238E27FC236}">
                <a16:creationId xmlns:a16="http://schemas.microsoft.com/office/drawing/2014/main" id="{CEE2F3DB-D6AA-785E-03B9-F416DF3D6FF2}"/>
              </a:ext>
            </a:extLst>
          </p:cNvPr>
          <p:cNvPicPr>
            <a:picLocks noChangeAspect="1"/>
          </p:cNvPicPr>
          <p:nvPr/>
        </p:nvPicPr>
        <p:blipFill>
          <a:blip r:embed="rId3"/>
          <a:srcRect l="10900" t="76631" r="82649" b="11223"/>
          <a:stretch/>
        </p:blipFill>
        <p:spPr>
          <a:xfrm>
            <a:off x="1593241" y="5785255"/>
            <a:ext cx="635431" cy="673305"/>
          </a:xfrm>
          <a:prstGeom prst="rect">
            <a:avLst/>
          </a:prstGeom>
        </p:spPr>
      </p:pic>
    </p:spTree>
    <p:extLst>
      <p:ext uri="{BB962C8B-B14F-4D97-AF65-F5344CB8AC3E}">
        <p14:creationId xmlns:p14="http://schemas.microsoft.com/office/powerpoint/2010/main" val="3447333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 descr="A blue and white background with text  AI-generated content may be incorrect."/>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229" name="Google Shape;229;p1"/>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9">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7407FFAB-964A-575B-41E0-86655B1D7A20}"/>
              </a:ext>
            </a:extLst>
          </p:cNvPr>
          <p:cNvSpPr txBox="1"/>
          <p:nvPr/>
        </p:nvSpPr>
        <p:spPr>
          <a:xfrm>
            <a:off x="-204525" y="3429000"/>
            <a:ext cx="1262650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Gill Sans"/>
                <a:ea typeface="Gill Sans"/>
                <a:cs typeface="Gill Sans"/>
                <a:sym typeface="Gill Sans"/>
              </a:rPr>
              <a:t>Thanks for your participation!</a:t>
            </a:r>
            <a:endParaRPr kumimoji="0" lang="en-US" sz="4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07913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D9ADC315-0B80-31B9-4FBF-9A5683C256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35A9FF-3B12-66E7-FB72-95F0103C56D9}"/>
              </a:ext>
            </a:extLst>
          </p:cNvPr>
          <p:cNvSpPr txBox="1"/>
          <p:nvPr/>
        </p:nvSpPr>
        <p:spPr>
          <a:xfrm>
            <a:off x="1430998" y="1997839"/>
            <a:ext cx="11917233" cy="34163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COMPENSATION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endParaRPr>
          </a:p>
        </p:txBody>
      </p:sp>
      <p:sp>
        <p:nvSpPr>
          <p:cNvPr id="3" name="TextBox 2">
            <a:extLst>
              <a:ext uri="{FF2B5EF4-FFF2-40B4-BE49-F238E27FC236}">
                <a16:creationId xmlns:a16="http://schemas.microsoft.com/office/drawing/2014/main" id="{924B8E3A-BDF7-80F0-C49C-A583332A7357}"/>
              </a:ext>
            </a:extLst>
          </p:cNvPr>
          <p:cNvSpPr txBox="1"/>
          <p:nvPr/>
        </p:nvSpPr>
        <p:spPr>
          <a:xfrm>
            <a:off x="461034" y="595134"/>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4" name="TextBox 3">
            <a:extLst>
              <a:ext uri="{FF2B5EF4-FFF2-40B4-BE49-F238E27FC236}">
                <a16:creationId xmlns:a16="http://schemas.microsoft.com/office/drawing/2014/main" id="{07036A57-8AAC-E82E-378E-3ADCA3949F02}"/>
              </a:ext>
            </a:extLst>
          </p:cNvPr>
          <p:cNvSpPr txBox="1"/>
          <p:nvPr/>
        </p:nvSpPr>
        <p:spPr>
          <a:xfrm>
            <a:off x="274767" y="5464135"/>
            <a:ext cx="11917233" cy="138499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DAYS INDEPENDENT CONTENT /</a:t>
            </a: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1,5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HOURS PER 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7,5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HOURS YOU INVEST IN YOUR TRANSITION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a:t>
            </a: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1</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TAKE AWAY WORKBOOK + RECORDINGS</a:t>
            </a:r>
            <a:endParaRPr kumimoji="0" lang="en-US" sz="28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604559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FE9700F6-3DFC-7E73-F1B0-407D54EDC1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A15742-36DC-BA9D-CEF7-0566D33445F8}"/>
              </a:ext>
            </a:extLst>
          </p:cNvPr>
          <p:cNvSpPr txBox="1"/>
          <p:nvPr/>
        </p:nvSpPr>
        <p:spPr>
          <a:xfrm>
            <a:off x="571137" y="368821"/>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WORKBOOK</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 name="TextBox 1">
            <a:extLst>
              <a:ext uri="{FF2B5EF4-FFF2-40B4-BE49-F238E27FC236}">
                <a16:creationId xmlns:a16="http://schemas.microsoft.com/office/drawing/2014/main" id="{FB41788F-0C96-8168-8E86-C7BB0F06471E}"/>
              </a:ext>
            </a:extLst>
          </p:cNvPr>
          <p:cNvSpPr txBox="1"/>
          <p:nvPr/>
        </p:nvSpPr>
        <p:spPr>
          <a:xfrm>
            <a:off x="931259" y="1458592"/>
            <a:ext cx="11917233" cy="49552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1.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Download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and open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workbook</a:t>
            </a: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2800" dirty="0">
                <a:solidFill>
                  <a:srgbClr val="0033A0"/>
                </a:solidFill>
                <a:latin typeface="Gill Sans"/>
                <a:ea typeface="Gill Sans"/>
                <a:cs typeface="Gill Sans"/>
                <a:sym typeface="Gill Sans"/>
              </a:rPr>
              <a:t>2</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Find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practical</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exercises</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or</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REFLECTIONS in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each</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Module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1. Page 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2. Pages 9 &amp; 13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a:ln>
                  <a:noFill/>
                </a:ln>
                <a:solidFill>
                  <a:srgbClr val="FF0000"/>
                </a:solidFill>
                <a:effectLst/>
                <a:uLnTx/>
                <a:uFillTx/>
                <a:latin typeface="Gill Sans"/>
                <a:ea typeface="Gill Sans"/>
                <a:cs typeface="Gill Sans"/>
                <a:sym typeface="Gill Sans"/>
              </a:rPr>
              <a:t>3. Page 15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4. Page 16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5. Page 19</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4" name="Graphic 3" descr="Open book outline">
            <a:extLst>
              <a:ext uri="{FF2B5EF4-FFF2-40B4-BE49-F238E27FC236}">
                <a16:creationId xmlns:a16="http://schemas.microsoft.com/office/drawing/2014/main" id="{7DEFAB1A-338F-2AC1-2E7C-811E662B2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5200" y="251821"/>
            <a:ext cx="1928485" cy="1928485"/>
          </a:xfrm>
          <a:prstGeom prst="rect">
            <a:avLst/>
          </a:prstGeom>
        </p:spPr>
      </p:pic>
      <p:sp>
        <p:nvSpPr>
          <p:cNvPr id="3" name="Google Shape;352;p11">
            <a:extLst>
              <a:ext uri="{FF2B5EF4-FFF2-40B4-BE49-F238E27FC236}">
                <a16:creationId xmlns:a16="http://schemas.microsoft.com/office/drawing/2014/main" id="{CF833F4B-0EE4-103B-D36D-2FE84B9DBA5C}"/>
              </a:ext>
            </a:extLst>
          </p:cNvPr>
          <p:cNvSpPr txBox="1"/>
          <p:nvPr/>
        </p:nvSpPr>
        <p:spPr>
          <a:xfrm>
            <a:off x="3798742" y="6072445"/>
            <a:ext cx="8689628" cy="7847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If</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have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miss a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session</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can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make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it</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up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with</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the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1" u="none" strike="noStrike" kern="0" cap="none" spc="0" normalizeH="0" baseline="0" noProof="0" dirty="0">
              <a:ln>
                <a:noFill/>
              </a:ln>
              <a:solidFill>
                <a:srgbClr val="000000"/>
              </a:solidFill>
              <a:effectLst/>
              <a:uLnTx/>
              <a:uFillTx/>
              <a:latin typeface="Gill Sans"/>
              <a:ea typeface="+mn-ea"/>
              <a:cs typeface="Gill Sans"/>
              <a:sym typeface="Arial"/>
            </a:endParaRPr>
          </a:p>
        </p:txBody>
      </p:sp>
      <p:pic>
        <p:nvPicPr>
          <p:cNvPr id="6" name="Picture 5">
            <a:extLst>
              <a:ext uri="{FF2B5EF4-FFF2-40B4-BE49-F238E27FC236}">
                <a16:creationId xmlns:a16="http://schemas.microsoft.com/office/drawing/2014/main" id="{C21C9C18-E502-6736-BE72-2775EBBA9CB1}"/>
              </a:ext>
            </a:extLst>
          </p:cNvPr>
          <p:cNvPicPr>
            <a:picLocks noChangeAspect="1"/>
          </p:cNvPicPr>
          <p:nvPr/>
        </p:nvPicPr>
        <p:blipFill>
          <a:blip r:embed="rId5"/>
          <a:srcRect l="10900" t="76631" r="82649" b="11223"/>
          <a:stretch/>
        </p:blipFill>
        <p:spPr>
          <a:xfrm>
            <a:off x="3269953" y="5974379"/>
            <a:ext cx="635431" cy="673305"/>
          </a:xfrm>
          <a:prstGeom prst="rect">
            <a:avLst/>
          </a:prstGeom>
        </p:spPr>
      </p:pic>
      <p:pic>
        <p:nvPicPr>
          <p:cNvPr id="9" name="Graphic 8" descr="Marker with solid fill">
            <a:extLst>
              <a:ext uri="{FF2B5EF4-FFF2-40B4-BE49-F238E27FC236}">
                <a16:creationId xmlns:a16="http://schemas.microsoft.com/office/drawing/2014/main" id="{78DC5679-BD94-87B7-0CA2-53F3D2B97B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036364"/>
            <a:ext cx="440780" cy="440780"/>
          </a:xfrm>
          <a:prstGeom prst="rect">
            <a:avLst/>
          </a:prstGeom>
        </p:spPr>
      </p:pic>
      <p:pic>
        <p:nvPicPr>
          <p:cNvPr id="10" name="Graphic 9" descr="Marker with solid fill">
            <a:extLst>
              <a:ext uri="{FF2B5EF4-FFF2-40B4-BE49-F238E27FC236}">
                <a16:creationId xmlns:a16="http://schemas.microsoft.com/office/drawing/2014/main" id="{33085438-4277-A47F-15E1-A7F2006371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3592924"/>
            <a:ext cx="440780" cy="440780"/>
          </a:xfrm>
          <a:prstGeom prst="rect">
            <a:avLst/>
          </a:prstGeom>
        </p:spPr>
      </p:pic>
      <p:pic>
        <p:nvPicPr>
          <p:cNvPr id="12" name="Graphic 11" descr="Marker with solid fill">
            <a:extLst>
              <a:ext uri="{FF2B5EF4-FFF2-40B4-BE49-F238E27FC236}">
                <a16:creationId xmlns:a16="http://schemas.microsoft.com/office/drawing/2014/main" id="{0AAE7C92-314D-CDF8-3354-B37325CECD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479804"/>
            <a:ext cx="440780" cy="440780"/>
          </a:xfrm>
          <a:prstGeom prst="rect">
            <a:avLst/>
          </a:prstGeom>
        </p:spPr>
      </p:pic>
      <p:pic>
        <p:nvPicPr>
          <p:cNvPr id="13" name="Graphic 12" descr="Marker with solid fill">
            <a:extLst>
              <a:ext uri="{FF2B5EF4-FFF2-40B4-BE49-F238E27FC236}">
                <a16:creationId xmlns:a16="http://schemas.microsoft.com/office/drawing/2014/main" id="{18444808-8130-45D3-8F36-B7DF49D77B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919976"/>
            <a:ext cx="440780" cy="440780"/>
          </a:xfrm>
          <a:prstGeom prst="rect">
            <a:avLst/>
          </a:prstGeom>
        </p:spPr>
      </p:pic>
      <p:pic>
        <p:nvPicPr>
          <p:cNvPr id="14" name="Graphic 13" descr="Marker with solid fill">
            <a:extLst>
              <a:ext uri="{FF2B5EF4-FFF2-40B4-BE49-F238E27FC236}">
                <a16:creationId xmlns:a16="http://schemas.microsoft.com/office/drawing/2014/main" id="{703FB087-66A6-21EE-664B-12F9DE3ADA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38031" y="5360756"/>
            <a:ext cx="440780" cy="440780"/>
          </a:xfrm>
          <a:prstGeom prst="rect">
            <a:avLst/>
          </a:prstGeom>
        </p:spPr>
      </p:pic>
    </p:spTree>
    <p:extLst>
      <p:ext uri="{BB962C8B-B14F-4D97-AF65-F5344CB8AC3E}">
        <p14:creationId xmlns:p14="http://schemas.microsoft.com/office/powerpoint/2010/main" val="2239767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5" name="Google Shape;265;p3"/>
          <p:cNvSpPr txBox="1"/>
          <p:nvPr/>
        </p:nvSpPr>
        <p:spPr>
          <a:xfrm>
            <a:off x="2971216" y="2049926"/>
            <a:ext cx="7506284" cy="2985392"/>
          </a:xfrm>
          <a:prstGeom prst="rect">
            <a:avLst/>
          </a:prstGeom>
          <a:noFill/>
          <a:ln>
            <a:noFill/>
          </a:ln>
        </p:spPr>
        <p:txBody>
          <a:bodyPr spcFirstLastPara="1" wrap="square" lIns="91425" tIns="45700" rIns="91425" bIns="45700" anchor="t" anchorCtr="0">
            <a:spAutoFit/>
          </a:bodyPr>
          <a:lstStyle/>
          <a:p>
            <a:pPr marL="457200" indent="-457200">
              <a:buClr>
                <a:schemeClr val="dk1"/>
              </a:buClr>
              <a:buSzPts val="2200"/>
              <a:buFont typeface="+mj-lt"/>
              <a:buAutoNum type="arabicPeriod"/>
            </a:pPr>
            <a:r>
              <a:rPr lang="en-US" sz="2400" b="1" dirty="0">
                <a:solidFill>
                  <a:srgbClr val="0033A0"/>
                </a:solidFill>
                <a:latin typeface="Gill Sans"/>
              </a:rPr>
              <a:t>Framing Job Search</a:t>
            </a:r>
          </a:p>
          <a:p>
            <a:pPr marL="457200" indent="-457200">
              <a:buClr>
                <a:schemeClr val="dk1"/>
              </a:buClr>
              <a:buSzPts val="2200"/>
              <a:buFont typeface="+mj-lt"/>
              <a:buAutoNum type="arabicPeriod"/>
            </a:pPr>
            <a:endParaRPr lang="en-US" sz="2400" b="1" dirty="0">
              <a:solidFill>
                <a:srgbClr val="0033A0"/>
              </a:solidFill>
              <a:latin typeface="Gill Sans"/>
            </a:endParaRPr>
          </a:p>
          <a:p>
            <a:pPr marL="457200" indent="-457200">
              <a:buClr>
                <a:schemeClr val="dk1"/>
              </a:buClr>
              <a:buSzPts val="2200"/>
              <a:buFont typeface="+mj-lt"/>
              <a:buAutoNum type="arabicPeriod"/>
            </a:pPr>
            <a:r>
              <a:rPr lang="en-US" sz="2400" b="1" dirty="0">
                <a:solidFill>
                  <a:srgbClr val="0033A0"/>
                </a:solidFill>
                <a:latin typeface="Gill Sans"/>
              </a:rPr>
              <a:t>Why a Job Search Strategy </a:t>
            </a:r>
          </a:p>
          <a:p>
            <a:pPr marL="457200" indent="-457200">
              <a:buClr>
                <a:schemeClr val="dk1"/>
              </a:buClr>
              <a:buSzPts val="2200"/>
              <a:buFont typeface="+mj-lt"/>
              <a:buAutoNum type="arabicPeriod"/>
            </a:pPr>
            <a:endParaRPr lang="en-US" sz="2400" b="1" dirty="0">
              <a:solidFill>
                <a:srgbClr val="0033A0"/>
              </a:solidFill>
              <a:latin typeface="Gill Sans"/>
            </a:endParaRPr>
          </a:p>
          <a:p>
            <a:pPr marL="457200" indent="-457200">
              <a:buClr>
                <a:schemeClr val="dk1"/>
              </a:buClr>
              <a:buSzPts val="2200"/>
              <a:buFont typeface="+mj-lt"/>
              <a:buAutoNum type="arabicPeriod"/>
            </a:pPr>
            <a:r>
              <a:rPr lang="en-US" sz="2400" b="1" dirty="0">
                <a:solidFill>
                  <a:srgbClr val="0033A0"/>
                </a:solidFill>
                <a:latin typeface="Gill Sans"/>
              </a:rPr>
              <a:t>Job Search Strategy in Practice</a:t>
            </a:r>
          </a:p>
          <a:p>
            <a:pPr marL="457200" indent="-457200">
              <a:buClr>
                <a:schemeClr val="dk1"/>
              </a:buClr>
              <a:buSzPts val="2200"/>
              <a:buFont typeface="+mj-lt"/>
              <a:buAutoNum type="arabicPeriod"/>
            </a:pPr>
            <a:endParaRPr lang="en-US" sz="2400" b="1" dirty="0">
              <a:solidFill>
                <a:srgbClr val="0033A0"/>
              </a:solidFill>
              <a:latin typeface="Gill Sans"/>
            </a:endParaRPr>
          </a:p>
          <a:p>
            <a:pPr marL="457200" indent="-457200">
              <a:buClr>
                <a:schemeClr val="dk1"/>
              </a:buClr>
              <a:buSzPts val="2200"/>
              <a:buFont typeface="+mj-lt"/>
              <a:buAutoNum type="arabicPeriod"/>
            </a:pPr>
            <a:r>
              <a:rPr lang="en-US" sz="2400" b="1" dirty="0">
                <a:solidFill>
                  <a:srgbClr val="0033A0"/>
                </a:solidFill>
                <a:latin typeface="Gill Sans"/>
              </a:rPr>
              <a:t>             Workbook REFLECTION _ Module 3</a:t>
            </a:r>
          </a:p>
          <a:p>
            <a:pPr marR="0" lvl="0" algn="l" rtl="0">
              <a:spcBef>
                <a:spcPts val="0"/>
              </a:spcBef>
              <a:spcAft>
                <a:spcPts val="0"/>
              </a:spcAft>
              <a:buClr>
                <a:schemeClr val="dk1"/>
              </a:buClr>
              <a:buSzPts val="2200"/>
            </a:pPr>
            <a:endParaRPr lang="en-US" sz="2000" dirty="0">
              <a:latin typeface="Gill Sans" panose="020B0604020202020204" charset="0"/>
            </a:endParaRPr>
          </a:p>
        </p:txBody>
      </p:sp>
      <p:sp>
        <p:nvSpPr>
          <p:cNvPr id="266" name="Google Shape;266;p3"/>
          <p:cNvSpPr/>
          <p:nvPr/>
        </p:nvSpPr>
        <p:spPr>
          <a:xfrm>
            <a:off x="-174567"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p:cNvSpPr txBox="1"/>
          <p:nvPr/>
        </p:nvSpPr>
        <p:spPr>
          <a:xfrm>
            <a:off x="292459" y="594821"/>
            <a:ext cx="723229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Agenda</a:t>
            </a:r>
            <a:endParaRPr dirty="0"/>
          </a:p>
        </p:txBody>
      </p:sp>
      <p:pic>
        <p:nvPicPr>
          <p:cNvPr id="2" name="Graphic 1" descr="Open book outline">
            <a:extLst>
              <a:ext uri="{FF2B5EF4-FFF2-40B4-BE49-F238E27FC236}">
                <a16:creationId xmlns:a16="http://schemas.microsoft.com/office/drawing/2014/main" id="{43BD3FBC-5962-3D75-E709-D0B9F5E536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08312" y="3924891"/>
            <a:ext cx="997040" cy="9970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1"/>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9FEFABDF-5088-C30E-D29A-D37F804E46CA}"/>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8AB5F3A8-DCCD-ED2D-80B2-0D6E3C3DBEB9}"/>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The Hero´s Journey </a:t>
            </a:r>
          </a:p>
        </p:txBody>
      </p:sp>
      <p:pic>
        <p:nvPicPr>
          <p:cNvPr id="1026" name="Picture 2">
            <a:extLst>
              <a:ext uri="{FF2B5EF4-FFF2-40B4-BE49-F238E27FC236}">
                <a16:creationId xmlns:a16="http://schemas.microsoft.com/office/drawing/2014/main" id="{A97C7FDC-2B11-4F2C-5A90-03B7E53AC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5108" y="1851920"/>
            <a:ext cx="4244430" cy="42634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Hero's Journey of Luke/Rey. : r/StarWarsCantina">
            <a:extLst>
              <a:ext uri="{FF2B5EF4-FFF2-40B4-BE49-F238E27FC236}">
                <a16:creationId xmlns:a16="http://schemas.microsoft.com/office/drawing/2014/main" id="{F9B06B3F-13C1-AF1C-ECDC-19F255BE0A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095"/>
          <a:stretch/>
        </p:blipFill>
        <p:spPr bwMode="auto">
          <a:xfrm>
            <a:off x="3437330" y="1592818"/>
            <a:ext cx="4412208" cy="4660900"/>
          </a:xfrm>
          <a:prstGeom prst="rect">
            <a:avLst/>
          </a:prstGeom>
          <a:noFill/>
          <a:extLst>
            <a:ext uri="{909E8E84-426E-40DD-AFC4-6F175D3DCCD1}">
              <a14:hiddenFill xmlns:a14="http://schemas.microsoft.com/office/drawing/2010/main">
                <a:solidFill>
                  <a:srgbClr val="FFFFFF"/>
                </a:solidFill>
              </a14:hiddenFill>
            </a:ext>
          </a:extLst>
        </p:spPr>
      </p:pic>
      <p:sp>
        <p:nvSpPr>
          <p:cNvPr id="3" name="remark">
            <a:extLst>
              <a:ext uri="{FF2B5EF4-FFF2-40B4-BE49-F238E27FC236}">
                <a16:creationId xmlns:a16="http://schemas.microsoft.com/office/drawing/2014/main" id="{49973AF5-B975-5910-DACE-5B615BB415D8}"/>
              </a:ext>
            </a:extLst>
          </p:cNvPr>
          <p:cNvSpPr txBox="1"/>
          <p:nvPr/>
        </p:nvSpPr>
        <p:spPr>
          <a:xfrm>
            <a:off x="223296" y="6280840"/>
            <a:ext cx="12191999"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chemeClr val="dk1"/>
                </a:solidFill>
                <a:latin typeface="Calibri"/>
                <a:ea typeface="Calibri"/>
                <a:cs typeface="Calibri"/>
                <a:sym typeface="Calibri"/>
              </a:rPr>
              <a:t>👉 Reference: Joseph Campbell— The hero with a thousand faces (3</a:t>
            </a:r>
            <a:r>
              <a:rPr lang="en-US" sz="2200" i="1" baseline="30000" dirty="0">
                <a:solidFill>
                  <a:schemeClr val="dk1"/>
                </a:solidFill>
                <a:latin typeface="Calibri"/>
                <a:ea typeface="Calibri"/>
                <a:cs typeface="Calibri"/>
                <a:sym typeface="Calibri"/>
              </a:rPr>
              <a:t>rd</a:t>
            </a:r>
            <a:r>
              <a:rPr lang="en-US" sz="2200" i="1" dirty="0">
                <a:solidFill>
                  <a:schemeClr val="dk1"/>
                </a:solidFill>
                <a:latin typeface="Calibri"/>
                <a:ea typeface="Calibri"/>
                <a:cs typeface="Calibri"/>
                <a:sym typeface="Calibri"/>
              </a:rPr>
              <a:t> ed. 2008, New World Library)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F6463236-3075-0A92-797D-42E9F35C83E0}"/>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E763AFA-52D5-A236-B2B6-AF7B97C5389F}"/>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13F1D7D3-FE62-EE1B-A528-862D0F53A4F3}"/>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3EC7F474-D468-DEF4-830A-05559D2C246D}"/>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5A992D09-EA7B-140E-05A1-4039EDAF23B1}"/>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Threshold </a:t>
            </a:r>
            <a:r>
              <a:rPr lang="en-US" sz="4000" dirty="0" err="1">
                <a:solidFill>
                  <a:schemeClr val="lt1"/>
                </a:solidFill>
                <a:latin typeface="Gill Sans"/>
                <a:ea typeface="Gill Sans"/>
                <a:cs typeface="Gill Sans"/>
                <a:sym typeface="Gill Sans"/>
              </a:rPr>
              <a:t>Stage_Hero´s</a:t>
            </a:r>
            <a:r>
              <a:rPr lang="en-US" sz="4000" dirty="0">
                <a:solidFill>
                  <a:schemeClr val="lt1"/>
                </a:solidFill>
                <a:latin typeface="Gill Sans"/>
                <a:ea typeface="Gill Sans"/>
                <a:cs typeface="Gill Sans"/>
                <a:sym typeface="Gill Sans"/>
              </a:rPr>
              <a:t> Journey</a:t>
            </a:r>
          </a:p>
        </p:txBody>
      </p:sp>
      <p:pic>
        <p:nvPicPr>
          <p:cNvPr id="2050" name="Picture 2" descr="Breakfast at Tiffany's (8/9) Movie CLIP - The Only Chance at Real Happiness  (1961) HD">
            <a:extLst>
              <a:ext uri="{FF2B5EF4-FFF2-40B4-BE49-F238E27FC236}">
                <a16:creationId xmlns:a16="http://schemas.microsoft.com/office/drawing/2014/main" id="{86A10FBE-29F9-0E38-D55D-D668911D4B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965"/>
          <a:stretch/>
        </p:blipFill>
        <p:spPr bwMode="auto">
          <a:xfrm>
            <a:off x="5895674" y="1494821"/>
            <a:ext cx="5753100" cy="4902200"/>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77;p4">
            <a:extLst>
              <a:ext uri="{FF2B5EF4-FFF2-40B4-BE49-F238E27FC236}">
                <a16:creationId xmlns:a16="http://schemas.microsoft.com/office/drawing/2014/main" id="{E7371D04-7208-6B15-8E95-E338634FF2B2}"/>
              </a:ext>
            </a:extLst>
          </p:cNvPr>
          <p:cNvSpPr txBox="1"/>
          <p:nvPr/>
        </p:nvSpPr>
        <p:spPr>
          <a:xfrm>
            <a:off x="657786" y="2376301"/>
            <a:ext cx="469466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Looks great in movies, not so much in real life…</a:t>
            </a:r>
          </a:p>
          <a:p>
            <a:pPr marL="0" marR="0" lvl="0" indent="0" algn="l" rtl="0">
              <a:spcBef>
                <a:spcPts val="0"/>
              </a:spcBef>
              <a:spcAft>
                <a:spcPts val="0"/>
              </a:spcAft>
              <a:buNone/>
            </a:pPr>
            <a:endParaRPr lang="en-US" sz="2400" b="1" dirty="0">
              <a:solidFill>
                <a:srgbClr val="0033A0"/>
              </a:solidFill>
              <a:latin typeface="Gill Sans"/>
              <a:ea typeface="Gill Sans"/>
              <a:cs typeface="Gill Sans"/>
              <a:sym typeface="Gill Sans"/>
            </a:endParaRPr>
          </a:p>
        </p:txBody>
      </p:sp>
    </p:spTree>
    <p:extLst>
      <p:ext uri="{BB962C8B-B14F-4D97-AF65-F5344CB8AC3E}">
        <p14:creationId xmlns:p14="http://schemas.microsoft.com/office/powerpoint/2010/main" val="184849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B8037851-3D39-FEB4-8D62-87CB76D651AF}"/>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B6B90902-71D5-93EA-70A7-43DC0B439D1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19A4F342-31A6-5314-B740-0CACF14F5B89}"/>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F442529A-6473-2128-B855-55DA04F818C9}"/>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3294B9E0-01CC-02AD-399F-8D4F631F9761}"/>
              </a:ext>
            </a:extLst>
          </p:cNvPr>
          <p:cNvSpPr txBox="1"/>
          <p:nvPr/>
        </p:nvSpPr>
        <p:spPr>
          <a:xfrm>
            <a:off x="296882" y="594821"/>
            <a:ext cx="9899999"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The Road Back – “</a:t>
            </a:r>
            <a:r>
              <a:rPr lang="en-US" sz="4000" dirty="0" err="1">
                <a:solidFill>
                  <a:schemeClr val="lt1"/>
                </a:solidFill>
                <a:latin typeface="Gill Sans"/>
                <a:ea typeface="Gill Sans"/>
                <a:cs typeface="Gill Sans"/>
                <a:sym typeface="Gill Sans"/>
              </a:rPr>
              <a:t>outsight”_Hero´s</a:t>
            </a:r>
            <a:r>
              <a:rPr lang="en-US" sz="4000" dirty="0">
                <a:solidFill>
                  <a:schemeClr val="lt1"/>
                </a:solidFill>
                <a:latin typeface="Gill Sans"/>
                <a:ea typeface="Gill Sans"/>
                <a:cs typeface="Gill Sans"/>
                <a:sym typeface="Gill Sans"/>
              </a:rPr>
              <a:t> Journey</a:t>
            </a:r>
          </a:p>
        </p:txBody>
      </p:sp>
      <p:pic>
        <p:nvPicPr>
          <p:cNvPr id="9" name="Picture 8">
            <a:extLst>
              <a:ext uri="{FF2B5EF4-FFF2-40B4-BE49-F238E27FC236}">
                <a16:creationId xmlns:a16="http://schemas.microsoft.com/office/drawing/2014/main" id="{643D62A0-0479-72B6-E010-D629C82AC746}"/>
              </a:ext>
            </a:extLst>
          </p:cNvPr>
          <p:cNvPicPr>
            <a:picLocks noChangeAspect="1"/>
          </p:cNvPicPr>
          <p:nvPr/>
        </p:nvPicPr>
        <p:blipFill>
          <a:blip r:embed="rId3"/>
          <a:srcRect l="24667" t="23284"/>
          <a:stretch/>
        </p:blipFill>
        <p:spPr>
          <a:xfrm>
            <a:off x="3138069" y="2170185"/>
            <a:ext cx="4765329" cy="3235192"/>
          </a:xfrm>
          <a:prstGeom prst="rect">
            <a:avLst/>
          </a:prstGeom>
        </p:spPr>
      </p:pic>
      <p:sp>
        <p:nvSpPr>
          <p:cNvPr id="3" name="remark">
            <a:extLst>
              <a:ext uri="{FF2B5EF4-FFF2-40B4-BE49-F238E27FC236}">
                <a16:creationId xmlns:a16="http://schemas.microsoft.com/office/drawing/2014/main" id="{CFCC6E2B-BBC8-32E2-DE0E-D13741E7C72D}"/>
              </a:ext>
            </a:extLst>
          </p:cNvPr>
          <p:cNvSpPr txBox="1"/>
          <p:nvPr/>
        </p:nvSpPr>
        <p:spPr>
          <a:xfrm>
            <a:off x="1273775" y="6063158"/>
            <a:ext cx="10627337"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i="1" dirty="0">
                <a:solidFill>
                  <a:schemeClr val="dk1"/>
                </a:solidFill>
                <a:latin typeface="Calibri"/>
                <a:ea typeface="Calibri"/>
                <a:cs typeface="Calibri"/>
                <a:sym typeface="Calibri"/>
              </a:rPr>
              <a:t>👉 </a:t>
            </a:r>
            <a:r>
              <a:rPr lang="en-US" sz="2200" i="1" dirty="0">
                <a:solidFill>
                  <a:schemeClr val="dk1"/>
                </a:solidFill>
                <a:latin typeface="Gill Sans MT" panose="020B0502020104020203" pitchFamily="34" charset="77"/>
                <a:ea typeface="Calibri"/>
                <a:cs typeface="Calibri"/>
                <a:sym typeface="Calibri"/>
              </a:rPr>
              <a:t>Reference: Herminia Ibarra— Working Identity (2023, Harvard Business School Press)</a:t>
            </a:r>
          </a:p>
        </p:txBody>
      </p:sp>
    </p:spTree>
    <p:extLst>
      <p:ext uri="{BB962C8B-B14F-4D97-AF65-F5344CB8AC3E}">
        <p14:creationId xmlns:p14="http://schemas.microsoft.com/office/powerpoint/2010/main" val="2343972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51.jpeg"/></Relationships>
</file>

<file path=ppt/webextensions/webextension1.xml><?xml version="1.0" encoding="utf-8"?>
<we:webextension xmlns:we="http://schemas.microsoft.com/office/webextensions/webextension/2010/11" id="{82DAB8B4-0D8F-BB44-884F-92E5004E4E7A}">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2e7a&quot;"/>
    <we:property name="breaktime.flosim.com_startMinutes" value="10"/>
    <we:property name="breaktime.flosim.com_startSeconds" value="0"/>
    <we:property name="breaktime.flosim.com_time" value="0"/>
    <we:property name="breaktime.flosim.com_type" value="&quot;&quot;"/>
    <we:property name="time" value="600"/>
    <we:property name="type" value="&quot;&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85ec44e-1bab-4c0b-9df0-6ba128686fc9" xsi:nil="true"/>
    <lcf76f155ced4ddcb4097134ff3c332f xmlns="7bc3a1d2-2a5b-4103-b80d-438484c22f0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D045211E462A4FAD9C4CF99F637203" ma:contentTypeVersion="20" ma:contentTypeDescription="Create a new document." ma:contentTypeScope="" ma:versionID="16f6882c74b579e949012716dfabf7c7">
  <xsd:schema xmlns:xsd="http://www.w3.org/2001/XMLSchema" xmlns:xs="http://www.w3.org/2001/XMLSchema" xmlns:p="http://schemas.microsoft.com/office/2006/metadata/properties" xmlns:ns2="29e0167d-fd43-45a0-9315-287f002da3de" xmlns:ns3="7bc3a1d2-2a5b-4103-b80d-438484c22f06" xmlns:ns4="985ec44e-1bab-4c0b-9df0-6ba128686fc9" targetNamespace="http://schemas.microsoft.com/office/2006/metadata/properties" ma:root="true" ma:fieldsID="09ec12c8d0224a47c0719f2353b403f1" ns2:_="" ns3:_="" ns4:_="">
    <xsd:import namespace="29e0167d-fd43-45a0-9315-287f002da3de"/>
    <xsd:import namespace="7bc3a1d2-2a5b-4103-b80d-438484c22f06"/>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e0167d-fd43-45a0-9315-287f002da3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c3a1d2-2a5b-4103-b80d-438484c22f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e7af2e3-4de1-494e-b837-f4fd814d2293}" ma:internalName="TaxCatchAll" ma:showField="CatchAllData" ma:web="29e0167d-fd43-45a0-9315-287f002da3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D7F470-8F73-42EE-969F-789230BA9B25}">
  <ds:schemaRefs>
    <ds:schemaRef ds:uri="http://schemas.microsoft.com/office/2006/metadata/properties"/>
    <ds:schemaRef ds:uri="http://schemas.microsoft.com/office/infopath/2007/PartnerControls"/>
    <ds:schemaRef ds:uri="985ec44e-1bab-4c0b-9df0-6ba128686fc9"/>
    <ds:schemaRef ds:uri="7bc3a1d2-2a5b-4103-b80d-438484c22f06"/>
  </ds:schemaRefs>
</ds:datastoreItem>
</file>

<file path=customXml/itemProps2.xml><?xml version="1.0" encoding="utf-8"?>
<ds:datastoreItem xmlns:ds="http://schemas.openxmlformats.org/officeDocument/2006/customXml" ds:itemID="{7005120B-49BD-4101-AAC2-5378FA5324D3}">
  <ds:schemaRefs>
    <ds:schemaRef ds:uri="http://schemas.microsoft.com/sharepoint/v3/contenttype/forms"/>
  </ds:schemaRefs>
</ds:datastoreItem>
</file>

<file path=customXml/itemProps3.xml><?xml version="1.0" encoding="utf-8"?>
<ds:datastoreItem xmlns:ds="http://schemas.openxmlformats.org/officeDocument/2006/customXml" ds:itemID="{F71E6D4C-E413-4F9C-A2EE-D95C1BD0A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e0167d-fd43-45a0-9315-287f002da3de"/>
    <ds:schemaRef ds:uri="7bc3a1d2-2a5b-4103-b80d-438484c22f06"/>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10232</TotalTime>
  <Words>5856</Words>
  <Application>Microsoft Macintosh PowerPoint</Application>
  <PresentationFormat>Widescreen</PresentationFormat>
  <Paragraphs>356</Paragraphs>
  <Slides>34</Slides>
  <Notes>34</Notes>
  <HiddenSlides>0</HiddenSlides>
  <MMClips>3</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34</vt:i4>
      </vt:variant>
    </vt:vector>
  </HeadingPairs>
  <TitlesOfParts>
    <vt:vector size="50" baseType="lpstr">
      <vt:lpstr>Arial</vt:lpstr>
      <vt:lpstr>Calibri</vt:lpstr>
      <vt:lpstr>Gill Sans</vt:lpstr>
      <vt:lpstr>Gill Sans MT</vt:lpstr>
      <vt:lpstr>Montserrat</vt:lpstr>
      <vt:lpstr>Montserrat Bold</vt:lpstr>
      <vt:lpstr>Montserrat ExtraBold</vt:lpstr>
      <vt:lpstr>Montserrat Light</vt:lpstr>
      <vt:lpstr>Montserrat Medium</vt:lpstr>
      <vt:lpstr>Wingdings</vt:lpstr>
      <vt:lpstr>2_Thème Office</vt:lpstr>
      <vt:lpstr>Office Theme</vt:lpstr>
      <vt:lpstr>1_Office Theme</vt:lpstr>
      <vt:lpstr>1_Thème Office</vt:lpstr>
      <vt:lpstr>2_Office Theme</vt:lpstr>
      <vt:lpstr>Diapositiva de think-cell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MUTHAURA Maureen</dc:creator>
  <cp:lastModifiedBy>Teresa Callejo</cp:lastModifiedBy>
  <cp:revision>149</cp:revision>
  <dcterms:created xsi:type="dcterms:W3CDTF">2013-01-27T09:14:16Z</dcterms:created>
  <dcterms:modified xsi:type="dcterms:W3CDTF">2026-09-02T13:57:54Z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0x0101008CD045211E462A4FAD9C4CF99F637203</vt:lpwstr>
  </property>
  <property fmtid="{D5CDD505-2E9C-101B-9397-08002B2CF9AE}" pid="3" name="MediaServiceImageTags">
    <vt:lpwstr/>
  </property>
</Properties>
</file>